
<file path=[Content_Types].xml><?xml version="1.0" encoding="utf-8"?>
<Types xmlns="http://schemas.openxmlformats.org/package/2006/content-types">
  <Default Extension="bin" ContentType="application/vnd.openxmlformats-officedocument.oleObject"/>
  <Default Extension="png" ContentType="image/png"/>
  <Default Extension="svg" ContentType="image/svg+xml"/>
  <Default Extension="jpeg" ContentType="image/jpeg"/>
  <Default Extension="rels" ContentType="application/vnd.openxmlformats-package.relationships+xml"/>
  <Default Extension="wmf" ContentType="image/x-wmf"/>
  <Default Extension="xml" ContentType="application/xml"/>
  <Default Extension="wdp" ContentType="image/vnd.ms-photo"/>
  <Default Extension="gif" ContentType="image/gif"/>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3.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4.xml" ContentType="application/vnd.openxmlformats-officedocument.theme+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6" r:id="rId3"/>
    <p:sldMasterId id="2147483690" r:id="rId4"/>
    <p:sldMasterId id="2147483705" r:id="rId5"/>
  </p:sldMasterIdLst>
  <p:notesMasterIdLst>
    <p:notesMasterId r:id="rId35"/>
  </p:notesMasterIdLst>
  <p:sldIdLst>
    <p:sldId id="259" r:id="rId6"/>
    <p:sldId id="257" r:id="rId7"/>
    <p:sldId id="712" r:id="rId8"/>
    <p:sldId id="2148" r:id="rId9"/>
    <p:sldId id="280" r:id="rId10"/>
    <p:sldId id="2149" r:id="rId11"/>
    <p:sldId id="745" r:id="rId12"/>
    <p:sldId id="2143" r:id="rId13"/>
    <p:sldId id="743" r:id="rId14"/>
    <p:sldId id="2155" r:id="rId15"/>
    <p:sldId id="2153" r:id="rId16"/>
    <p:sldId id="2154" r:id="rId17"/>
    <p:sldId id="744" r:id="rId18"/>
    <p:sldId id="764" r:id="rId19"/>
    <p:sldId id="281" r:id="rId20"/>
    <p:sldId id="273" r:id="rId21"/>
    <p:sldId id="2156" r:id="rId22"/>
    <p:sldId id="723" r:id="rId23"/>
    <p:sldId id="286" r:id="rId24"/>
    <p:sldId id="732" r:id="rId25"/>
    <p:sldId id="1920" r:id="rId26"/>
    <p:sldId id="767" r:id="rId27"/>
    <p:sldId id="282" r:id="rId28"/>
    <p:sldId id="766" r:id="rId29"/>
    <p:sldId id="2150" r:id="rId30"/>
    <p:sldId id="2151" r:id="rId31"/>
    <p:sldId id="2152" r:id="rId32"/>
    <p:sldId id="765" r:id="rId33"/>
    <p:sldId id="2147"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D3C068C-9C51-45D2-B13C-706FECCF1521}">
          <p14:sldIdLst>
            <p14:sldId id="259"/>
            <p14:sldId id="257"/>
          </p14:sldIdLst>
        </p14:section>
        <p14:section name="Business Case" id="{1984E3E9-22BD-4949-B764-715106E5E7BB}">
          <p14:sldIdLst>
            <p14:sldId id="712"/>
            <p14:sldId id="2148"/>
            <p14:sldId id="280"/>
            <p14:sldId id="2149"/>
            <p14:sldId id="745"/>
          </p14:sldIdLst>
        </p14:section>
        <p14:section name="Proof of concept" id="{0E7CAE4D-DF09-4062-94AE-2B6A3F5AE215}">
          <p14:sldIdLst>
            <p14:sldId id="2143"/>
            <p14:sldId id="743"/>
            <p14:sldId id="2155"/>
            <p14:sldId id="2153"/>
            <p14:sldId id="2154"/>
            <p14:sldId id="744"/>
            <p14:sldId id="764"/>
            <p14:sldId id="281"/>
            <p14:sldId id="273"/>
            <p14:sldId id="2156"/>
          </p14:sldIdLst>
        </p14:section>
        <p14:section name="Appendix" id="{5DE19951-28BD-435D-BAAF-82B04FD7E4D5}">
          <p14:sldIdLst>
            <p14:sldId id="723"/>
            <p14:sldId id="286"/>
            <p14:sldId id="732"/>
            <p14:sldId id="1920"/>
            <p14:sldId id="767"/>
            <p14:sldId id="282"/>
            <p14:sldId id="766"/>
            <p14:sldId id="2150"/>
            <p14:sldId id="2151"/>
            <p14:sldId id="2152"/>
            <p14:sldId id="765"/>
            <p14:sldId id="2147"/>
          </p14:sldIdLst>
        </p14:section>
      </p14:sectionLst>
    </p:ext>
    <p:ext uri="{EFAFB233-063F-42B5-8137-9DF3F51BA10A}">
      <p15:sldGuideLst xmlns:p15="http://schemas.microsoft.com/office/powerpoint/2012/main">
        <p15:guide id="1" orient="horz" pos="336" userDrawn="1">
          <p15:clr>
            <a:srgbClr val="A4A3A4"/>
          </p15:clr>
        </p15:guide>
        <p15:guide id="3" orient="horz" pos="4080" userDrawn="1">
          <p15:clr>
            <a:srgbClr val="A4A3A4"/>
          </p15:clr>
        </p15:guide>
        <p15:guide id="4" pos="264" userDrawn="1">
          <p15:clr>
            <a:srgbClr val="A4A3A4"/>
          </p15:clr>
        </p15:guide>
        <p15:guide id="5" pos="6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Fahim Ahmed" initials="FA" lastIdx="1" clrIdx="0">
    <p:extLst>
      <p:ext uri="{19B8F6BF-5375-455C-9EA6-DF929625EA0E}">
        <p15:presenceInfo xmlns:p15="http://schemas.microsoft.com/office/powerpoint/2012/main" userId="Fahim Ahmed"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F3E3E"/>
    <a:srgbClr val="800000"/>
    <a:srgbClr val="FFE89F"/>
    <a:srgbClr val="B3C6E7"/>
    <a:srgbClr val="FFA3A3"/>
    <a:srgbClr val="FFC000"/>
    <a:srgbClr val="D9D9D9"/>
    <a:srgbClr val="D0CECE"/>
    <a:srgbClr val="006666"/>
    <a:srgbClr val="E2E1C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EC1CE4B-6656-4D73-B732-C183BB5A96E0}" v="540" dt="2019-09-20T19:58:19.901"/>
    <p1510:client id="{1965B3E4-3886-4659-B6AE-6299CD884E81}" v="198" dt="2019-09-20T18:17:15.64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67" autoAdjust="0"/>
    <p:restoredTop sz="79032" autoAdjust="0"/>
  </p:normalViewPr>
  <p:slideViewPr>
    <p:cSldViewPr snapToGrid="0" showGuides="1">
      <p:cViewPr varScale="1">
        <p:scale>
          <a:sx n="53" d="100"/>
          <a:sy n="53" d="100"/>
        </p:scale>
        <p:origin x="1348" y="32"/>
      </p:cViewPr>
      <p:guideLst>
        <p:guide orient="horz" pos="336"/>
        <p:guide orient="horz" pos="4080"/>
        <p:guide pos="264"/>
        <p:guide pos="6840"/>
      </p:guideLst>
    </p:cSldViewPr>
  </p:slideViewPr>
  <p:outlineViewPr>
    <p:cViewPr>
      <p:scale>
        <a:sx n="33" d="100"/>
        <a:sy n="33" d="100"/>
      </p:scale>
      <p:origin x="0" y="0"/>
    </p:cViewPr>
  </p:outlineViewPr>
  <p:notesTextViewPr>
    <p:cViewPr>
      <p:scale>
        <a:sx n="1" d="1"/>
        <a:sy n="1" d="1"/>
      </p:scale>
      <p:origin x="0" y="0"/>
    </p:cViewPr>
  </p:notesTextViewPr>
  <p:sorterViewPr>
    <p:cViewPr>
      <p:scale>
        <a:sx n="33" d="100"/>
        <a:sy n="33"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theme" Target="theme/theme1.xml"/><Relationship Id="rId21" Type="http://schemas.openxmlformats.org/officeDocument/2006/relationships/slide" Target="slides/slide16.xml"/><Relationship Id="rId34" Type="http://schemas.openxmlformats.org/officeDocument/2006/relationships/slide" Target="slides/slide29.xml"/><Relationship Id="rId42" Type="http://schemas.microsoft.com/office/2015/10/relationships/revisionInfo" Target="revisionInfo.xml"/><Relationship Id="rId7" Type="http://schemas.openxmlformats.org/officeDocument/2006/relationships/slide" Target="slides/slide2.xml"/><Relationship Id="rId2" Type="http://schemas.openxmlformats.org/officeDocument/2006/relationships/slideMaster" Target="slideMasters/slideMaster2.xml"/><Relationship Id="rId16" Type="http://schemas.openxmlformats.org/officeDocument/2006/relationships/slide" Target="slides/slide11.xml"/><Relationship Id="rId29" Type="http://schemas.openxmlformats.org/officeDocument/2006/relationships/slide" Target="slides/slide24.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presProps" Target="presProps.xml"/><Relationship Id="rId40" Type="http://schemas.openxmlformats.org/officeDocument/2006/relationships/tableStyles" Target="tableStyles.xml"/><Relationship Id="rId45" Type="http://schemas.openxmlformats.org/officeDocument/2006/relationships/customXml" Target="../customXml/item3.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commentAuthors" Target="commentAuthor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customXml" Target="../customXml/item2.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notesMaster" Target="notesMasters/notesMaster1.xml"/><Relationship Id="rId43" Type="http://schemas.openxmlformats.org/officeDocument/2006/relationships/customXml" Target="../customXml/item1.xml"/><Relationship Id="rId8" Type="http://schemas.openxmlformats.org/officeDocument/2006/relationships/slide" Target="slides/slide3.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viewProps" Target="viewProps.xml"/><Relationship Id="rId20" Type="http://schemas.openxmlformats.org/officeDocument/2006/relationships/slide" Target="slides/slide15.xml"/><Relationship Id="rId41"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ranay Raicha" userId="S::pranay.raicha@mu-sigma.com::0cfd31fa-1835-4228-b14b-bd2185cdd47a" providerId="AD" clId="Web-{1965B3E4-3886-4659-B6AE-6299CD884E81}"/>
    <pc:docChg chg="modSld">
      <pc:chgData name="Pranay Raicha" userId="S::pranay.raicha@mu-sigma.com::0cfd31fa-1835-4228-b14b-bd2185cdd47a" providerId="AD" clId="Web-{1965B3E4-3886-4659-B6AE-6299CD884E81}" dt="2019-09-20T18:17:14.381" v="187" actId="20577"/>
      <pc:docMkLst>
        <pc:docMk/>
      </pc:docMkLst>
      <pc:sldChg chg="modSp">
        <pc:chgData name="Pranay Raicha" userId="S::pranay.raicha@mu-sigma.com::0cfd31fa-1835-4228-b14b-bd2185cdd47a" providerId="AD" clId="Web-{1965B3E4-3886-4659-B6AE-6299CD884E81}" dt="2019-09-20T18:16:01.863" v="76" actId="20577"/>
        <pc:sldMkLst>
          <pc:docMk/>
          <pc:sldMk cId="2021294842" sldId="273"/>
        </pc:sldMkLst>
        <pc:spChg chg="mod">
          <ac:chgData name="Pranay Raicha" userId="S::pranay.raicha@mu-sigma.com::0cfd31fa-1835-4228-b14b-bd2185cdd47a" providerId="AD" clId="Web-{1965B3E4-3886-4659-B6AE-6299CD884E81}" dt="2019-09-20T18:16:01.863" v="76" actId="20577"/>
          <ac:spMkLst>
            <pc:docMk/>
            <pc:sldMk cId="2021294842" sldId="273"/>
            <ac:spMk id="2" creationId="{6EC71932-07A0-49B8-8CA8-8D06E6593C88}"/>
          </ac:spMkLst>
        </pc:spChg>
      </pc:sldChg>
      <pc:sldChg chg="modSp">
        <pc:chgData name="Pranay Raicha" userId="S::pranay.raicha@mu-sigma.com::0cfd31fa-1835-4228-b14b-bd2185cdd47a" providerId="AD" clId="Web-{1965B3E4-3886-4659-B6AE-6299CD884E81}" dt="2019-09-20T18:13:37.248" v="26" actId="20577"/>
        <pc:sldMkLst>
          <pc:docMk/>
          <pc:sldMk cId="3447090813" sldId="280"/>
        </pc:sldMkLst>
        <pc:spChg chg="mod">
          <ac:chgData name="Pranay Raicha" userId="S::pranay.raicha@mu-sigma.com::0cfd31fa-1835-4228-b14b-bd2185cdd47a" providerId="AD" clId="Web-{1965B3E4-3886-4659-B6AE-6299CD884E81}" dt="2019-09-20T18:13:37.248" v="26" actId="20577"/>
          <ac:spMkLst>
            <pc:docMk/>
            <pc:sldMk cId="3447090813" sldId="280"/>
            <ac:spMk id="2" creationId="{C603A4B5-963D-46B2-B280-4781956F063F}"/>
          </ac:spMkLst>
        </pc:spChg>
      </pc:sldChg>
      <pc:sldChg chg="modSp">
        <pc:chgData name="Pranay Raicha" userId="S::pranay.raicha@mu-sigma.com::0cfd31fa-1835-4228-b14b-bd2185cdd47a" providerId="AD" clId="Web-{1965B3E4-3886-4659-B6AE-6299CD884E81}" dt="2019-09-20T18:15:52.847" v="64" actId="20577"/>
        <pc:sldMkLst>
          <pc:docMk/>
          <pc:sldMk cId="3081427637" sldId="281"/>
        </pc:sldMkLst>
        <pc:spChg chg="mod">
          <ac:chgData name="Pranay Raicha" userId="S::pranay.raicha@mu-sigma.com::0cfd31fa-1835-4228-b14b-bd2185cdd47a" providerId="AD" clId="Web-{1965B3E4-3886-4659-B6AE-6299CD884E81}" dt="2019-09-20T18:15:52.847" v="64" actId="20577"/>
          <ac:spMkLst>
            <pc:docMk/>
            <pc:sldMk cId="3081427637" sldId="281"/>
            <ac:spMk id="2" creationId="{6EC71932-07A0-49B8-8CA8-8D06E6593C88}"/>
          </ac:spMkLst>
        </pc:spChg>
      </pc:sldChg>
      <pc:sldChg chg="modSp">
        <pc:chgData name="Pranay Raicha" userId="S::pranay.raicha@mu-sigma.com::0cfd31fa-1835-4228-b14b-bd2185cdd47a" providerId="AD" clId="Web-{1965B3E4-3886-4659-B6AE-6299CD884E81}" dt="2019-09-20T18:16:11.160" v="87" actId="20577"/>
        <pc:sldMkLst>
          <pc:docMk/>
          <pc:sldMk cId="345143931" sldId="286"/>
        </pc:sldMkLst>
        <pc:spChg chg="mod">
          <ac:chgData name="Pranay Raicha" userId="S::pranay.raicha@mu-sigma.com::0cfd31fa-1835-4228-b14b-bd2185cdd47a" providerId="AD" clId="Web-{1965B3E4-3886-4659-B6AE-6299CD884E81}" dt="2019-09-20T18:16:11.160" v="87" actId="20577"/>
          <ac:spMkLst>
            <pc:docMk/>
            <pc:sldMk cId="345143931" sldId="286"/>
            <ac:spMk id="3" creationId="{738BF221-EDD0-4506-A3BC-D81E43EF2C77}"/>
          </ac:spMkLst>
        </pc:spChg>
      </pc:sldChg>
      <pc:sldChg chg="modSp">
        <pc:chgData name="Pranay Raicha" userId="S::pranay.raicha@mu-sigma.com::0cfd31fa-1835-4228-b14b-bd2185cdd47a" providerId="AD" clId="Web-{1965B3E4-3886-4659-B6AE-6299CD884E81}" dt="2019-09-20T18:16:59.209" v="168" actId="20577"/>
        <pc:sldMkLst>
          <pc:docMk/>
          <pc:sldMk cId="246189767" sldId="732"/>
        </pc:sldMkLst>
        <pc:spChg chg="mod">
          <ac:chgData name="Pranay Raicha" userId="S::pranay.raicha@mu-sigma.com::0cfd31fa-1835-4228-b14b-bd2185cdd47a" providerId="AD" clId="Web-{1965B3E4-3886-4659-B6AE-6299CD884E81}" dt="2019-09-20T18:16:59.209" v="168" actId="20577"/>
          <ac:spMkLst>
            <pc:docMk/>
            <pc:sldMk cId="246189767" sldId="732"/>
            <ac:spMk id="2" creationId="{BC027CF6-8DF3-4EAE-B580-B5071F8776F4}"/>
          </ac:spMkLst>
        </pc:spChg>
      </pc:sldChg>
      <pc:sldChg chg="modSp">
        <pc:chgData name="Pranay Raicha" userId="S::pranay.raicha@mu-sigma.com::0cfd31fa-1835-4228-b14b-bd2185cdd47a" providerId="AD" clId="Web-{1965B3E4-3886-4659-B6AE-6299CD884E81}" dt="2019-09-20T18:14:21.047" v="51" actId="20577"/>
        <pc:sldMkLst>
          <pc:docMk/>
          <pc:sldMk cId="2710311912" sldId="745"/>
        </pc:sldMkLst>
        <pc:spChg chg="mod">
          <ac:chgData name="Pranay Raicha" userId="S::pranay.raicha@mu-sigma.com::0cfd31fa-1835-4228-b14b-bd2185cdd47a" providerId="AD" clId="Web-{1965B3E4-3886-4659-B6AE-6299CD884E81}" dt="2019-09-20T18:14:21.047" v="51" actId="20577"/>
          <ac:spMkLst>
            <pc:docMk/>
            <pc:sldMk cId="2710311912" sldId="745"/>
            <ac:spMk id="31" creationId="{C9877961-EAC7-4176-B7AE-178B6FFE34A7}"/>
          </ac:spMkLst>
        </pc:spChg>
      </pc:sldChg>
      <pc:sldChg chg="modSp">
        <pc:chgData name="Pranay Raicha" userId="S::pranay.raicha@mu-sigma.com::0cfd31fa-1835-4228-b14b-bd2185cdd47a" providerId="AD" clId="Web-{1965B3E4-3886-4659-B6AE-6299CD884E81}" dt="2019-09-20T18:17:10.975" v="185" actId="20577"/>
        <pc:sldMkLst>
          <pc:docMk/>
          <pc:sldMk cId="2547412961" sldId="1920"/>
        </pc:sldMkLst>
        <pc:spChg chg="mod">
          <ac:chgData name="Pranay Raicha" userId="S::pranay.raicha@mu-sigma.com::0cfd31fa-1835-4228-b14b-bd2185cdd47a" providerId="AD" clId="Web-{1965B3E4-3886-4659-B6AE-6299CD884E81}" dt="2019-09-20T18:17:10.975" v="185" actId="20577"/>
          <ac:spMkLst>
            <pc:docMk/>
            <pc:sldMk cId="2547412961" sldId="1920"/>
            <ac:spMk id="6" creationId="{CE71B17D-2D3F-4D06-A57C-775021A4DEA5}"/>
          </ac:spMkLst>
        </pc:spChg>
      </pc:sldChg>
      <pc:sldChg chg="modSp">
        <pc:chgData name="Pranay Raicha" userId="S::pranay.raicha@mu-sigma.com::0cfd31fa-1835-4228-b14b-bd2185cdd47a" providerId="AD" clId="Web-{1965B3E4-3886-4659-B6AE-6299CD884E81}" dt="2019-09-20T18:13:20.326" v="22" actId="20577"/>
        <pc:sldMkLst>
          <pc:docMk/>
          <pc:sldMk cId="1974144204" sldId="2148"/>
        </pc:sldMkLst>
        <pc:spChg chg="mod">
          <ac:chgData name="Pranay Raicha" userId="S::pranay.raicha@mu-sigma.com::0cfd31fa-1835-4228-b14b-bd2185cdd47a" providerId="AD" clId="Web-{1965B3E4-3886-4659-B6AE-6299CD884E81}" dt="2019-09-20T18:13:20.326" v="22" actId="20577"/>
          <ac:spMkLst>
            <pc:docMk/>
            <pc:sldMk cId="1974144204" sldId="2148"/>
            <ac:spMk id="42" creationId="{F22009C4-3185-463F-A9F9-D61CE19EEF08}"/>
          </ac:spMkLst>
        </pc:spChg>
      </pc:sldChg>
      <pc:sldChg chg="modSp">
        <pc:chgData name="Pranay Raicha" userId="S::pranay.raicha@mu-sigma.com::0cfd31fa-1835-4228-b14b-bd2185cdd47a" providerId="AD" clId="Web-{1965B3E4-3886-4659-B6AE-6299CD884E81}" dt="2019-09-20T18:15:43.456" v="59" actId="20577"/>
        <pc:sldMkLst>
          <pc:docMk/>
          <pc:sldMk cId="2048025405" sldId="2154"/>
        </pc:sldMkLst>
        <pc:spChg chg="mod">
          <ac:chgData name="Pranay Raicha" userId="S::pranay.raicha@mu-sigma.com::0cfd31fa-1835-4228-b14b-bd2185cdd47a" providerId="AD" clId="Web-{1965B3E4-3886-4659-B6AE-6299CD884E81}" dt="2019-09-20T18:15:43.456" v="59" actId="20577"/>
          <ac:spMkLst>
            <pc:docMk/>
            <pc:sldMk cId="2048025405" sldId="2154"/>
            <ac:spMk id="2" creationId="{88296D5C-3F88-4C8D-B5E4-726657E22B4C}"/>
          </ac:spMkLst>
        </pc:spChg>
      </pc:sldChg>
    </pc:docChg>
  </pc:docChgLst>
  <pc:docChgLst>
    <pc:chgData name="Fahim Ahmed" userId="d99aa2fe-0b5e-4aed-9ab1-4bc47f5c3db4" providerId="ADAL" clId="{DEC1CE4B-6656-4D73-B732-C183BB5A96E0}"/>
    <pc:docChg chg="undo redo custSel modSld sldOrd">
      <pc:chgData name="Fahim Ahmed" userId="d99aa2fe-0b5e-4aed-9ab1-4bc47f5c3db4" providerId="ADAL" clId="{DEC1CE4B-6656-4D73-B732-C183BB5A96E0}" dt="2019-09-20T19:58:19.901" v="2002"/>
      <pc:docMkLst>
        <pc:docMk/>
      </pc:docMkLst>
      <pc:sldChg chg="modSp">
        <pc:chgData name="Fahim Ahmed" userId="d99aa2fe-0b5e-4aed-9ab1-4bc47f5c3db4" providerId="ADAL" clId="{DEC1CE4B-6656-4D73-B732-C183BB5A96E0}" dt="2019-09-20T18:12:12.519" v="166" actId="1076"/>
        <pc:sldMkLst>
          <pc:docMk/>
          <pc:sldMk cId="2504733238" sldId="257"/>
        </pc:sldMkLst>
        <pc:spChg chg="mod">
          <ac:chgData name="Fahim Ahmed" userId="d99aa2fe-0b5e-4aed-9ab1-4bc47f5c3db4" providerId="ADAL" clId="{DEC1CE4B-6656-4D73-B732-C183BB5A96E0}" dt="2019-09-20T18:12:04.162" v="165" actId="20577"/>
          <ac:spMkLst>
            <pc:docMk/>
            <pc:sldMk cId="2504733238" sldId="257"/>
            <ac:spMk id="5" creationId="{A2C82B6F-68D8-4440-A9EA-3CC65F4A2155}"/>
          </ac:spMkLst>
        </pc:spChg>
        <pc:cxnChg chg="mod">
          <ac:chgData name="Fahim Ahmed" userId="d99aa2fe-0b5e-4aed-9ab1-4bc47f5c3db4" providerId="ADAL" clId="{DEC1CE4B-6656-4D73-B732-C183BB5A96E0}" dt="2019-09-20T18:12:12.519" v="166" actId="1076"/>
          <ac:cxnSpMkLst>
            <pc:docMk/>
            <pc:sldMk cId="2504733238" sldId="257"/>
            <ac:cxnSpMk id="4" creationId="{EEAAD8E3-0183-42B3-B419-EED3BEEA8E9B}"/>
          </ac:cxnSpMkLst>
        </pc:cxnChg>
      </pc:sldChg>
      <pc:sldChg chg="modSp">
        <pc:chgData name="Fahim Ahmed" userId="d99aa2fe-0b5e-4aed-9ab1-4bc47f5c3db4" providerId="ADAL" clId="{DEC1CE4B-6656-4D73-B732-C183BB5A96E0}" dt="2019-09-20T18:05:34.098" v="33" actId="20577"/>
        <pc:sldMkLst>
          <pc:docMk/>
          <pc:sldMk cId="423325692" sldId="259"/>
        </pc:sldMkLst>
        <pc:spChg chg="mod">
          <ac:chgData name="Fahim Ahmed" userId="d99aa2fe-0b5e-4aed-9ab1-4bc47f5c3db4" providerId="ADAL" clId="{DEC1CE4B-6656-4D73-B732-C183BB5A96E0}" dt="2019-09-20T18:05:34.098" v="33" actId="20577"/>
          <ac:spMkLst>
            <pc:docMk/>
            <pc:sldMk cId="423325692" sldId="259"/>
            <ac:spMk id="21" creationId="{A0F54182-5A4E-41A0-8CF2-7D6EB79050F4}"/>
          </ac:spMkLst>
        </pc:spChg>
      </pc:sldChg>
      <pc:sldChg chg="addSp delSp modSp modAnim modNotesTx">
        <pc:chgData name="Fahim Ahmed" userId="d99aa2fe-0b5e-4aed-9ab1-4bc47f5c3db4" providerId="ADAL" clId="{DEC1CE4B-6656-4D73-B732-C183BB5A96E0}" dt="2019-09-20T19:57:18.867" v="2001"/>
        <pc:sldMkLst>
          <pc:docMk/>
          <pc:sldMk cId="2021294842" sldId="273"/>
        </pc:sldMkLst>
        <pc:spChg chg="mod">
          <ac:chgData name="Fahim Ahmed" userId="d99aa2fe-0b5e-4aed-9ab1-4bc47f5c3db4" providerId="ADAL" clId="{DEC1CE4B-6656-4D73-B732-C183BB5A96E0}" dt="2019-09-20T18:19:20.304" v="661" actId="207"/>
          <ac:spMkLst>
            <pc:docMk/>
            <pc:sldMk cId="2021294842" sldId="273"/>
            <ac:spMk id="2" creationId="{6EC71932-07A0-49B8-8CA8-8D06E6593C88}"/>
          </ac:spMkLst>
        </pc:spChg>
        <pc:spChg chg="mod">
          <ac:chgData name="Fahim Ahmed" userId="d99aa2fe-0b5e-4aed-9ab1-4bc47f5c3db4" providerId="ADAL" clId="{DEC1CE4B-6656-4D73-B732-C183BB5A96E0}" dt="2019-09-20T18:09:47.737" v="118" actId="1037"/>
          <ac:spMkLst>
            <pc:docMk/>
            <pc:sldMk cId="2021294842" sldId="273"/>
            <ac:spMk id="3" creationId="{D84192AB-C15B-41C9-873E-FED343EDF89D}"/>
          </ac:spMkLst>
        </pc:spChg>
        <pc:spChg chg="mod">
          <ac:chgData name="Fahim Ahmed" userId="d99aa2fe-0b5e-4aed-9ab1-4bc47f5c3db4" providerId="ADAL" clId="{DEC1CE4B-6656-4D73-B732-C183BB5A96E0}" dt="2019-09-20T18:09:05.739" v="86" actId="1076"/>
          <ac:spMkLst>
            <pc:docMk/>
            <pc:sldMk cId="2021294842" sldId="273"/>
            <ac:spMk id="4" creationId="{709726B4-4C59-4B33-9955-7DD1E60591C8}"/>
          </ac:spMkLst>
        </pc:spChg>
        <pc:spChg chg="mod">
          <ac:chgData name="Fahim Ahmed" userId="d99aa2fe-0b5e-4aed-9ab1-4bc47f5c3db4" providerId="ADAL" clId="{DEC1CE4B-6656-4D73-B732-C183BB5A96E0}" dt="2019-09-20T18:10:28.079" v="149" actId="14100"/>
          <ac:spMkLst>
            <pc:docMk/>
            <pc:sldMk cId="2021294842" sldId="273"/>
            <ac:spMk id="11" creationId="{35A4A01C-8B40-42E6-B86E-D37CB6650D23}"/>
          </ac:spMkLst>
        </pc:spChg>
        <pc:spChg chg="mod">
          <ac:chgData name="Fahim Ahmed" userId="d99aa2fe-0b5e-4aed-9ab1-4bc47f5c3db4" providerId="ADAL" clId="{DEC1CE4B-6656-4D73-B732-C183BB5A96E0}" dt="2019-09-20T18:09:47.737" v="118" actId="1037"/>
          <ac:spMkLst>
            <pc:docMk/>
            <pc:sldMk cId="2021294842" sldId="273"/>
            <ac:spMk id="21" creationId="{C11F6ADD-ECAF-4094-9589-705E882606D0}"/>
          </ac:spMkLst>
        </pc:spChg>
        <pc:spChg chg="add mod">
          <ac:chgData name="Fahim Ahmed" userId="d99aa2fe-0b5e-4aed-9ab1-4bc47f5c3db4" providerId="ADAL" clId="{DEC1CE4B-6656-4D73-B732-C183BB5A96E0}" dt="2019-09-20T18:10:36.761" v="151" actId="1076"/>
          <ac:spMkLst>
            <pc:docMk/>
            <pc:sldMk cId="2021294842" sldId="273"/>
            <ac:spMk id="25" creationId="{8DA1515F-F02D-4AC6-9E11-34ABE919B95B}"/>
          </ac:spMkLst>
        </pc:spChg>
        <pc:spChg chg="mod topLvl">
          <ac:chgData name="Fahim Ahmed" userId="d99aa2fe-0b5e-4aed-9ab1-4bc47f5c3db4" providerId="ADAL" clId="{DEC1CE4B-6656-4D73-B732-C183BB5A96E0}" dt="2019-09-20T18:11:18.166" v="163" actId="1076"/>
          <ac:spMkLst>
            <pc:docMk/>
            <pc:sldMk cId="2021294842" sldId="273"/>
            <ac:spMk id="27" creationId="{DDA3C3FB-4B00-4AD2-A1E3-C0B0FA8CA2C1}"/>
          </ac:spMkLst>
        </pc:spChg>
        <pc:spChg chg="del topLvl">
          <ac:chgData name="Fahim Ahmed" userId="d99aa2fe-0b5e-4aed-9ab1-4bc47f5c3db4" providerId="ADAL" clId="{DEC1CE4B-6656-4D73-B732-C183BB5A96E0}" dt="2019-09-20T18:10:51.584" v="155" actId="478"/>
          <ac:spMkLst>
            <pc:docMk/>
            <pc:sldMk cId="2021294842" sldId="273"/>
            <ac:spMk id="28" creationId="{14C12EC5-AB4B-443C-B469-42EBB0E4EF8E}"/>
          </ac:spMkLst>
        </pc:spChg>
        <pc:spChg chg="mod topLvl">
          <ac:chgData name="Fahim Ahmed" userId="d99aa2fe-0b5e-4aed-9ab1-4bc47f5c3db4" providerId="ADAL" clId="{DEC1CE4B-6656-4D73-B732-C183BB5A96E0}" dt="2019-09-20T18:11:08.064" v="161" actId="1076"/>
          <ac:spMkLst>
            <pc:docMk/>
            <pc:sldMk cId="2021294842" sldId="273"/>
            <ac:spMk id="30" creationId="{F5FFFEE4-BE94-4381-A3A8-03536653ED1B}"/>
          </ac:spMkLst>
        </pc:spChg>
        <pc:spChg chg="del topLvl">
          <ac:chgData name="Fahim Ahmed" userId="d99aa2fe-0b5e-4aed-9ab1-4bc47f5c3db4" providerId="ADAL" clId="{DEC1CE4B-6656-4D73-B732-C183BB5A96E0}" dt="2019-09-20T18:10:45.916" v="153" actId="478"/>
          <ac:spMkLst>
            <pc:docMk/>
            <pc:sldMk cId="2021294842" sldId="273"/>
            <ac:spMk id="31" creationId="{34982B34-7942-4BA7-88C6-B96FB5E797AC}"/>
          </ac:spMkLst>
        </pc:spChg>
        <pc:spChg chg="mod topLvl">
          <ac:chgData name="Fahim Ahmed" userId="d99aa2fe-0b5e-4aed-9ab1-4bc47f5c3db4" providerId="ADAL" clId="{DEC1CE4B-6656-4D73-B732-C183BB5A96E0}" dt="2019-09-20T18:11:21.117" v="164" actId="1076"/>
          <ac:spMkLst>
            <pc:docMk/>
            <pc:sldMk cId="2021294842" sldId="273"/>
            <ac:spMk id="33" creationId="{A9A52EDD-5008-4A05-B542-B919B5070892}"/>
          </ac:spMkLst>
        </pc:spChg>
        <pc:spChg chg="del topLvl">
          <ac:chgData name="Fahim Ahmed" userId="d99aa2fe-0b5e-4aed-9ab1-4bc47f5c3db4" providerId="ADAL" clId="{DEC1CE4B-6656-4D73-B732-C183BB5A96E0}" dt="2019-09-20T18:10:54.576" v="156" actId="478"/>
          <ac:spMkLst>
            <pc:docMk/>
            <pc:sldMk cId="2021294842" sldId="273"/>
            <ac:spMk id="34" creationId="{3C1CFFE0-D150-4736-A59E-09C82353F4F9}"/>
          </ac:spMkLst>
        </pc:spChg>
        <pc:spChg chg="mod topLvl">
          <ac:chgData name="Fahim Ahmed" userId="d99aa2fe-0b5e-4aed-9ab1-4bc47f5c3db4" providerId="ADAL" clId="{DEC1CE4B-6656-4D73-B732-C183BB5A96E0}" dt="2019-09-20T18:11:14.630" v="162" actId="1076"/>
          <ac:spMkLst>
            <pc:docMk/>
            <pc:sldMk cId="2021294842" sldId="273"/>
            <ac:spMk id="36" creationId="{5BE9F92A-3538-4516-9FC5-E73E24F038F1}"/>
          </ac:spMkLst>
        </pc:spChg>
        <pc:spChg chg="del topLvl">
          <ac:chgData name="Fahim Ahmed" userId="d99aa2fe-0b5e-4aed-9ab1-4bc47f5c3db4" providerId="ADAL" clId="{DEC1CE4B-6656-4D73-B732-C183BB5A96E0}" dt="2019-09-20T18:10:48.627" v="154" actId="478"/>
          <ac:spMkLst>
            <pc:docMk/>
            <pc:sldMk cId="2021294842" sldId="273"/>
            <ac:spMk id="37" creationId="{61E9F79C-66F0-44C8-BFAE-F1E639564E6C}"/>
          </ac:spMkLst>
        </pc:spChg>
        <pc:spChg chg="add mod">
          <ac:chgData name="Fahim Ahmed" userId="d99aa2fe-0b5e-4aed-9ab1-4bc47f5c3db4" providerId="ADAL" clId="{DEC1CE4B-6656-4D73-B732-C183BB5A96E0}" dt="2019-09-20T18:10:36.761" v="151" actId="1076"/>
          <ac:spMkLst>
            <pc:docMk/>
            <pc:sldMk cId="2021294842" sldId="273"/>
            <ac:spMk id="38" creationId="{3B2ABEC4-F18D-4D1A-8A1F-46A72B7206E9}"/>
          </ac:spMkLst>
        </pc:spChg>
        <pc:spChg chg="mod">
          <ac:chgData name="Fahim Ahmed" userId="d99aa2fe-0b5e-4aed-9ab1-4bc47f5c3db4" providerId="ADAL" clId="{DEC1CE4B-6656-4D73-B732-C183BB5A96E0}" dt="2019-09-20T18:10:32.221" v="150" actId="14100"/>
          <ac:spMkLst>
            <pc:docMk/>
            <pc:sldMk cId="2021294842" sldId="273"/>
            <ac:spMk id="42" creationId="{5093D5B1-DF84-4BAC-94EB-44AC75F9E8C3}"/>
          </ac:spMkLst>
        </pc:spChg>
        <pc:spChg chg="mod">
          <ac:chgData name="Fahim Ahmed" userId="d99aa2fe-0b5e-4aed-9ab1-4bc47f5c3db4" providerId="ADAL" clId="{DEC1CE4B-6656-4D73-B732-C183BB5A96E0}" dt="2019-09-20T18:10:07.545" v="145" actId="1076"/>
          <ac:spMkLst>
            <pc:docMk/>
            <pc:sldMk cId="2021294842" sldId="273"/>
            <ac:spMk id="43" creationId="{AAE2C563-7C7A-4028-AFC7-EF3A83F3EBC1}"/>
          </ac:spMkLst>
        </pc:spChg>
        <pc:spChg chg="mod">
          <ac:chgData name="Fahim Ahmed" userId="d99aa2fe-0b5e-4aed-9ab1-4bc47f5c3db4" providerId="ADAL" clId="{DEC1CE4B-6656-4D73-B732-C183BB5A96E0}" dt="2019-09-20T18:10:21.044" v="148" actId="1076"/>
          <ac:spMkLst>
            <pc:docMk/>
            <pc:sldMk cId="2021294842" sldId="273"/>
            <ac:spMk id="44" creationId="{ADA908FA-D92D-4D20-B9A0-931A457CA60C}"/>
          </ac:spMkLst>
        </pc:spChg>
        <pc:spChg chg="add mod">
          <ac:chgData name="Fahim Ahmed" userId="d99aa2fe-0b5e-4aed-9ab1-4bc47f5c3db4" providerId="ADAL" clId="{DEC1CE4B-6656-4D73-B732-C183BB5A96E0}" dt="2019-09-20T18:10:36.761" v="151" actId="1076"/>
          <ac:spMkLst>
            <pc:docMk/>
            <pc:sldMk cId="2021294842" sldId="273"/>
            <ac:spMk id="49" creationId="{8F4FDF7C-FE97-4C1C-8DA9-938F494108B6}"/>
          </ac:spMkLst>
        </pc:spChg>
        <pc:spChg chg="mod topLvl">
          <ac:chgData name="Fahim Ahmed" userId="d99aa2fe-0b5e-4aed-9ab1-4bc47f5c3db4" providerId="ADAL" clId="{DEC1CE4B-6656-4D73-B732-C183BB5A96E0}" dt="2019-09-20T18:11:03.161" v="160" actId="1076"/>
          <ac:spMkLst>
            <pc:docMk/>
            <pc:sldMk cId="2021294842" sldId="273"/>
            <ac:spMk id="51" creationId="{F016C4FC-24AF-4487-9879-D89CCC1B8CFC}"/>
          </ac:spMkLst>
        </pc:spChg>
        <pc:spChg chg="del topLvl">
          <ac:chgData name="Fahim Ahmed" userId="d99aa2fe-0b5e-4aed-9ab1-4bc47f5c3db4" providerId="ADAL" clId="{DEC1CE4B-6656-4D73-B732-C183BB5A96E0}" dt="2019-09-20T18:10:42.566" v="152" actId="478"/>
          <ac:spMkLst>
            <pc:docMk/>
            <pc:sldMk cId="2021294842" sldId="273"/>
            <ac:spMk id="52" creationId="{35378EE9-C45F-4705-AEFB-8A788BC40137}"/>
          </ac:spMkLst>
        </pc:spChg>
        <pc:spChg chg="add mod">
          <ac:chgData name="Fahim Ahmed" userId="d99aa2fe-0b5e-4aed-9ab1-4bc47f5c3db4" providerId="ADAL" clId="{DEC1CE4B-6656-4D73-B732-C183BB5A96E0}" dt="2019-09-20T18:10:36.761" v="151" actId="1076"/>
          <ac:spMkLst>
            <pc:docMk/>
            <pc:sldMk cId="2021294842" sldId="273"/>
            <ac:spMk id="53" creationId="{414FA384-8057-4B40-9F37-3C1EF1488567}"/>
          </ac:spMkLst>
        </pc:spChg>
        <pc:spChg chg="add mod">
          <ac:chgData name="Fahim Ahmed" userId="d99aa2fe-0b5e-4aed-9ab1-4bc47f5c3db4" providerId="ADAL" clId="{DEC1CE4B-6656-4D73-B732-C183BB5A96E0}" dt="2019-09-20T18:10:36.761" v="151" actId="1076"/>
          <ac:spMkLst>
            <pc:docMk/>
            <pc:sldMk cId="2021294842" sldId="273"/>
            <ac:spMk id="54" creationId="{F7995AFA-31C6-4607-95FE-6FC0CBE3050C}"/>
          </ac:spMkLst>
        </pc:spChg>
        <pc:spChg chg="add mod">
          <ac:chgData name="Fahim Ahmed" userId="d99aa2fe-0b5e-4aed-9ab1-4bc47f5c3db4" providerId="ADAL" clId="{DEC1CE4B-6656-4D73-B732-C183BB5A96E0}" dt="2019-09-20T18:10:36.761" v="151" actId="1076"/>
          <ac:spMkLst>
            <pc:docMk/>
            <pc:sldMk cId="2021294842" sldId="273"/>
            <ac:spMk id="55" creationId="{17E33026-7737-40E5-8923-5AB8CDCDE92F}"/>
          </ac:spMkLst>
        </pc:spChg>
        <pc:grpChg chg="add del mod">
          <ac:chgData name="Fahim Ahmed" userId="d99aa2fe-0b5e-4aed-9ab1-4bc47f5c3db4" providerId="ADAL" clId="{DEC1CE4B-6656-4D73-B732-C183BB5A96E0}" dt="2019-09-20T18:10:51.584" v="155" actId="478"/>
          <ac:grpSpMkLst>
            <pc:docMk/>
            <pc:sldMk cId="2021294842" sldId="273"/>
            <ac:grpSpMk id="26" creationId="{0DF9F808-C125-445A-88B3-E881DB40988C}"/>
          </ac:grpSpMkLst>
        </pc:grpChg>
        <pc:grpChg chg="add del mod">
          <ac:chgData name="Fahim Ahmed" userId="d99aa2fe-0b5e-4aed-9ab1-4bc47f5c3db4" providerId="ADAL" clId="{DEC1CE4B-6656-4D73-B732-C183BB5A96E0}" dt="2019-09-20T18:10:45.916" v="153" actId="478"/>
          <ac:grpSpMkLst>
            <pc:docMk/>
            <pc:sldMk cId="2021294842" sldId="273"/>
            <ac:grpSpMk id="29" creationId="{6BAC9569-B17C-40F5-9B4E-6418D11EF76E}"/>
          </ac:grpSpMkLst>
        </pc:grpChg>
        <pc:grpChg chg="add del mod">
          <ac:chgData name="Fahim Ahmed" userId="d99aa2fe-0b5e-4aed-9ab1-4bc47f5c3db4" providerId="ADAL" clId="{DEC1CE4B-6656-4D73-B732-C183BB5A96E0}" dt="2019-09-20T18:10:54.576" v="156" actId="478"/>
          <ac:grpSpMkLst>
            <pc:docMk/>
            <pc:sldMk cId="2021294842" sldId="273"/>
            <ac:grpSpMk id="32" creationId="{49553AF4-18FC-49EC-8F90-91A3C5074AA8}"/>
          </ac:grpSpMkLst>
        </pc:grpChg>
        <pc:grpChg chg="add del mod">
          <ac:chgData name="Fahim Ahmed" userId="d99aa2fe-0b5e-4aed-9ab1-4bc47f5c3db4" providerId="ADAL" clId="{DEC1CE4B-6656-4D73-B732-C183BB5A96E0}" dt="2019-09-20T18:10:48.627" v="154" actId="478"/>
          <ac:grpSpMkLst>
            <pc:docMk/>
            <pc:sldMk cId="2021294842" sldId="273"/>
            <ac:grpSpMk id="35" creationId="{330DEDCE-8DCE-45FD-A4EF-DDD9A9C8B9F2}"/>
          </ac:grpSpMkLst>
        </pc:grpChg>
        <pc:grpChg chg="add mod">
          <ac:chgData name="Fahim Ahmed" userId="d99aa2fe-0b5e-4aed-9ab1-4bc47f5c3db4" providerId="ADAL" clId="{DEC1CE4B-6656-4D73-B732-C183BB5A96E0}" dt="2019-09-20T18:10:36.761" v="151" actId="1076"/>
          <ac:grpSpMkLst>
            <pc:docMk/>
            <pc:sldMk cId="2021294842" sldId="273"/>
            <ac:grpSpMk id="39" creationId="{B6A4720A-074A-47E9-9B09-2BD11FD6696A}"/>
          </ac:grpSpMkLst>
        </pc:grpChg>
        <pc:grpChg chg="add mod">
          <ac:chgData name="Fahim Ahmed" userId="d99aa2fe-0b5e-4aed-9ab1-4bc47f5c3db4" providerId="ADAL" clId="{DEC1CE4B-6656-4D73-B732-C183BB5A96E0}" dt="2019-09-20T18:10:36.761" v="151" actId="1076"/>
          <ac:grpSpMkLst>
            <pc:docMk/>
            <pc:sldMk cId="2021294842" sldId="273"/>
            <ac:grpSpMk id="46" creationId="{487B2462-24AC-4785-8748-6C20BF2B373D}"/>
          </ac:grpSpMkLst>
        </pc:grpChg>
        <pc:grpChg chg="add del mod">
          <ac:chgData name="Fahim Ahmed" userId="d99aa2fe-0b5e-4aed-9ab1-4bc47f5c3db4" providerId="ADAL" clId="{DEC1CE4B-6656-4D73-B732-C183BB5A96E0}" dt="2019-09-20T18:10:42.566" v="152" actId="478"/>
          <ac:grpSpMkLst>
            <pc:docMk/>
            <pc:sldMk cId="2021294842" sldId="273"/>
            <ac:grpSpMk id="50" creationId="{66195EDE-44E7-44F7-AEBF-515D0FC1AAF5}"/>
          </ac:grpSpMkLst>
        </pc:grpChg>
        <pc:picChg chg="mod">
          <ac:chgData name="Fahim Ahmed" userId="d99aa2fe-0b5e-4aed-9ab1-4bc47f5c3db4" providerId="ADAL" clId="{DEC1CE4B-6656-4D73-B732-C183BB5A96E0}" dt="2019-09-20T18:09:47.737" v="118" actId="1037"/>
          <ac:picMkLst>
            <pc:docMk/>
            <pc:sldMk cId="2021294842" sldId="273"/>
            <ac:picMk id="6" creationId="{94863783-DD21-483D-83FB-19E96F097050}"/>
          </ac:picMkLst>
        </pc:picChg>
        <pc:picChg chg="mod">
          <ac:chgData name="Fahim Ahmed" userId="d99aa2fe-0b5e-4aed-9ab1-4bc47f5c3db4" providerId="ADAL" clId="{DEC1CE4B-6656-4D73-B732-C183BB5A96E0}" dt="2019-09-20T18:10:10.565" v="146" actId="1076"/>
          <ac:picMkLst>
            <pc:docMk/>
            <pc:sldMk cId="2021294842" sldId="273"/>
            <ac:picMk id="15" creationId="{64C9F136-F123-437D-8B26-2802472E5FEB}"/>
          </ac:picMkLst>
        </pc:picChg>
        <pc:picChg chg="mod">
          <ac:chgData name="Fahim Ahmed" userId="d99aa2fe-0b5e-4aed-9ab1-4bc47f5c3db4" providerId="ADAL" clId="{DEC1CE4B-6656-4D73-B732-C183BB5A96E0}" dt="2019-09-20T18:10:01.263" v="143" actId="1076"/>
          <ac:picMkLst>
            <pc:docMk/>
            <pc:sldMk cId="2021294842" sldId="273"/>
            <ac:picMk id="40" creationId="{5DF3506B-38E5-41A5-B04F-CA528BD3A2B6}"/>
          </ac:picMkLst>
        </pc:picChg>
        <pc:picChg chg="add mod">
          <ac:chgData name="Fahim Ahmed" userId="d99aa2fe-0b5e-4aed-9ab1-4bc47f5c3db4" providerId="ADAL" clId="{DEC1CE4B-6656-4D73-B732-C183BB5A96E0}" dt="2019-09-20T18:10:36.761" v="151" actId="1076"/>
          <ac:picMkLst>
            <pc:docMk/>
            <pc:sldMk cId="2021294842" sldId="273"/>
            <ac:picMk id="56" creationId="{D4C05B7E-D924-4320-98AD-A48C863944E4}"/>
          </ac:picMkLst>
        </pc:picChg>
        <pc:picChg chg="mod">
          <ac:chgData name="Fahim Ahmed" userId="d99aa2fe-0b5e-4aed-9ab1-4bc47f5c3db4" providerId="ADAL" clId="{DEC1CE4B-6656-4D73-B732-C183BB5A96E0}" dt="2019-09-20T18:09:47.737" v="118" actId="1037"/>
          <ac:picMkLst>
            <pc:docMk/>
            <pc:sldMk cId="2021294842" sldId="273"/>
            <ac:picMk id="2060" creationId="{CFFE1DC7-2C04-4963-B3C4-A4F78204974E}"/>
          </ac:picMkLst>
        </pc:picChg>
        <pc:picChg chg="mod">
          <ac:chgData name="Fahim Ahmed" userId="d99aa2fe-0b5e-4aed-9ab1-4bc47f5c3db4" providerId="ADAL" clId="{DEC1CE4B-6656-4D73-B732-C183BB5A96E0}" dt="2019-09-20T18:09:47.737" v="118" actId="1037"/>
          <ac:picMkLst>
            <pc:docMk/>
            <pc:sldMk cId="2021294842" sldId="273"/>
            <ac:picMk id="2062" creationId="{71ACFA0D-D099-453E-994D-CFC2967F0696}"/>
          </ac:picMkLst>
        </pc:picChg>
        <pc:picChg chg="mod">
          <ac:chgData name="Fahim Ahmed" userId="d99aa2fe-0b5e-4aed-9ab1-4bc47f5c3db4" providerId="ADAL" clId="{DEC1CE4B-6656-4D73-B732-C183BB5A96E0}" dt="2019-09-20T18:09:47.737" v="118" actId="1037"/>
          <ac:picMkLst>
            <pc:docMk/>
            <pc:sldMk cId="2021294842" sldId="273"/>
            <ac:picMk id="2066" creationId="{0362F626-687B-4F59-98B0-FF091518C2B7}"/>
          </ac:picMkLst>
        </pc:picChg>
        <pc:picChg chg="mod">
          <ac:chgData name="Fahim Ahmed" userId="d99aa2fe-0b5e-4aed-9ab1-4bc47f5c3db4" providerId="ADAL" clId="{DEC1CE4B-6656-4D73-B732-C183BB5A96E0}" dt="2019-09-20T18:09:47.737" v="118" actId="1037"/>
          <ac:picMkLst>
            <pc:docMk/>
            <pc:sldMk cId="2021294842" sldId="273"/>
            <ac:picMk id="2068" creationId="{EE72CFB7-0A98-49CF-9FD9-DC160EE8BD1B}"/>
          </ac:picMkLst>
        </pc:picChg>
        <pc:picChg chg="mod">
          <ac:chgData name="Fahim Ahmed" userId="d99aa2fe-0b5e-4aed-9ab1-4bc47f5c3db4" providerId="ADAL" clId="{DEC1CE4B-6656-4D73-B732-C183BB5A96E0}" dt="2019-09-20T18:09:47.737" v="118" actId="1037"/>
          <ac:picMkLst>
            <pc:docMk/>
            <pc:sldMk cId="2021294842" sldId="273"/>
            <ac:picMk id="2070" creationId="{830149ED-4F2A-47B0-A6AF-4D049ABC3F9F}"/>
          </ac:picMkLst>
        </pc:picChg>
        <pc:picChg chg="mod">
          <ac:chgData name="Fahim Ahmed" userId="d99aa2fe-0b5e-4aed-9ab1-4bc47f5c3db4" providerId="ADAL" clId="{DEC1CE4B-6656-4D73-B732-C183BB5A96E0}" dt="2019-09-20T18:09:47.737" v="118" actId="1037"/>
          <ac:picMkLst>
            <pc:docMk/>
            <pc:sldMk cId="2021294842" sldId="273"/>
            <ac:picMk id="2072" creationId="{E1EBB99F-2AF2-4DDD-8A0C-8CA018AEA10D}"/>
          </ac:picMkLst>
        </pc:picChg>
        <pc:cxnChg chg="add mod">
          <ac:chgData name="Fahim Ahmed" userId="d99aa2fe-0b5e-4aed-9ab1-4bc47f5c3db4" providerId="ADAL" clId="{DEC1CE4B-6656-4D73-B732-C183BB5A96E0}" dt="2019-09-20T18:10:36.761" v="151" actId="1076"/>
          <ac:cxnSpMkLst>
            <pc:docMk/>
            <pc:sldMk cId="2021294842" sldId="273"/>
            <ac:cxnSpMk id="20" creationId="{3D37BA05-E52A-48B2-87B5-D33859AED5D7}"/>
          </ac:cxnSpMkLst>
        </pc:cxnChg>
        <pc:cxnChg chg="add mod">
          <ac:chgData name="Fahim Ahmed" userId="d99aa2fe-0b5e-4aed-9ab1-4bc47f5c3db4" providerId="ADAL" clId="{DEC1CE4B-6656-4D73-B732-C183BB5A96E0}" dt="2019-09-20T18:10:36.761" v="151" actId="1076"/>
          <ac:cxnSpMkLst>
            <pc:docMk/>
            <pc:sldMk cId="2021294842" sldId="273"/>
            <ac:cxnSpMk id="22" creationId="{9544429B-014E-4A48-B9BE-F29149C5B0B6}"/>
          </ac:cxnSpMkLst>
        </pc:cxnChg>
        <pc:cxnChg chg="add mod">
          <ac:chgData name="Fahim Ahmed" userId="d99aa2fe-0b5e-4aed-9ab1-4bc47f5c3db4" providerId="ADAL" clId="{DEC1CE4B-6656-4D73-B732-C183BB5A96E0}" dt="2019-09-20T18:10:36.761" v="151" actId="1076"/>
          <ac:cxnSpMkLst>
            <pc:docMk/>
            <pc:sldMk cId="2021294842" sldId="273"/>
            <ac:cxnSpMk id="23" creationId="{537F7B42-CCE4-4A85-A173-CA7B9757856C}"/>
          </ac:cxnSpMkLst>
        </pc:cxnChg>
        <pc:cxnChg chg="add mod">
          <ac:chgData name="Fahim Ahmed" userId="d99aa2fe-0b5e-4aed-9ab1-4bc47f5c3db4" providerId="ADAL" clId="{DEC1CE4B-6656-4D73-B732-C183BB5A96E0}" dt="2019-09-20T18:10:36.761" v="151" actId="1076"/>
          <ac:cxnSpMkLst>
            <pc:docMk/>
            <pc:sldMk cId="2021294842" sldId="273"/>
            <ac:cxnSpMk id="24" creationId="{44516871-1863-4A99-91D9-66A174E15AD8}"/>
          </ac:cxnSpMkLst>
        </pc:cxnChg>
      </pc:sldChg>
      <pc:sldChg chg="ord modNotesTx">
        <pc:chgData name="Fahim Ahmed" userId="d99aa2fe-0b5e-4aed-9ab1-4bc47f5c3db4" providerId="ADAL" clId="{DEC1CE4B-6656-4D73-B732-C183BB5A96E0}" dt="2019-09-20T19:50:18.767" v="801" actId="20577"/>
        <pc:sldMkLst>
          <pc:docMk/>
          <pc:sldMk cId="3447090813" sldId="280"/>
        </pc:sldMkLst>
      </pc:sldChg>
      <pc:sldChg chg="modSp modNotesTx">
        <pc:chgData name="Fahim Ahmed" userId="d99aa2fe-0b5e-4aed-9ab1-4bc47f5c3db4" providerId="ADAL" clId="{DEC1CE4B-6656-4D73-B732-C183BB5A96E0}" dt="2019-09-20T19:57:06.383" v="2000" actId="20577"/>
        <pc:sldMkLst>
          <pc:docMk/>
          <pc:sldMk cId="3081427637" sldId="281"/>
        </pc:sldMkLst>
        <pc:spChg chg="mod">
          <ac:chgData name="Fahim Ahmed" userId="d99aa2fe-0b5e-4aed-9ab1-4bc47f5c3db4" providerId="ADAL" clId="{DEC1CE4B-6656-4D73-B732-C183BB5A96E0}" dt="2019-09-20T18:19:25.495" v="662" actId="207"/>
          <ac:spMkLst>
            <pc:docMk/>
            <pc:sldMk cId="3081427637" sldId="281"/>
            <ac:spMk id="2" creationId="{6EC71932-07A0-49B8-8CA8-8D06E6593C88}"/>
          </ac:spMkLst>
        </pc:spChg>
      </pc:sldChg>
      <pc:sldChg chg="modSp">
        <pc:chgData name="Fahim Ahmed" userId="d99aa2fe-0b5e-4aed-9ab1-4bc47f5c3db4" providerId="ADAL" clId="{DEC1CE4B-6656-4D73-B732-C183BB5A96E0}" dt="2019-09-20T18:13:04.601" v="198" actId="20577"/>
        <pc:sldMkLst>
          <pc:docMk/>
          <pc:sldMk cId="518732167" sldId="712"/>
        </pc:sldMkLst>
        <pc:spChg chg="mod">
          <ac:chgData name="Fahim Ahmed" userId="d99aa2fe-0b5e-4aed-9ab1-4bc47f5c3db4" providerId="ADAL" clId="{DEC1CE4B-6656-4D73-B732-C183BB5A96E0}" dt="2019-09-20T18:13:04.601" v="198" actId="20577"/>
          <ac:spMkLst>
            <pc:docMk/>
            <pc:sldMk cId="518732167" sldId="712"/>
            <ac:spMk id="2" creationId="{907DB966-9721-4DF1-A2C3-A596F67DB225}"/>
          </ac:spMkLst>
        </pc:spChg>
      </pc:sldChg>
      <pc:sldChg chg="modSp modNotesTx">
        <pc:chgData name="Fahim Ahmed" userId="d99aa2fe-0b5e-4aed-9ab1-4bc47f5c3db4" providerId="ADAL" clId="{DEC1CE4B-6656-4D73-B732-C183BB5A96E0}" dt="2019-09-20T19:56:26.543" v="1993" actId="20577"/>
        <pc:sldMkLst>
          <pc:docMk/>
          <pc:sldMk cId="2710311912" sldId="745"/>
        </pc:sldMkLst>
        <pc:spChg chg="mod">
          <ac:chgData name="Fahim Ahmed" userId="d99aa2fe-0b5e-4aed-9ab1-4bc47f5c3db4" providerId="ADAL" clId="{DEC1CE4B-6656-4D73-B732-C183BB5A96E0}" dt="2019-09-20T18:19:01.570" v="658" actId="207"/>
          <ac:spMkLst>
            <pc:docMk/>
            <pc:sldMk cId="2710311912" sldId="745"/>
            <ac:spMk id="31" creationId="{C9877961-EAC7-4176-B7AE-178B6FFE34A7}"/>
          </ac:spMkLst>
        </pc:spChg>
      </pc:sldChg>
      <pc:sldChg chg="addSp delSp modSp">
        <pc:chgData name="Fahim Ahmed" userId="d99aa2fe-0b5e-4aed-9ab1-4bc47f5c3db4" providerId="ADAL" clId="{DEC1CE4B-6656-4D73-B732-C183BB5A96E0}" dt="2019-09-20T18:16:11.128" v="482" actId="478"/>
        <pc:sldMkLst>
          <pc:docMk/>
          <pc:sldMk cId="2712073272" sldId="764"/>
        </pc:sldMkLst>
        <pc:spChg chg="del mod">
          <ac:chgData name="Fahim Ahmed" userId="d99aa2fe-0b5e-4aed-9ab1-4bc47f5c3db4" providerId="ADAL" clId="{DEC1CE4B-6656-4D73-B732-C183BB5A96E0}" dt="2019-09-20T18:16:11.128" v="482" actId="478"/>
          <ac:spMkLst>
            <pc:docMk/>
            <pc:sldMk cId="2712073272" sldId="764"/>
            <ac:spMk id="2" creationId="{6F63C40D-7B2D-4183-B05D-3462112A11F5}"/>
          </ac:spMkLst>
        </pc:spChg>
        <pc:spChg chg="add del">
          <ac:chgData name="Fahim Ahmed" userId="d99aa2fe-0b5e-4aed-9ab1-4bc47f5c3db4" providerId="ADAL" clId="{DEC1CE4B-6656-4D73-B732-C183BB5A96E0}" dt="2019-09-20T18:15:02.901" v="203"/>
          <ac:spMkLst>
            <pc:docMk/>
            <pc:sldMk cId="2712073272" sldId="764"/>
            <ac:spMk id="27" creationId="{85AF19AC-AE7B-4258-AD5A-9610417DDDF9}"/>
          </ac:spMkLst>
        </pc:spChg>
        <pc:spChg chg="add mod">
          <ac:chgData name="Fahim Ahmed" userId="d99aa2fe-0b5e-4aed-9ab1-4bc47f5c3db4" providerId="ADAL" clId="{DEC1CE4B-6656-4D73-B732-C183BB5A96E0}" dt="2019-09-20T18:16:08.025" v="481" actId="20577"/>
          <ac:spMkLst>
            <pc:docMk/>
            <pc:sldMk cId="2712073272" sldId="764"/>
            <ac:spMk id="29" creationId="{6A5620FC-2928-4A6F-AB0C-2A551085362B}"/>
          </ac:spMkLst>
        </pc:spChg>
      </pc:sldChg>
      <pc:sldChg chg="modSp modAnim">
        <pc:chgData name="Fahim Ahmed" userId="d99aa2fe-0b5e-4aed-9ab1-4bc47f5c3db4" providerId="ADAL" clId="{DEC1CE4B-6656-4D73-B732-C183BB5A96E0}" dt="2019-09-20T19:58:19.901" v="2002"/>
        <pc:sldMkLst>
          <pc:docMk/>
          <pc:sldMk cId="1974144204" sldId="2148"/>
        </pc:sldMkLst>
        <pc:spChg chg="mod">
          <ac:chgData name="Fahim Ahmed" userId="d99aa2fe-0b5e-4aed-9ab1-4bc47f5c3db4" providerId="ADAL" clId="{DEC1CE4B-6656-4D73-B732-C183BB5A96E0}" dt="2019-09-20T18:18:51.797" v="657" actId="207"/>
          <ac:spMkLst>
            <pc:docMk/>
            <pc:sldMk cId="1974144204" sldId="2148"/>
            <ac:spMk id="42" creationId="{F22009C4-3185-463F-A9F9-D61CE19EEF08}"/>
          </ac:spMkLst>
        </pc:spChg>
        <pc:spChg chg="mod">
          <ac:chgData name="Fahim Ahmed" userId="d99aa2fe-0b5e-4aed-9ab1-4bc47f5c3db4" providerId="ADAL" clId="{DEC1CE4B-6656-4D73-B732-C183BB5A96E0}" dt="2019-09-20T18:18:34.500" v="656" actId="20577"/>
          <ac:spMkLst>
            <pc:docMk/>
            <pc:sldMk cId="1974144204" sldId="2148"/>
            <ac:spMk id="69" creationId="{3FE48DCB-6D1E-4F08-B500-D25B5C9ED871}"/>
          </ac:spMkLst>
        </pc:spChg>
        <pc:spChg chg="mod">
          <ac:chgData name="Fahim Ahmed" userId="d99aa2fe-0b5e-4aed-9ab1-4bc47f5c3db4" providerId="ADAL" clId="{DEC1CE4B-6656-4D73-B732-C183BB5A96E0}" dt="2019-09-20T18:18:12.826" v="564" actId="20577"/>
          <ac:spMkLst>
            <pc:docMk/>
            <pc:sldMk cId="1974144204" sldId="2148"/>
            <ac:spMk id="70" creationId="{C758A22B-2CFF-4F18-ADB8-98DE39481EFC}"/>
          </ac:spMkLst>
        </pc:spChg>
      </pc:sldChg>
      <pc:sldChg chg="modNotesTx">
        <pc:chgData name="Fahim Ahmed" userId="d99aa2fe-0b5e-4aed-9ab1-4bc47f5c3db4" providerId="ADAL" clId="{DEC1CE4B-6656-4D73-B732-C183BB5A96E0}" dt="2019-09-20T19:53:01.873" v="1571" actId="20577"/>
        <pc:sldMkLst>
          <pc:docMk/>
          <pc:sldMk cId="882390702" sldId="2149"/>
        </pc:sldMkLst>
      </pc:sldChg>
      <pc:sldChg chg="modNotesTx">
        <pc:chgData name="Fahim Ahmed" userId="d99aa2fe-0b5e-4aed-9ab1-4bc47f5c3db4" providerId="ADAL" clId="{DEC1CE4B-6656-4D73-B732-C183BB5A96E0}" dt="2019-09-20T19:56:43.763" v="1995" actId="20577"/>
        <pc:sldMkLst>
          <pc:docMk/>
          <pc:sldMk cId="3716792098" sldId="2153"/>
        </pc:sldMkLst>
      </pc:sldChg>
      <pc:sldChg chg="modSp">
        <pc:chgData name="Fahim Ahmed" userId="d99aa2fe-0b5e-4aed-9ab1-4bc47f5c3db4" providerId="ADAL" clId="{DEC1CE4B-6656-4D73-B732-C183BB5A96E0}" dt="2019-09-20T18:19:13.181" v="660" actId="207"/>
        <pc:sldMkLst>
          <pc:docMk/>
          <pc:sldMk cId="2048025405" sldId="2154"/>
        </pc:sldMkLst>
        <pc:spChg chg="mod">
          <ac:chgData name="Fahim Ahmed" userId="d99aa2fe-0b5e-4aed-9ab1-4bc47f5c3db4" providerId="ADAL" clId="{DEC1CE4B-6656-4D73-B732-C183BB5A96E0}" dt="2019-09-20T18:19:13.181" v="660" actId="207"/>
          <ac:spMkLst>
            <pc:docMk/>
            <pc:sldMk cId="2048025405" sldId="2154"/>
            <ac:spMk id="2" creationId="{88296D5C-3F88-4C8D-B5E4-726657E22B4C}"/>
          </ac:spMkLst>
        </pc:sp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file:///C:\Users\Abhishek.Paitya\AppData\Local\Microsoft\Windows\INetCache\Content.Outlook\HHMGM0TC\FuzeMockData.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900" b="1" i="0" u="none" strike="noStrike" kern="1200" cap="all" spc="150" baseline="0">
                <a:solidFill>
                  <a:srgbClr val="C00000"/>
                </a:solidFill>
                <a:latin typeface="+mn-lt"/>
                <a:ea typeface="+mn-ea"/>
                <a:cs typeface="+mn-cs"/>
              </a:defRPr>
            </a:pPr>
            <a:r>
              <a:rPr lang="en-US" sz="800" b="1" dirty="0">
                <a:solidFill>
                  <a:srgbClr val="C00000"/>
                </a:solidFill>
              </a:rPr>
              <a:t>Distribution of Fuze Purchasers across</a:t>
            </a:r>
            <a:r>
              <a:rPr lang="en-US" sz="800" b="1" baseline="0" dirty="0">
                <a:solidFill>
                  <a:srgbClr val="C00000"/>
                </a:solidFill>
              </a:rPr>
              <a:t> segments</a:t>
            </a:r>
            <a:endParaRPr lang="en-US" sz="800" b="1" dirty="0">
              <a:solidFill>
                <a:srgbClr val="C00000"/>
              </a:solidFill>
            </a:endParaRPr>
          </a:p>
        </c:rich>
      </c:tx>
      <c:layout>
        <c:manualLayout>
          <c:xMode val="edge"/>
          <c:yMode val="edge"/>
          <c:x val="0.15072900262467193"/>
          <c:y val="9.2592592592592587E-3"/>
        </c:manualLayout>
      </c:layout>
      <c:overlay val="0"/>
      <c:spPr>
        <a:noFill/>
        <a:ln>
          <a:noFill/>
        </a:ln>
        <a:effectLst/>
      </c:spPr>
      <c:txPr>
        <a:bodyPr rot="0" spcFirstLastPara="1" vertOverflow="ellipsis" vert="horz" wrap="square" anchor="ctr" anchorCtr="1"/>
        <a:lstStyle/>
        <a:p>
          <a:pPr>
            <a:defRPr sz="900" b="1" i="0" u="none" strike="noStrike" kern="1200" cap="all" spc="150" baseline="0">
              <a:solidFill>
                <a:srgbClr val="C00000"/>
              </a:solidFill>
              <a:latin typeface="+mn-lt"/>
              <a:ea typeface="+mn-ea"/>
              <a:cs typeface="+mn-cs"/>
            </a:defRPr>
          </a:pPr>
          <a:endParaRPr lang="en-US"/>
        </a:p>
      </c:txPr>
    </c:title>
    <c:autoTitleDeleted val="0"/>
    <c:plotArea>
      <c:layout/>
      <c:barChart>
        <c:barDir val="col"/>
        <c:grouping val="clustered"/>
        <c:varyColors val="0"/>
        <c:ser>
          <c:idx val="0"/>
          <c:order val="0"/>
          <c:spPr>
            <a:solidFill>
              <a:srgbClr val="C00000"/>
            </a:solidFill>
            <a:ln>
              <a:noFill/>
            </a:ln>
            <a:effectLst>
              <a:innerShdw blurRad="114300">
                <a:schemeClr val="accent1"/>
              </a:innerShdw>
            </a:effectLst>
          </c:spPr>
          <c:invertIfNegative val="0"/>
          <c:dPt>
            <c:idx val="1"/>
            <c:invertIfNegative val="0"/>
            <c:bubble3D val="0"/>
            <c:spPr>
              <a:solidFill>
                <a:schemeClr val="tx1"/>
              </a:solidFill>
              <a:ln>
                <a:noFill/>
              </a:ln>
              <a:effectLst>
                <a:innerShdw blurRad="114300">
                  <a:schemeClr val="accent1"/>
                </a:innerShdw>
              </a:effectLst>
            </c:spPr>
            <c:extLst>
              <c:ext xmlns:c16="http://schemas.microsoft.com/office/drawing/2014/chart" uri="{C3380CC4-5D6E-409C-BE32-E72D297353CC}">
                <c16:uniqueId val="{00000001-5C0F-488F-B96A-74D009A7B81D}"/>
              </c:ext>
            </c:extLst>
          </c:dPt>
          <c:dPt>
            <c:idx val="5"/>
            <c:invertIfNegative val="0"/>
            <c:bubble3D val="0"/>
            <c:spPr>
              <a:solidFill>
                <a:schemeClr val="tx1"/>
              </a:solidFill>
              <a:ln>
                <a:noFill/>
              </a:ln>
              <a:effectLst>
                <a:innerShdw blurRad="114300">
                  <a:schemeClr val="accent1"/>
                </a:innerShdw>
              </a:effectLst>
            </c:spPr>
            <c:extLst>
              <c:ext xmlns:c16="http://schemas.microsoft.com/office/drawing/2014/chart" uri="{C3380CC4-5D6E-409C-BE32-E72D297353CC}">
                <c16:uniqueId val="{00000003-5C0F-488F-B96A-74D009A7B81D}"/>
              </c:ext>
            </c:extLst>
          </c:dPt>
          <c:dPt>
            <c:idx val="7"/>
            <c:invertIfNegative val="0"/>
            <c:bubble3D val="0"/>
            <c:spPr>
              <a:solidFill>
                <a:schemeClr val="tx1"/>
              </a:solidFill>
              <a:ln>
                <a:noFill/>
              </a:ln>
              <a:effectLst>
                <a:innerShdw blurRad="114300">
                  <a:schemeClr val="accent1"/>
                </a:innerShdw>
              </a:effectLst>
            </c:spPr>
            <c:extLst>
              <c:ext xmlns:c16="http://schemas.microsoft.com/office/drawing/2014/chart" uri="{C3380CC4-5D6E-409C-BE32-E72D297353CC}">
                <c16:uniqueId val="{00000005-5C0F-488F-B96A-74D009A7B81D}"/>
              </c:ext>
            </c:extLst>
          </c:dPt>
          <c:dLbls>
            <c:delete val="1"/>
          </c:dLbls>
          <c:cat>
            <c:strRef>
              <c:f>Sheet1!$A$3:$A$23</c:f>
              <c:strCache>
                <c:ptCount val="21"/>
                <c:pt idx="0">
                  <c:v>Active Elders</c:v>
                </c:pt>
                <c:pt idx="1">
                  <c:v>Aging Upscale</c:v>
                </c:pt>
                <c:pt idx="2">
                  <c:v>Beginnnings</c:v>
                </c:pt>
                <c:pt idx="3">
                  <c:v>Cash &amp; Careers</c:v>
                </c:pt>
                <c:pt idx="4">
                  <c:v>Family Focused</c:v>
                </c:pt>
                <c:pt idx="5">
                  <c:v>Flush Families</c:v>
                </c:pt>
                <c:pt idx="6">
                  <c:v>Flying Solo</c:v>
                </c:pt>
                <c:pt idx="7">
                  <c:v>Fortunes &amp; Families</c:v>
                </c:pt>
                <c:pt idx="8">
                  <c:v>Golden Years</c:v>
                </c:pt>
                <c:pt idx="9">
                  <c:v>Jumbo Families</c:v>
                </c:pt>
                <c:pt idx="10">
                  <c:v>Leisure Buffs</c:v>
                </c:pt>
                <c:pt idx="11">
                  <c:v>Mature Rustics</c:v>
                </c:pt>
                <c:pt idx="12">
                  <c:v>Mature Wealth</c:v>
                </c:pt>
                <c:pt idx="13">
                  <c:v>Midding Singles</c:v>
                </c:pt>
                <c:pt idx="14">
                  <c:v>Mixed Middlers</c:v>
                </c:pt>
                <c:pt idx="15">
                  <c:v>Mixed Singles</c:v>
                </c:pt>
                <c:pt idx="16">
                  <c:v>Modest Means</c:v>
                </c:pt>
                <c:pt idx="17">
                  <c:v>Our Turn</c:v>
                </c:pt>
                <c:pt idx="18">
                  <c:v>Taking Hold</c:v>
                </c:pt>
                <c:pt idx="19">
                  <c:v>Transition Time</c:v>
                </c:pt>
                <c:pt idx="20">
                  <c:v>True Blues</c:v>
                </c:pt>
              </c:strCache>
            </c:strRef>
          </c:cat>
          <c:val>
            <c:numRef>
              <c:f>Sheet1!$B$3:$B$23</c:f>
              <c:numCache>
                <c:formatCode>General</c:formatCode>
                <c:ptCount val="21"/>
                <c:pt idx="0">
                  <c:v>20790000</c:v>
                </c:pt>
                <c:pt idx="1">
                  <c:v>25410000</c:v>
                </c:pt>
                <c:pt idx="2">
                  <c:v>7590000</c:v>
                </c:pt>
                <c:pt idx="3">
                  <c:v>17160000</c:v>
                </c:pt>
                <c:pt idx="4">
                  <c:v>15840000</c:v>
                </c:pt>
                <c:pt idx="5">
                  <c:v>28379999.999999996</c:v>
                </c:pt>
                <c:pt idx="6">
                  <c:v>17820000</c:v>
                </c:pt>
                <c:pt idx="7">
                  <c:v>31350000</c:v>
                </c:pt>
                <c:pt idx="8">
                  <c:v>20790000</c:v>
                </c:pt>
                <c:pt idx="9">
                  <c:v>10560000</c:v>
                </c:pt>
                <c:pt idx="10">
                  <c:v>6930000</c:v>
                </c:pt>
                <c:pt idx="11">
                  <c:v>19140000</c:v>
                </c:pt>
                <c:pt idx="12">
                  <c:v>6930000</c:v>
                </c:pt>
                <c:pt idx="13">
                  <c:v>17490000</c:v>
                </c:pt>
                <c:pt idx="14">
                  <c:v>21450000</c:v>
                </c:pt>
                <c:pt idx="15">
                  <c:v>13860000</c:v>
                </c:pt>
                <c:pt idx="16">
                  <c:v>18810000</c:v>
                </c:pt>
                <c:pt idx="17">
                  <c:v>14850000</c:v>
                </c:pt>
                <c:pt idx="18">
                  <c:v>4620000</c:v>
                </c:pt>
                <c:pt idx="19">
                  <c:v>3630000</c:v>
                </c:pt>
                <c:pt idx="20">
                  <c:v>6600000</c:v>
                </c:pt>
              </c:numCache>
            </c:numRef>
          </c:val>
          <c:extLst>
            <c:ext xmlns:c16="http://schemas.microsoft.com/office/drawing/2014/chart" uri="{C3380CC4-5D6E-409C-BE32-E72D297353CC}">
              <c16:uniqueId val="{00000006-5C0F-488F-B96A-74D009A7B81D}"/>
            </c:ext>
          </c:extLst>
        </c:ser>
        <c:dLbls>
          <c:dLblPos val="inEnd"/>
          <c:showLegendKey val="0"/>
          <c:showVal val="1"/>
          <c:showCatName val="0"/>
          <c:showSerName val="0"/>
          <c:showPercent val="0"/>
          <c:showBubbleSize val="0"/>
        </c:dLbls>
        <c:gapWidth val="56"/>
        <c:overlap val="-22"/>
        <c:axId val="309148463"/>
        <c:axId val="379471631"/>
      </c:barChart>
      <c:catAx>
        <c:axId val="309148463"/>
        <c:scaling>
          <c:orientation val="minMax"/>
        </c:scaling>
        <c:delete val="0"/>
        <c:axPos val="b"/>
        <c:numFmt formatCode="General" sourceLinked="1"/>
        <c:majorTickMark val="none"/>
        <c:minorTickMark val="none"/>
        <c:tickLblPos val="nextTo"/>
        <c:spPr>
          <a:noFill/>
          <a:ln w="19050" cap="flat" cmpd="sng" algn="ctr">
            <a:solidFill>
              <a:schemeClr val="tx1">
                <a:lumMod val="25000"/>
                <a:lumOff val="75000"/>
              </a:schemeClr>
            </a:solidFill>
            <a:round/>
          </a:ln>
          <a:effectLst/>
        </c:spPr>
        <c:txPr>
          <a:bodyPr rot="-60000000" spcFirstLastPara="1" vertOverflow="ellipsis" vert="horz" wrap="square" anchor="ctr" anchorCtr="1"/>
          <a:lstStyle/>
          <a:p>
            <a:pPr>
              <a:defRPr sz="900" b="1" i="0" u="none" strike="noStrike" kern="1200" baseline="0">
                <a:solidFill>
                  <a:schemeClr val="tx1">
                    <a:lumMod val="65000"/>
                    <a:lumOff val="35000"/>
                  </a:schemeClr>
                </a:solidFill>
                <a:latin typeface="+mn-lt"/>
                <a:ea typeface="+mn-ea"/>
                <a:cs typeface="+mn-cs"/>
              </a:defRPr>
            </a:pPr>
            <a:endParaRPr lang="en-US"/>
          </a:p>
        </c:txPr>
        <c:crossAx val="379471631"/>
        <c:crosses val="autoZero"/>
        <c:auto val="1"/>
        <c:lblAlgn val="ctr"/>
        <c:lblOffset val="100"/>
        <c:noMultiLvlLbl val="0"/>
      </c:catAx>
      <c:valAx>
        <c:axId val="379471631"/>
        <c:scaling>
          <c:orientation val="minMax"/>
        </c:scaling>
        <c:delete val="0"/>
        <c:axPos val="l"/>
        <c:majorGridlines>
          <c:spPr>
            <a:ln>
              <a:solidFill>
                <a:schemeClr val="tx1">
                  <a:lumMod val="15000"/>
                  <a:lumOff val="85000"/>
                </a:schemeClr>
              </a:solidFill>
            </a:ln>
            <a:effectLst/>
          </c:spPr>
        </c:majorGridlines>
        <c:numFmt formatCode="General" sourceLinked="0"/>
        <c:majorTickMark val="none"/>
        <c:minorTickMark val="none"/>
        <c:tickLblPos val="nextTo"/>
        <c:spPr>
          <a:noFill/>
          <a:ln>
            <a:noFill/>
          </a:ln>
          <a:effectLst/>
        </c:spPr>
        <c:txPr>
          <a:bodyPr rot="-60000000" spcFirstLastPara="1" vertOverflow="ellipsis" vert="horz" wrap="square" anchor="ctr" anchorCtr="1"/>
          <a:lstStyle/>
          <a:p>
            <a:pPr>
              <a:defRPr sz="900" b="1" i="0" u="none" strike="noStrike" kern="1200" baseline="0">
                <a:solidFill>
                  <a:schemeClr val="tx1">
                    <a:lumMod val="65000"/>
                    <a:lumOff val="35000"/>
                  </a:schemeClr>
                </a:solidFill>
                <a:latin typeface="+mn-lt"/>
                <a:ea typeface="+mn-ea"/>
                <a:cs typeface="+mn-cs"/>
              </a:defRPr>
            </a:pPr>
            <a:endParaRPr lang="en-US"/>
          </a:p>
        </c:txPr>
        <c:crossAx val="309148463"/>
        <c:crosses val="autoZero"/>
        <c:crossBetween val="between"/>
        <c:dispUnits>
          <c:builtInUnit val="thousands"/>
          <c:dispUnitsLbl>
            <c:layout>
              <c:manualLayout>
                <c:xMode val="edge"/>
                <c:yMode val="edge"/>
                <c:x val="1.9856587835607606E-2"/>
                <c:y val="0.28662754419848457"/>
              </c:manualLayout>
            </c:layout>
            <c:spPr>
              <a:noFill/>
              <a:ln>
                <a:noFill/>
              </a:ln>
              <a:effectLst/>
            </c:spPr>
            <c:txPr>
              <a:bodyPr rot="-5400000" spcFirstLastPara="1" vertOverflow="ellipsis" vert="horz" wrap="square" anchor="ctr" anchorCtr="1"/>
              <a:lstStyle/>
              <a:p>
                <a:pPr>
                  <a:defRPr sz="900" b="1" i="0" u="none" strike="noStrike" kern="1200" baseline="0">
                    <a:solidFill>
                      <a:schemeClr val="tx1">
                        <a:lumMod val="65000"/>
                        <a:lumOff val="35000"/>
                      </a:schemeClr>
                    </a:solidFill>
                    <a:latin typeface="+mn-lt"/>
                    <a:ea typeface="+mn-ea"/>
                    <a:cs typeface="+mn-cs"/>
                  </a:defRPr>
                </a:pPr>
                <a:endParaRPr lang="en-US"/>
              </a:p>
            </c:txPr>
          </c:dispUnitsLbl>
        </c:dispUnits>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3">
  <cs:axisTitle>
    <cs:lnRef idx="0"/>
    <cs:fillRef idx="0"/>
    <cs:effectRef idx="0"/>
    <cs:fontRef idx="minor">
      <a:schemeClr val="tx1">
        <a:lumMod val="65000"/>
        <a:lumOff val="35000"/>
      </a:schemeClr>
    </cs:fontRef>
    <cs:defRPr sz="900" b="1" kern="1200"/>
  </cs:axisTitle>
  <cs:categoryAxis>
    <cs:lnRef idx="0"/>
    <cs:fillRef idx="0"/>
    <cs:effectRef idx="0"/>
    <cs:fontRef idx="minor">
      <a:schemeClr val="tx1">
        <a:lumMod val="65000"/>
        <a:lumOff val="35000"/>
      </a:schemeClr>
    </cs:fontRef>
    <cs:spPr>
      <a:ln w="19050"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styleClr val="auto"/>
    </cs:effectRef>
    <cs:fontRef idx="minor">
      <a:schemeClr val="dk1"/>
    </cs:fontRef>
    <cs:spPr>
      <a:pattFill prst="narHorz">
        <a:fgClr>
          <a:schemeClr val="phClr"/>
        </a:fgClr>
        <a:bgClr>
          <a:schemeClr val="phClr">
            <a:lumMod val="20000"/>
            <a:lumOff val="80000"/>
          </a:schemeClr>
        </a:bgClr>
      </a:pattFill>
      <a:effectLst>
        <a:innerShdw blurRad="114300">
          <a:schemeClr val="phClr"/>
        </a:innerShdw>
      </a:effectLst>
    </cs:spPr>
  </cs:dataPoint>
  <cs:dataPoint3D>
    <cs:lnRef idx="0"/>
    <cs:fillRef idx="0">
      <cs:styleClr val="auto"/>
    </cs:fillRef>
    <cs:effectRef idx="0"/>
    <cs:fontRef idx="minor">
      <a:schemeClr val="dk1"/>
    </cs:fontRef>
    <cs:spPr>
      <a:pattFill prst="narHorz">
        <a:fgClr>
          <a:schemeClr val="phClr"/>
        </a:fgClr>
        <a:bgClr>
          <a:schemeClr val="phClr">
            <a:lumMod val="20000"/>
            <a:lumOff val="80000"/>
          </a:schemeClr>
        </a:bgClr>
      </a:pattFill>
      <a:effectLst>
        <a:innerShdw blurRad="114300">
          <a:schemeClr val="phClr"/>
        </a:innerShdw>
      </a:effectLst>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a:solidFill>
          <a:schemeClr val="tx1">
            <a:lumMod val="15000"/>
            <a:lumOff val="85000"/>
          </a:schemeClr>
        </a:solidFill>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50000"/>
        <a:lumOff val="50000"/>
      </a:schemeClr>
    </cs:fontRef>
    <cs:defRPr sz="1800" b="1" kern="1200" cap="all" spc="15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dk1"/>
    </cs:fontRef>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5.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EA870ED-29F7-4923-AB08-A4C6E0EABE2D}" type="datetimeFigureOut">
              <a:rPr lang="en-US" smtClean="0"/>
              <a:t>9/20/2019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3D613A4-C5CD-4867-8424-F013F997EA4F}" type="slidenum">
              <a:rPr lang="en-US" smtClean="0"/>
              <a:t>‹#›</a:t>
            </a:fld>
            <a:endParaRPr lang="en-US"/>
          </a:p>
        </p:txBody>
      </p:sp>
    </p:spTree>
    <p:extLst>
      <p:ext uri="{BB962C8B-B14F-4D97-AF65-F5344CB8AC3E}">
        <p14:creationId xmlns:p14="http://schemas.microsoft.com/office/powerpoint/2010/main" val="6005038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proposed solution is to understand the market dynamics using a bottom up approach with consumer at its center.</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 ABM as a technique does is enables us to create individual consumers as entities in a virtual world and then create a network of all the factors which impact his decision making.</a:t>
            </a:r>
          </a:p>
          <a:p>
            <a:r>
              <a:rPr lang="en-US" dirty="0"/>
              <a:t>These factors could be from his profile or the market forces like we talked about earlier.</a:t>
            </a:r>
          </a:p>
          <a:p>
            <a:endParaRPr lang="en-US" dirty="0"/>
          </a:p>
          <a:p>
            <a:r>
              <a:rPr lang="en-US" dirty="0"/>
              <a:t>We then leverage Bayesian networks to model the interactions of all these factors. The combined impact of all these factors is then quantified for each consumer by fusing all the available data to us. All data sources are integrated and enhanced whether it is national survey of consumer preferences , CTA level Nielsen data ; store level feature vision data or publicly available census data… The Bayesian network allows creation of business intuition based heuristic rules and probability assumptions which breaks down data till the consumer level.</a:t>
            </a:r>
          </a:p>
          <a:p>
            <a:endParaRPr lang="en-US" dirty="0"/>
          </a:p>
          <a:p>
            <a:r>
              <a:rPr lang="en-US" dirty="0"/>
              <a:t>We then fine tune and validate these heuristic rules and probability assumptions by modeling past behavior of all agents and comparing the aggregated results with the past actuals data.</a:t>
            </a:r>
          </a:p>
          <a:p>
            <a:endParaRPr lang="en-US" dirty="0"/>
          </a:p>
          <a:p>
            <a:r>
              <a:rPr lang="en-US" dirty="0"/>
              <a:t>Once we have a set of rules and assumptions which in aggregate is comparable with the past we can say that we have better understanding of consumers.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79C7D2-E708-4BA6-BB74-D25E883B3B3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632668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Speaker- Dipti/</a:t>
            </a:r>
            <a:r>
              <a:rPr lang="en-US" dirty="0" err="1"/>
              <a:t>Venki</a:t>
            </a:r>
            <a:endParaRPr lang="en-US" dirty="0"/>
          </a:p>
          <a:p>
            <a:endParaRPr lang="en-US" dirty="0"/>
          </a:p>
        </p:txBody>
      </p:sp>
      <p:sp>
        <p:nvSpPr>
          <p:cNvPr id="4" name="Slide Number Placeholder 3"/>
          <p:cNvSpPr>
            <a:spLocks noGrp="1"/>
          </p:cNvSpPr>
          <p:nvPr>
            <p:ph type="sldNum" sz="quarter" idx="5"/>
          </p:nvPr>
        </p:nvSpPr>
        <p:spPr/>
        <p:txBody>
          <a:bodyPr/>
          <a:lstStyle/>
          <a:p>
            <a:fld id="{7979C7D2-E708-4BA6-BB74-D25E883B3B30}" type="slidenum">
              <a:rPr lang="en-US" smtClean="0"/>
              <a:t>19</a:t>
            </a:fld>
            <a:endParaRPr lang="en-US" dirty="0"/>
          </a:p>
        </p:txBody>
      </p:sp>
    </p:spTree>
    <p:extLst>
      <p:ext uri="{BB962C8B-B14F-4D97-AF65-F5344CB8AC3E}">
        <p14:creationId xmlns:p14="http://schemas.microsoft.com/office/powerpoint/2010/main" val="7796320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proposed solution is to understand the market dynamics using a bottom up approach with consumer at its center.</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 ABM as a technique does is enables us to create individual consumers as entities in a virtual world and then create a network of all the factors which impact his decision making.</a:t>
            </a:r>
          </a:p>
          <a:p>
            <a:r>
              <a:rPr lang="en-US" dirty="0"/>
              <a:t>These factors could be from his profile or the market forces like we talked about earlier.</a:t>
            </a:r>
          </a:p>
          <a:p>
            <a:endParaRPr lang="en-US" dirty="0"/>
          </a:p>
          <a:p>
            <a:r>
              <a:rPr lang="en-US" dirty="0"/>
              <a:t>We then leverage Bayesian networks to model the interactions of all these factors. The combined impact of all these factors is then quantified for each consumer by fusing all the available data to us. All data sources are integrated and enhanced whether it is national survey of consumer preferences , CTA level Nielsen data ; store level feature vision data or publicly available census data… The Bayesian network allows creation of business intuition based heuristic rules and probability assumptions which breaks down data till the consumer level.</a:t>
            </a:r>
          </a:p>
          <a:p>
            <a:endParaRPr lang="en-US" dirty="0"/>
          </a:p>
          <a:p>
            <a:r>
              <a:rPr lang="en-US" dirty="0"/>
              <a:t>We then fine tune and validate these heuristic rules and probability assumptions by modeling past behavior of all agents and comparing the aggregated results with the past actuals data.</a:t>
            </a:r>
          </a:p>
          <a:p>
            <a:endParaRPr lang="en-US" dirty="0"/>
          </a:p>
          <a:p>
            <a:r>
              <a:rPr lang="en-US" dirty="0"/>
              <a:t>Once we have a set of rules and assumptions which in aggregate is comparable with the past we can say that we have better understanding of consumers.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79C7D2-E708-4BA6-BB74-D25E883B3B3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767228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Speaker- Anoop</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79C7D2-E708-4BA6-BB74-D25E883B3B3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339064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So let’s talk about why ABM really separates itself from the traditional methods we see in analytics today. Your current models are for the most part linear models that establish correlation. This is done primarily utilizing historical data and in today’s constantly evolving marketplace it can be difficult to really use historical data to sort of model unexpected futures. Most models are top down trying to solve one broad problem say sales or attrition using few key factors available in the data. ABM attempts to fill in these holes. Through a bottom up approach – from the customer up. We attempt to understand or model how our customers behave - we simulate the future and gather predictive insights. We try to model the intricate factors and interactions at a very granular level to truly understand the overall system behavior. We are then able to incorporate real time information instantly – not only to improve the overall model but to also simulate the future based on this new information. </a:t>
            </a:r>
          </a:p>
          <a:p>
            <a:r>
              <a:rPr lang="en-US" sz="1200" kern="1200" dirty="0">
                <a:solidFill>
                  <a:schemeClr val="tx1"/>
                </a:solidFill>
                <a:effectLst/>
                <a:latin typeface="+mn-lt"/>
                <a:ea typeface="+mn-ea"/>
                <a:cs typeface="+mn-cs"/>
              </a:rPr>
              <a:t>ABM incorporates all available data and pockets of analysis into one decision making engine.</a:t>
            </a:r>
            <a:endParaRPr lang="en-US" dirty="0"/>
          </a:p>
        </p:txBody>
      </p:sp>
      <p:sp>
        <p:nvSpPr>
          <p:cNvPr id="4" name="Slide Number Placeholder 3"/>
          <p:cNvSpPr>
            <a:spLocks noGrp="1"/>
          </p:cNvSpPr>
          <p:nvPr>
            <p:ph type="sldNum" sz="quarter" idx="5"/>
          </p:nvPr>
        </p:nvSpPr>
        <p:spPr/>
        <p:txBody>
          <a:bodyPr/>
          <a:lstStyle/>
          <a:p>
            <a:fld id="{E3D613A4-C5CD-4867-8424-F013F997EA4F}" type="slidenum">
              <a:rPr lang="en-US" smtClean="0"/>
              <a:t>5</a:t>
            </a:fld>
            <a:endParaRPr lang="en-US"/>
          </a:p>
        </p:txBody>
      </p:sp>
    </p:spTree>
    <p:extLst>
      <p:ext uri="{BB962C8B-B14F-4D97-AF65-F5344CB8AC3E}">
        <p14:creationId xmlns:p14="http://schemas.microsoft.com/office/powerpoint/2010/main" val="22633642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Brain – Most important part of ABM</a:t>
            </a:r>
          </a:p>
          <a:p>
            <a:r>
              <a:rPr lang="en-US" dirty="0"/>
              <a:t>They can be very simple or very sophisticated.</a:t>
            </a:r>
          </a:p>
          <a:p>
            <a:r>
              <a:rPr lang="en-US" dirty="0"/>
              <a:t>We at Mu Sigma felt Bayesian Networks were the perfect fit as it is able to model the decision process through conditional probabilities.</a:t>
            </a:r>
          </a:p>
          <a:p>
            <a:r>
              <a:rPr lang="en-US" dirty="0"/>
              <a:t>Over the years, behavior science has brought us numerous types of buyer decision models and we established a common one which you see on the screen.</a:t>
            </a:r>
          </a:p>
          <a:p>
            <a:r>
              <a:rPr lang="en-US" dirty="0"/>
              <a:t>The Bayesian network allows us intuitively create this framework. We are able to incorporate these factors together. Merge high level intuition with intricate details coming out of data.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79C7D2-E708-4BA6-BB74-D25E883B3B3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508426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application of ABM can be huge. Starting with one business unit and incorporating the factors involved in one bu. We can slowly add more and more factors allowing our model to grow and integrate different business functions. ABM will allow these business units to understand consumer, strategy, causation</a:t>
            </a:r>
          </a:p>
        </p:txBody>
      </p:sp>
      <p:sp>
        <p:nvSpPr>
          <p:cNvPr id="4" name="Slide Number Placeholder 3"/>
          <p:cNvSpPr>
            <a:spLocks noGrp="1"/>
          </p:cNvSpPr>
          <p:nvPr>
            <p:ph type="sldNum" sz="quarter" idx="5"/>
          </p:nvPr>
        </p:nvSpPr>
        <p:spPr/>
        <p:txBody>
          <a:bodyPr/>
          <a:lstStyle/>
          <a:p>
            <a:fld id="{E3D613A4-C5CD-4867-8424-F013F997EA4F}" type="slidenum">
              <a:rPr lang="en-US" smtClean="0"/>
              <a:t>7</a:t>
            </a:fld>
            <a:endParaRPr lang="en-US"/>
          </a:p>
        </p:txBody>
      </p:sp>
    </p:spTree>
    <p:extLst>
      <p:ext uri="{BB962C8B-B14F-4D97-AF65-F5344CB8AC3E}">
        <p14:creationId xmlns:p14="http://schemas.microsoft.com/office/powerpoint/2010/main" val="41461098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Speaker- Anoop</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79C7D2-E708-4BA6-BB74-D25E883B3B3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849260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79C7D2-E708-4BA6-BB74-D25E883B3B3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76683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3D613A4-C5CD-4867-8424-F013F997EA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39604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79C7D2-E708-4BA6-BB74-D25E883B3B3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874291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79C7D2-E708-4BA6-BB74-D25E883B3B3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907904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Master" Target="../slideMasters/slideMaster4.xml"/><Relationship Id="rId1" Type="http://schemas.openxmlformats.org/officeDocument/2006/relationships/vmlDrawing" Target="../drawings/vmlDrawing1.vml"/><Relationship Id="rId4" Type="http://schemas.openxmlformats.org/officeDocument/2006/relationships/image" Target="../media/image5.png"/></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6.wmf"/><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g"/><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7.jpeg"/><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4.jpg"/><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07E3D9-5948-4CE3-AD36-1043B9CFA80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93A7365-4186-4F1F-B836-8754BEE20E4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B49719F-1185-494E-A7DD-D06AA669A386}"/>
              </a:ext>
            </a:extLst>
          </p:cNvPr>
          <p:cNvSpPr>
            <a:spLocks noGrp="1"/>
          </p:cNvSpPr>
          <p:nvPr>
            <p:ph type="dt" sz="half" idx="10"/>
          </p:nvPr>
        </p:nvSpPr>
        <p:spPr/>
        <p:txBody>
          <a:bodyPr/>
          <a:lstStyle/>
          <a:p>
            <a:fld id="{C7B88E7A-7D18-4D1D-9186-4D80C425819D}" type="datetimeFigureOut">
              <a:rPr lang="en-US" smtClean="0"/>
              <a:t>9/20/2019</a:t>
            </a:fld>
            <a:endParaRPr lang="en-US"/>
          </a:p>
        </p:txBody>
      </p:sp>
      <p:sp>
        <p:nvSpPr>
          <p:cNvPr id="5" name="Footer Placeholder 4">
            <a:extLst>
              <a:ext uri="{FF2B5EF4-FFF2-40B4-BE49-F238E27FC236}">
                <a16:creationId xmlns:a16="http://schemas.microsoft.com/office/drawing/2014/main" id="{2CA5EA1F-B714-42BB-90D8-35FB54A750D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2EB7D58-1677-4141-9FD6-33DD7E5B1C85}"/>
              </a:ext>
            </a:extLst>
          </p:cNvPr>
          <p:cNvSpPr>
            <a:spLocks noGrp="1"/>
          </p:cNvSpPr>
          <p:nvPr>
            <p:ph type="sldNum" sz="quarter" idx="12"/>
          </p:nvPr>
        </p:nvSpPr>
        <p:spPr/>
        <p:txBody>
          <a:bodyPr/>
          <a:lstStyle/>
          <a:p>
            <a:fld id="{543EF858-CB1A-4DB0-99B3-B8860EF3A03A}" type="slidenum">
              <a:rPr lang="en-US" smtClean="0"/>
              <a:t>‹#›</a:t>
            </a:fld>
            <a:endParaRPr lang="en-US"/>
          </a:p>
        </p:txBody>
      </p:sp>
    </p:spTree>
    <p:extLst>
      <p:ext uri="{BB962C8B-B14F-4D97-AF65-F5344CB8AC3E}">
        <p14:creationId xmlns:p14="http://schemas.microsoft.com/office/powerpoint/2010/main" val="38268130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B1E1BD-8974-4309-823F-9FBFBA7F83B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BD63A1B-1AA6-4FED-968C-CC9097BF4571}"/>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2A4E862-F359-4AA1-AF66-042F7665BEE9}"/>
              </a:ext>
            </a:extLst>
          </p:cNvPr>
          <p:cNvSpPr>
            <a:spLocks noGrp="1"/>
          </p:cNvSpPr>
          <p:nvPr>
            <p:ph type="dt" sz="half" idx="10"/>
          </p:nvPr>
        </p:nvSpPr>
        <p:spPr/>
        <p:txBody>
          <a:bodyPr/>
          <a:lstStyle/>
          <a:p>
            <a:fld id="{C7B88E7A-7D18-4D1D-9186-4D80C425819D}" type="datetimeFigureOut">
              <a:rPr lang="en-US" smtClean="0"/>
              <a:t>9/20/2019</a:t>
            </a:fld>
            <a:endParaRPr lang="en-US"/>
          </a:p>
        </p:txBody>
      </p:sp>
      <p:sp>
        <p:nvSpPr>
          <p:cNvPr id="5" name="Footer Placeholder 4">
            <a:extLst>
              <a:ext uri="{FF2B5EF4-FFF2-40B4-BE49-F238E27FC236}">
                <a16:creationId xmlns:a16="http://schemas.microsoft.com/office/drawing/2014/main" id="{BB64B278-41DD-4924-9FFB-AE9F106ACD8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9711B9C-B8B9-4E1E-96D7-C1EC84607543}"/>
              </a:ext>
            </a:extLst>
          </p:cNvPr>
          <p:cNvSpPr>
            <a:spLocks noGrp="1"/>
          </p:cNvSpPr>
          <p:nvPr>
            <p:ph type="sldNum" sz="quarter" idx="12"/>
          </p:nvPr>
        </p:nvSpPr>
        <p:spPr/>
        <p:txBody>
          <a:bodyPr/>
          <a:lstStyle/>
          <a:p>
            <a:fld id="{543EF858-CB1A-4DB0-99B3-B8860EF3A03A}" type="slidenum">
              <a:rPr lang="en-US" smtClean="0"/>
              <a:t>‹#›</a:t>
            </a:fld>
            <a:endParaRPr lang="en-US"/>
          </a:p>
        </p:txBody>
      </p:sp>
    </p:spTree>
    <p:extLst>
      <p:ext uri="{BB962C8B-B14F-4D97-AF65-F5344CB8AC3E}">
        <p14:creationId xmlns:p14="http://schemas.microsoft.com/office/powerpoint/2010/main" val="2313925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D5E5235-6A99-44F6-B6F2-73B314E57FA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931E2DF-150D-4968-A392-4A2CD4928EBA}"/>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8D43AA4-CAB5-4FA5-8B42-28C45711450B}"/>
              </a:ext>
            </a:extLst>
          </p:cNvPr>
          <p:cNvSpPr>
            <a:spLocks noGrp="1"/>
          </p:cNvSpPr>
          <p:nvPr>
            <p:ph type="dt" sz="half" idx="10"/>
          </p:nvPr>
        </p:nvSpPr>
        <p:spPr/>
        <p:txBody>
          <a:bodyPr/>
          <a:lstStyle/>
          <a:p>
            <a:fld id="{C7B88E7A-7D18-4D1D-9186-4D80C425819D}" type="datetimeFigureOut">
              <a:rPr lang="en-US" smtClean="0"/>
              <a:t>9/20/2019</a:t>
            </a:fld>
            <a:endParaRPr lang="en-US"/>
          </a:p>
        </p:txBody>
      </p:sp>
      <p:sp>
        <p:nvSpPr>
          <p:cNvPr id="5" name="Footer Placeholder 4">
            <a:extLst>
              <a:ext uri="{FF2B5EF4-FFF2-40B4-BE49-F238E27FC236}">
                <a16:creationId xmlns:a16="http://schemas.microsoft.com/office/drawing/2014/main" id="{C7BEEB51-82D1-48DB-8494-1D8C89116AB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D037CFB-4127-4B97-9C49-D9DCE7F2E36C}"/>
              </a:ext>
            </a:extLst>
          </p:cNvPr>
          <p:cNvSpPr>
            <a:spLocks noGrp="1"/>
          </p:cNvSpPr>
          <p:nvPr>
            <p:ph type="sldNum" sz="quarter" idx="12"/>
          </p:nvPr>
        </p:nvSpPr>
        <p:spPr/>
        <p:txBody>
          <a:bodyPr/>
          <a:lstStyle/>
          <a:p>
            <a:fld id="{543EF858-CB1A-4DB0-99B3-B8860EF3A03A}" type="slidenum">
              <a:rPr lang="en-US" smtClean="0"/>
              <a:t>‹#›</a:t>
            </a:fld>
            <a:endParaRPr lang="en-US"/>
          </a:p>
        </p:txBody>
      </p:sp>
    </p:spTree>
    <p:extLst>
      <p:ext uri="{BB962C8B-B14F-4D97-AF65-F5344CB8AC3E}">
        <p14:creationId xmlns:p14="http://schemas.microsoft.com/office/powerpoint/2010/main" val="23590453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95A62F98-00A4-4A9E-8A65-153658702C0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9863" r="21246"/>
          <a:stretch/>
        </p:blipFill>
        <p:spPr>
          <a:xfrm>
            <a:off x="-2" y="-1"/>
            <a:ext cx="6096000" cy="6858001"/>
          </a:xfrm>
          <a:prstGeom prst="rect">
            <a:avLst/>
          </a:prstGeom>
        </p:spPr>
      </p:pic>
      <p:sp>
        <p:nvSpPr>
          <p:cNvPr id="7" name="Rectangle 6">
            <a:extLst>
              <a:ext uri="{FF2B5EF4-FFF2-40B4-BE49-F238E27FC236}">
                <a16:creationId xmlns:a16="http://schemas.microsoft.com/office/drawing/2014/main" id="{78C95847-3D5B-4081-A009-73D6124B3431}"/>
              </a:ext>
            </a:extLst>
          </p:cNvPr>
          <p:cNvSpPr/>
          <p:nvPr userDrawn="1"/>
        </p:nvSpPr>
        <p:spPr>
          <a:xfrm>
            <a:off x="0" y="0"/>
            <a:ext cx="6096000" cy="6858000"/>
          </a:xfrm>
          <a:prstGeom prst="rect">
            <a:avLst/>
          </a:prstGeom>
          <a:solidFill>
            <a:srgbClr val="C00000">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1452BB07-807F-4F20-9D1C-8CC662A42812}"/>
              </a:ext>
            </a:extLst>
          </p:cNvPr>
          <p:cNvGrpSpPr/>
          <p:nvPr userDrawn="1"/>
        </p:nvGrpSpPr>
        <p:grpSpPr>
          <a:xfrm>
            <a:off x="11380424" y="71252"/>
            <a:ext cx="779123" cy="624509"/>
            <a:chOff x="11380424" y="71252"/>
            <a:chExt cx="779123" cy="624509"/>
          </a:xfrm>
        </p:grpSpPr>
        <p:sp>
          <p:nvSpPr>
            <p:cNvPr id="9" name="Oval 8">
              <a:extLst>
                <a:ext uri="{FF2B5EF4-FFF2-40B4-BE49-F238E27FC236}">
                  <a16:creationId xmlns:a16="http://schemas.microsoft.com/office/drawing/2014/main" id="{201FA866-129A-4AF1-AA0B-86F8642CEF97}"/>
                </a:ext>
              </a:extLst>
            </p:cNvPr>
            <p:cNvSpPr/>
            <p:nvPr userDrawn="1"/>
          </p:nvSpPr>
          <p:spPr>
            <a:xfrm>
              <a:off x="11506767" y="105125"/>
              <a:ext cx="543269" cy="54326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a:extLst>
                <a:ext uri="{FF2B5EF4-FFF2-40B4-BE49-F238E27FC236}">
                  <a16:creationId xmlns:a16="http://schemas.microsoft.com/office/drawing/2014/main" id="{9C74E001-B99C-4CA5-A833-5764001F2CCE}"/>
                </a:ext>
              </a:extLst>
            </p:cNvPr>
            <p:cNvPicPr>
              <a:picLocks noChangeAspect="1"/>
            </p:cNvPicPr>
            <p:nvPr userDrawn="1"/>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10036" t="4237" r="9905" b="38404"/>
            <a:stretch/>
          </p:blipFill>
          <p:spPr>
            <a:xfrm>
              <a:off x="11380424" y="71252"/>
              <a:ext cx="779123" cy="624509"/>
            </a:xfrm>
            <a:prstGeom prst="rect">
              <a:avLst/>
            </a:prstGeom>
          </p:spPr>
        </p:pic>
      </p:grpSp>
    </p:spTree>
    <p:extLst>
      <p:ext uri="{BB962C8B-B14F-4D97-AF65-F5344CB8AC3E}">
        <p14:creationId xmlns:p14="http://schemas.microsoft.com/office/powerpoint/2010/main" val="418943546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3DB8B6-2D6B-4CFC-BA7C-95F4B8F9712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041D5D0-EA99-4183-ACB4-5C424FE64A6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B237BF6-9530-46BC-A6DC-318CC7AA755C}"/>
              </a:ext>
            </a:extLst>
          </p:cNvPr>
          <p:cNvSpPr>
            <a:spLocks noGrp="1"/>
          </p:cNvSpPr>
          <p:nvPr>
            <p:ph type="dt" sz="half" idx="10"/>
          </p:nvPr>
        </p:nvSpPr>
        <p:spPr/>
        <p:txBody>
          <a:bodyPr/>
          <a:lstStyle/>
          <a:p>
            <a:fld id="{4EB9E842-5948-48D5-A62E-AEAED76337DC}" type="datetimeFigureOut">
              <a:rPr lang="en-US" smtClean="0"/>
              <a:t>9/20/2019</a:t>
            </a:fld>
            <a:endParaRPr lang="en-US" dirty="0"/>
          </a:p>
        </p:txBody>
      </p:sp>
      <p:sp>
        <p:nvSpPr>
          <p:cNvPr id="5" name="Footer Placeholder 4">
            <a:extLst>
              <a:ext uri="{FF2B5EF4-FFF2-40B4-BE49-F238E27FC236}">
                <a16:creationId xmlns:a16="http://schemas.microsoft.com/office/drawing/2014/main" id="{9541864A-9BD9-4FE1-A3E1-481C0750C19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69D72F1A-8B4F-4042-92C6-A851F0CE8F6E}"/>
              </a:ext>
            </a:extLst>
          </p:cNvPr>
          <p:cNvSpPr>
            <a:spLocks noGrp="1"/>
          </p:cNvSpPr>
          <p:nvPr>
            <p:ph type="sldNum" sz="quarter" idx="12"/>
          </p:nvPr>
        </p:nvSpPr>
        <p:spPr/>
        <p:txBody>
          <a:bodyPr/>
          <a:lstStyle/>
          <a:p>
            <a:fld id="{3565916B-3F35-4762-956A-0EDAB2522C81}" type="slidenum">
              <a:rPr lang="en-US" smtClean="0"/>
              <a:t>‹#›</a:t>
            </a:fld>
            <a:endParaRPr lang="en-US" dirty="0"/>
          </a:p>
        </p:txBody>
      </p:sp>
    </p:spTree>
    <p:extLst>
      <p:ext uri="{BB962C8B-B14F-4D97-AF65-F5344CB8AC3E}">
        <p14:creationId xmlns:p14="http://schemas.microsoft.com/office/powerpoint/2010/main" val="174884721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51D628-B675-4EF9-A406-9A0AC344026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17575EA-8B1E-49CC-9152-FF3C0031C6F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C3BB5437-FAE4-4154-B4A0-5FDF46D4D657}"/>
              </a:ext>
            </a:extLst>
          </p:cNvPr>
          <p:cNvSpPr>
            <a:spLocks noGrp="1"/>
          </p:cNvSpPr>
          <p:nvPr>
            <p:ph type="dt" sz="half" idx="10"/>
          </p:nvPr>
        </p:nvSpPr>
        <p:spPr/>
        <p:txBody>
          <a:bodyPr/>
          <a:lstStyle/>
          <a:p>
            <a:fld id="{4EB9E842-5948-48D5-A62E-AEAED76337DC}" type="datetimeFigureOut">
              <a:rPr lang="en-US" smtClean="0"/>
              <a:t>9/20/2019</a:t>
            </a:fld>
            <a:endParaRPr lang="en-US" dirty="0"/>
          </a:p>
        </p:txBody>
      </p:sp>
      <p:sp>
        <p:nvSpPr>
          <p:cNvPr id="5" name="Footer Placeholder 4">
            <a:extLst>
              <a:ext uri="{FF2B5EF4-FFF2-40B4-BE49-F238E27FC236}">
                <a16:creationId xmlns:a16="http://schemas.microsoft.com/office/drawing/2014/main" id="{5E7E5B34-F061-4F45-9347-5A05D87C779F}"/>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45208AE-A25C-4D79-9E30-D7684C6A348E}"/>
              </a:ext>
            </a:extLst>
          </p:cNvPr>
          <p:cNvSpPr>
            <a:spLocks noGrp="1"/>
          </p:cNvSpPr>
          <p:nvPr>
            <p:ph type="sldNum" sz="quarter" idx="12"/>
          </p:nvPr>
        </p:nvSpPr>
        <p:spPr/>
        <p:txBody>
          <a:bodyPr/>
          <a:lstStyle/>
          <a:p>
            <a:fld id="{3565916B-3F35-4762-956A-0EDAB2522C81}" type="slidenum">
              <a:rPr lang="en-US" smtClean="0"/>
              <a:t>‹#›</a:t>
            </a:fld>
            <a:endParaRPr lang="en-US" dirty="0"/>
          </a:p>
        </p:txBody>
      </p:sp>
    </p:spTree>
    <p:extLst>
      <p:ext uri="{BB962C8B-B14F-4D97-AF65-F5344CB8AC3E}">
        <p14:creationId xmlns:p14="http://schemas.microsoft.com/office/powerpoint/2010/main" val="11086713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F3981C-452C-43C3-870B-F3E715D5E6D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A23A877-AD7E-4DFD-B9FF-36CAFEA90E5A}"/>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2D49342-6ACD-4591-A5F2-2B6FFBF8D2A1}"/>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9C0E202-9A28-4FD5-8449-E2688474499B}"/>
              </a:ext>
            </a:extLst>
          </p:cNvPr>
          <p:cNvSpPr>
            <a:spLocks noGrp="1"/>
          </p:cNvSpPr>
          <p:nvPr>
            <p:ph type="dt" sz="half" idx="10"/>
          </p:nvPr>
        </p:nvSpPr>
        <p:spPr/>
        <p:txBody>
          <a:bodyPr/>
          <a:lstStyle/>
          <a:p>
            <a:fld id="{4EB9E842-5948-48D5-A62E-AEAED76337DC}" type="datetimeFigureOut">
              <a:rPr lang="en-US" smtClean="0"/>
              <a:t>9/20/2019</a:t>
            </a:fld>
            <a:endParaRPr lang="en-US" dirty="0"/>
          </a:p>
        </p:txBody>
      </p:sp>
      <p:sp>
        <p:nvSpPr>
          <p:cNvPr id="6" name="Footer Placeholder 5">
            <a:extLst>
              <a:ext uri="{FF2B5EF4-FFF2-40B4-BE49-F238E27FC236}">
                <a16:creationId xmlns:a16="http://schemas.microsoft.com/office/drawing/2014/main" id="{5A7D0E0A-E1E0-44C1-8E26-B2B468E85CAD}"/>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938F241D-E2F2-415C-BC64-CAE6067CBDDE}"/>
              </a:ext>
            </a:extLst>
          </p:cNvPr>
          <p:cNvSpPr>
            <a:spLocks noGrp="1"/>
          </p:cNvSpPr>
          <p:nvPr>
            <p:ph type="sldNum" sz="quarter" idx="12"/>
          </p:nvPr>
        </p:nvSpPr>
        <p:spPr/>
        <p:txBody>
          <a:bodyPr/>
          <a:lstStyle/>
          <a:p>
            <a:fld id="{3565916B-3F35-4762-956A-0EDAB2522C81}" type="slidenum">
              <a:rPr lang="en-US" smtClean="0"/>
              <a:t>‹#›</a:t>
            </a:fld>
            <a:endParaRPr lang="en-US" dirty="0"/>
          </a:p>
        </p:txBody>
      </p:sp>
    </p:spTree>
    <p:extLst>
      <p:ext uri="{BB962C8B-B14F-4D97-AF65-F5344CB8AC3E}">
        <p14:creationId xmlns:p14="http://schemas.microsoft.com/office/powerpoint/2010/main" val="59051144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57EA53-F654-4F6F-ABA3-19F128961F5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50790B6-CFCB-406C-BFD8-78CABE4BB4D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E927ECB0-4D98-4504-801D-896A32D02086}"/>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BB56127-373B-4091-BB6B-026C1666F5F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8A0FB647-9F26-46F4-9003-F916B55621E9}"/>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6D59FFF-491E-4F82-8E69-CE3FA679D432}"/>
              </a:ext>
            </a:extLst>
          </p:cNvPr>
          <p:cNvSpPr>
            <a:spLocks noGrp="1"/>
          </p:cNvSpPr>
          <p:nvPr>
            <p:ph type="dt" sz="half" idx="10"/>
          </p:nvPr>
        </p:nvSpPr>
        <p:spPr/>
        <p:txBody>
          <a:bodyPr/>
          <a:lstStyle/>
          <a:p>
            <a:fld id="{4EB9E842-5948-48D5-A62E-AEAED76337DC}" type="datetimeFigureOut">
              <a:rPr lang="en-US" smtClean="0"/>
              <a:t>9/20/2019</a:t>
            </a:fld>
            <a:endParaRPr lang="en-US" dirty="0"/>
          </a:p>
        </p:txBody>
      </p:sp>
      <p:sp>
        <p:nvSpPr>
          <p:cNvPr id="8" name="Footer Placeholder 7">
            <a:extLst>
              <a:ext uri="{FF2B5EF4-FFF2-40B4-BE49-F238E27FC236}">
                <a16:creationId xmlns:a16="http://schemas.microsoft.com/office/drawing/2014/main" id="{07519ED1-F424-45C4-87AD-EA1E26E48829}"/>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20449825-7754-4214-8896-1305861A10F2}"/>
              </a:ext>
            </a:extLst>
          </p:cNvPr>
          <p:cNvSpPr>
            <a:spLocks noGrp="1"/>
          </p:cNvSpPr>
          <p:nvPr>
            <p:ph type="sldNum" sz="quarter" idx="12"/>
          </p:nvPr>
        </p:nvSpPr>
        <p:spPr/>
        <p:txBody>
          <a:bodyPr/>
          <a:lstStyle/>
          <a:p>
            <a:fld id="{3565916B-3F35-4762-956A-0EDAB2522C81}" type="slidenum">
              <a:rPr lang="en-US" smtClean="0"/>
              <a:t>‹#›</a:t>
            </a:fld>
            <a:endParaRPr lang="en-US" dirty="0"/>
          </a:p>
        </p:txBody>
      </p:sp>
    </p:spTree>
    <p:extLst>
      <p:ext uri="{BB962C8B-B14F-4D97-AF65-F5344CB8AC3E}">
        <p14:creationId xmlns:p14="http://schemas.microsoft.com/office/powerpoint/2010/main" val="201721903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560BCA-062C-49D0-924C-BD44E1D8257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F229F5A-90B5-4BF8-B50D-133FE5546D1C}"/>
              </a:ext>
            </a:extLst>
          </p:cNvPr>
          <p:cNvSpPr>
            <a:spLocks noGrp="1"/>
          </p:cNvSpPr>
          <p:nvPr>
            <p:ph type="dt" sz="half" idx="10"/>
          </p:nvPr>
        </p:nvSpPr>
        <p:spPr/>
        <p:txBody>
          <a:bodyPr/>
          <a:lstStyle/>
          <a:p>
            <a:fld id="{4EB9E842-5948-48D5-A62E-AEAED76337DC}" type="datetimeFigureOut">
              <a:rPr lang="en-US" smtClean="0"/>
              <a:t>9/20/2019</a:t>
            </a:fld>
            <a:endParaRPr lang="en-US" dirty="0"/>
          </a:p>
        </p:txBody>
      </p:sp>
      <p:sp>
        <p:nvSpPr>
          <p:cNvPr id="4" name="Footer Placeholder 3">
            <a:extLst>
              <a:ext uri="{FF2B5EF4-FFF2-40B4-BE49-F238E27FC236}">
                <a16:creationId xmlns:a16="http://schemas.microsoft.com/office/drawing/2014/main" id="{F9D06FE5-B50B-40F0-B7CE-6F437F2A1535}"/>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3C609E80-7D26-4229-9E7C-FD5B8E6B5556}"/>
              </a:ext>
            </a:extLst>
          </p:cNvPr>
          <p:cNvSpPr>
            <a:spLocks noGrp="1"/>
          </p:cNvSpPr>
          <p:nvPr>
            <p:ph type="sldNum" sz="quarter" idx="12"/>
          </p:nvPr>
        </p:nvSpPr>
        <p:spPr/>
        <p:txBody>
          <a:bodyPr/>
          <a:lstStyle/>
          <a:p>
            <a:fld id="{3565916B-3F35-4762-956A-0EDAB2522C81}" type="slidenum">
              <a:rPr lang="en-US" smtClean="0"/>
              <a:t>‹#›</a:t>
            </a:fld>
            <a:endParaRPr lang="en-US" dirty="0"/>
          </a:p>
        </p:txBody>
      </p:sp>
      <p:cxnSp>
        <p:nvCxnSpPr>
          <p:cNvPr id="10" name="Straight Connector 9">
            <a:extLst>
              <a:ext uri="{FF2B5EF4-FFF2-40B4-BE49-F238E27FC236}">
                <a16:creationId xmlns:a16="http://schemas.microsoft.com/office/drawing/2014/main" id="{949779F8-D291-46AB-BBB5-63692005C2F1}"/>
              </a:ext>
            </a:extLst>
          </p:cNvPr>
          <p:cNvCxnSpPr/>
          <p:nvPr userDrawn="1"/>
        </p:nvCxnSpPr>
        <p:spPr>
          <a:xfrm flipH="1">
            <a:off x="-801384" y="3788704"/>
            <a:ext cx="2585884" cy="3429000"/>
          </a:xfrm>
          <a:prstGeom prst="line">
            <a:avLst/>
          </a:prstGeom>
          <a:ln w="38100">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79E667C8-D748-44C4-A440-BD572FC30F12}"/>
              </a:ext>
            </a:extLst>
          </p:cNvPr>
          <p:cNvCxnSpPr/>
          <p:nvPr userDrawn="1"/>
        </p:nvCxnSpPr>
        <p:spPr>
          <a:xfrm flipH="1">
            <a:off x="3293806" y="-544530"/>
            <a:ext cx="2585884" cy="3429000"/>
          </a:xfrm>
          <a:prstGeom prst="line">
            <a:avLst/>
          </a:prstGeom>
          <a:ln w="38100">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9CB69936-59C1-43C1-9925-E6DB5DBA67D3}"/>
              </a:ext>
            </a:extLst>
          </p:cNvPr>
          <p:cNvCxnSpPr/>
          <p:nvPr userDrawn="1"/>
        </p:nvCxnSpPr>
        <p:spPr>
          <a:xfrm flipH="1">
            <a:off x="2322530" y="3788704"/>
            <a:ext cx="2585884" cy="3429000"/>
          </a:xfrm>
          <a:prstGeom prst="line">
            <a:avLst/>
          </a:prstGeom>
          <a:ln w="38100">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388D22A6-BA18-417C-B558-06DEF0E252BD}"/>
              </a:ext>
            </a:extLst>
          </p:cNvPr>
          <p:cNvCxnSpPr/>
          <p:nvPr userDrawn="1"/>
        </p:nvCxnSpPr>
        <p:spPr>
          <a:xfrm flipH="1">
            <a:off x="6417720" y="-544530"/>
            <a:ext cx="2585884" cy="3429000"/>
          </a:xfrm>
          <a:prstGeom prst="line">
            <a:avLst/>
          </a:prstGeom>
          <a:ln w="38100">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BCFE579-2E6F-4BB9-92C8-2DD300763820}"/>
              </a:ext>
            </a:extLst>
          </p:cNvPr>
          <p:cNvCxnSpPr/>
          <p:nvPr userDrawn="1"/>
        </p:nvCxnSpPr>
        <p:spPr>
          <a:xfrm flipH="1">
            <a:off x="5446444" y="3788704"/>
            <a:ext cx="2585884" cy="3429000"/>
          </a:xfrm>
          <a:prstGeom prst="line">
            <a:avLst/>
          </a:prstGeom>
          <a:ln w="38100">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0E07971-B64D-4205-B626-62718B05B71A}"/>
              </a:ext>
            </a:extLst>
          </p:cNvPr>
          <p:cNvCxnSpPr/>
          <p:nvPr userDrawn="1"/>
        </p:nvCxnSpPr>
        <p:spPr>
          <a:xfrm flipH="1">
            <a:off x="9541634" y="-544530"/>
            <a:ext cx="2585884" cy="3429000"/>
          </a:xfrm>
          <a:prstGeom prst="line">
            <a:avLst/>
          </a:prstGeom>
          <a:ln w="38100">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6" name="Right Triangle 15">
            <a:extLst>
              <a:ext uri="{FF2B5EF4-FFF2-40B4-BE49-F238E27FC236}">
                <a16:creationId xmlns:a16="http://schemas.microsoft.com/office/drawing/2014/main" id="{20AED59E-C2AC-44C4-8F79-AE5F02FA531A}"/>
              </a:ext>
            </a:extLst>
          </p:cNvPr>
          <p:cNvSpPr/>
          <p:nvPr userDrawn="1"/>
        </p:nvSpPr>
        <p:spPr>
          <a:xfrm rot="16200000">
            <a:off x="9086819" y="3752818"/>
            <a:ext cx="3559996" cy="2650367"/>
          </a:xfrm>
          <a:prstGeom prst="rtTriangle">
            <a:avLst/>
          </a:prstGeom>
          <a:solidFill>
            <a:srgbClr val="0066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ight Triangle 16">
            <a:extLst>
              <a:ext uri="{FF2B5EF4-FFF2-40B4-BE49-F238E27FC236}">
                <a16:creationId xmlns:a16="http://schemas.microsoft.com/office/drawing/2014/main" id="{FA77DE81-711C-4F24-B1BD-938209ADEB83}"/>
              </a:ext>
            </a:extLst>
          </p:cNvPr>
          <p:cNvSpPr/>
          <p:nvPr userDrawn="1"/>
        </p:nvSpPr>
        <p:spPr>
          <a:xfrm rot="5400000">
            <a:off x="-323817" y="2362640"/>
            <a:ext cx="2423613" cy="1804345"/>
          </a:xfrm>
          <a:prstGeom prst="rtTriangle">
            <a:avLst/>
          </a:prstGeom>
          <a:solidFill>
            <a:srgbClr val="8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7" name="Group 6">
            <a:extLst>
              <a:ext uri="{FF2B5EF4-FFF2-40B4-BE49-F238E27FC236}">
                <a16:creationId xmlns:a16="http://schemas.microsoft.com/office/drawing/2014/main" id="{62A314A9-38D3-4774-BCB5-294C539900C2}"/>
              </a:ext>
            </a:extLst>
          </p:cNvPr>
          <p:cNvGrpSpPr/>
          <p:nvPr userDrawn="1"/>
        </p:nvGrpSpPr>
        <p:grpSpPr>
          <a:xfrm>
            <a:off x="11380424" y="71252"/>
            <a:ext cx="779123" cy="624509"/>
            <a:chOff x="11380424" y="71252"/>
            <a:chExt cx="779123" cy="624509"/>
          </a:xfrm>
        </p:grpSpPr>
        <p:sp>
          <p:nvSpPr>
            <p:cNvPr id="8" name="Oval 7">
              <a:extLst>
                <a:ext uri="{FF2B5EF4-FFF2-40B4-BE49-F238E27FC236}">
                  <a16:creationId xmlns:a16="http://schemas.microsoft.com/office/drawing/2014/main" id="{773A374C-5E43-4E7E-849E-139C9470F234}"/>
                </a:ext>
              </a:extLst>
            </p:cNvPr>
            <p:cNvSpPr/>
            <p:nvPr userDrawn="1"/>
          </p:nvSpPr>
          <p:spPr>
            <a:xfrm>
              <a:off x="11506767" y="105125"/>
              <a:ext cx="543269" cy="54326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a:extLst>
                <a:ext uri="{FF2B5EF4-FFF2-40B4-BE49-F238E27FC236}">
                  <a16:creationId xmlns:a16="http://schemas.microsoft.com/office/drawing/2014/main" id="{F5934707-EC8D-4B59-A7C8-90164AA332C5}"/>
                </a:ext>
              </a:extLst>
            </p:cNvPr>
            <p:cNvPicPr>
              <a:picLocks noChangeAspect="1"/>
            </p:cNvPicPr>
            <p:nvPr userDrawn="1"/>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10036" t="4237" r="9905" b="38404"/>
            <a:stretch/>
          </p:blipFill>
          <p:spPr>
            <a:xfrm>
              <a:off x="11380424" y="71252"/>
              <a:ext cx="779123" cy="624509"/>
            </a:xfrm>
            <a:prstGeom prst="rect">
              <a:avLst/>
            </a:prstGeom>
          </p:spPr>
        </p:pic>
      </p:grpSp>
      <p:sp>
        <p:nvSpPr>
          <p:cNvPr id="18" name="Slide Number Placeholder 5">
            <a:extLst>
              <a:ext uri="{FF2B5EF4-FFF2-40B4-BE49-F238E27FC236}">
                <a16:creationId xmlns:a16="http://schemas.microsoft.com/office/drawing/2014/main" id="{FFC14AE2-AF1D-47B6-9B14-73431076480A}"/>
              </a:ext>
            </a:extLst>
          </p:cNvPr>
          <p:cNvSpPr txBox="1">
            <a:spLocks/>
          </p:cNvSpPr>
          <p:nvPr userDrawn="1"/>
        </p:nvSpPr>
        <p:spPr>
          <a:xfrm>
            <a:off x="9351485" y="6547576"/>
            <a:ext cx="2743200" cy="217967"/>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DA874B4-731E-4B09-9B3B-47334395B9F3}" type="slidenum">
              <a:rPr lang="en-US" smtClean="0">
                <a:solidFill>
                  <a:schemeClr val="bg1"/>
                </a:solidFill>
              </a:rPr>
              <a:pPr/>
              <a:t>‹#›</a:t>
            </a:fld>
            <a:endParaRPr lang="en-US" dirty="0">
              <a:solidFill>
                <a:schemeClr val="bg1"/>
              </a:solidFill>
            </a:endParaRPr>
          </a:p>
        </p:txBody>
      </p:sp>
    </p:spTree>
    <p:extLst>
      <p:ext uri="{BB962C8B-B14F-4D97-AF65-F5344CB8AC3E}">
        <p14:creationId xmlns:p14="http://schemas.microsoft.com/office/powerpoint/2010/main" val="11754354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1BBB01D-F308-4075-BAB0-1FAE44EB765C}"/>
              </a:ext>
            </a:extLst>
          </p:cNvPr>
          <p:cNvSpPr/>
          <p:nvPr userDrawn="1"/>
        </p:nvSpPr>
        <p:spPr>
          <a:xfrm>
            <a:off x="284742" y="0"/>
            <a:ext cx="11907258" cy="6858000"/>
          </a:xfrm>
          <a:prstGeom prst="rect">
            <a:avLst/>
          </a:prstGeom>
          <a:solidFill>
            <a:srgbClr val="1417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Date Placeholder 1">
            <a:extLst>
              <a:ext uri="{FF2B5EF4-FFF2-40B4-BE49-F238E27FC236}">
                <a16:creationId xmlns:a16="http://schemas.microsoft.com/office/drawing/2014/main" id="{163A691F-CD26-4B29-BA4C-03EA298FC86D}"/>
              </a:ext>
            </a:extLst>
          </p:cNvPr>
          <p:cNvSpPr>
            <a:spLocks noGrp="1"/>
          </p:cNvSpPr>
          <p:nvPr>
            <p:ph type="dt" sz="half" idx="10"/>
          </p:nvPr>
        </p:nvSpPr>
        <p:spPr/>
        <p:txBody>
          <a:bodyPr/>
          <a:lstStyle/>
          <a:p>
            <a:fld id="{4EB9E842-5948-48D5-A62E-AEAED76337DC}" type="datetimeFigureOut">
              <a:rPr lang="en-US" smtClean="0"/>
              <a:t>9/20/2019</a:t>
            </a:fld>
            <a:endParaRPr lang="en-US" dirty="0"/>
          </a:p>
        </p:txBody>
      </p:sp>
      <p:sp>
        <p:nvSpPr>
          <p:cNvPr id="3" name="Footer Placeholder 2">
            <a:extLst>
              <a:ext uri="{FF2B5EF4-FFF2-40B4-BE49-F238E27FC236}">
                <a16:creationId xmlns:a16="http://schemas.microsoft.com/office/drawing/2014/main" id="{24E3B15E-B232-4ACB-8462-8AEF61432539}"/>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FDEFB771-1306-4348-9419-89187560A5E3}"/>
              </a:ext>
            </a:extLst>
          </p:cNvPr>
          <p:cNvSpPr>
            <a:spLocks noGrp="1"/>
          </p:cNvSpPr>
          <p:nvPr>
            <p:ph type="sldNum" sz="quarter" idx="12"/>
          </p:nvPr>
        </p:nvSpPr>
        <p:spPr/>
        <p:txBody>
          <a:bodyPr/>
          <a:lstStyle/>
          <a:p>
            <a:fld id="{3565916B-3F35-4762-956A-0EDAB2522C81}" type="slidenum">
              <a:rPr lang="en-US" smtClean="0"/>
              <a:t>‹#›</a:t>
            </a:fld>
            <a:endParaRPr lang="en-US" dirty="0"/>
          </a:p>
        </p:txBody>
      </p:sp>
      <p:sp>
        <p:nvSpPr>
          <p:cNvPr id="6" name="Rectangle 5">
            <a:extLst>
              <a:ext uri="{FF2B5EF4-FFF2-40B4-BE49-F238E27FC236}">
                <a16:creationId xmlns:a16="http://schemas.microsoft.com/office/drawing/2014/main" id="{DF9378AE-AF68-49BE-AEBB-D78155E329FD}"/>
              </a:ext>
            </a:extLst>
          </p:cNvPr>
          <p:cNvSpPr/>
          <p:nvPr userDrawn="1"/>
        </p:nvSpPr>
        <p:spPr>
          <a:xfrm>
            <a:off x="0" y="0"/>
            <a:ext cx="284742" cy="6858000"/>
          </a:xfrm>
          <a:prstGeom prst="rect">
            <a:avLst/>
          </a:prstGeom>
          <a:solidFill>
            <a:srgbClr val="8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7" name="Group 6">
            <a:extLst>
              <a:ext uri="{FF2B5EF4-FFF2-40B4-BE49-F238E27FC236}">
                <a16:creationId xmlns:a16="http://schemas.microsoft.com/office/drawing/2014/main" id="{6A6EDDCA-E8C1-4947-91DC-512ECFCA0AAE}"/>
              </a:ext>
            </a:extLst>
          </p:cNvPr>
          <p:cNvGrpSpPr/>
          <p:nvPr userDrawn="1"/>
        </p:nvGrpSpPr>
        <p:grpSpPr>
          <a:xfrm>
            <a:off x="11380424" y="71252"/>
            <a:ext cx="779123" cy="624509"/>
            <a:chOff x="11380424" y="71252"/>
            <a:chExt cx="779123" cy="624509"/>
          </a:xfrm>
        </p:grpSpPr>
        <p:sp>
          <p:nvSpPr>
            <p:cNvPr id="8" name="Oval 7">
              <a:extLst>
                <a:ext uri="{FF2B5EF4-FFF2-40B4-BE49-F238E27FC236}">
                  <a16:creationId xmlns:a16="http://schemas.microsoft.com/office/drawing/2014/main" id="{823C9091-711E-424F-91D0-A2365A8F38FB}"/>
                </a:ext>
              </a:extLst>
            </p:cNvPr>
            <p:cNvSpPr/>
            <p:nvPr userDrawn="1"/>
          </p:nvSpPr>
          <p:spPr>
            <a:xfrm>
              <a:off x="11506767" y="105125"/>
              <a:ext cx="543269" cy="54326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a:extLst>
                <a:ext uri="{FF2B5EF4-FFF2-40B4-BE49-F238E27FC236}">
                  <a16:creationId xmlns:a16="http://schemas.microsoft.com/office/drawing/2014/main" id="{A41EBEC9-886F-446D-999E-BFECFEDBAFC5}"/>
                </a:ext>
              </a:extLst>
            </p:cNvPr>
            <p:cNvPicPr>
              <a:picLocks noChangeAspect="1"/>
            </p:cNvPicPr>
            <p:nvPr userDrawn="1"/>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10036" t="4237" r="9905" b="38404"/>
            <a:stretch/>
          </p:blipFill>
          <p:spPr>
            <a:xfrm>
              <a:off x="11380424" y="71252"/>
              <a:ext cx="779123" cy="624509"/>
            </a:xfrm>
            <a:prstGeom prst="rect">
              <a:avLst/>
            </a:prstGeom>
          </p:spPr>
        </p:pic>
      </p:grpSp>
      <p:sp>
        <p:nvSpPr>
          <p:cNvPr id="11" name="Slide Number Placeholder 5">
            <a:extLst>
              <a:ext uri="{FF2B5EF4-FFF2-40B4-BE49-F238E27FC236}">
                <a16:creationId xmlns:a16="http://schemas.microsoft.com/office/drawing/2014/main" id="{0F1B6C92-7A74-4E5B-827F-E5E44C4987EC}"/>
              </a:ext>
            </a:extLst>
          </p:cNvPr>
          <p:cNvSpPr txBox="1">
            <a:spLocks/>
          </p:cNvSpPr>
          <p:nvPr userDrawn="1"/>
        </p:nvSpPr>
        <p:spPr>
          <a:xfrm>
            <a:off x="9351485" y="6547576"/>
            <a:ext cx="2743200" cy="217967"/>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DA874B4-731E-4B09-9B3B-47334395B9F3}" type="slidenum">
              <a:rPr lang="en-US" smtClean="0">
                <a:solidFill>
                  <a:schemeClr val="bg1"/>
                </a:solidFill>
              </a:rPr>
              <a:pPr/>
              <a:t>‹#›</a:t>
            </a:fld>
            <a:endParaRPr lang="en-US" dirty="0">
              <a:solidFill>
                <a:schemeClr val="bg1"/>
              </a:solidFill>
            </a:endParaRPr>
          </a:p>
        </p:txBody>
      </p:sp>
    </p:spTree>
    <p:extLst>
      <p:ext uri="{BB962C8B-B14F-4D97-AF65-F5344CB8AC3E}">
        <p14:creationId xmlns:p14="http://schemas.microsoft.com/office/powerpoint/2010/main" val="265531726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7F9A7-E628-43EB-AF23-F0CA75DFD65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2760D07-110C-486F-81E0-937094F7046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3CF2E92-598A-4EBF-BD4F-6089D9B23AB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703663F-4917-44D4-82DF-A31B8EEAEC89}"/>
              </a:ext>
            </a:extLst>
          </p:cNvPr>
          <p:cNvSpPr>
            <a:spLocks noGrp="1"/>
          </p:cNvSpPr>
          <p:nvPr>
            <p:ph type="dt" sz="half" idx="10"/>
          </p:nvPr>
        </p:nvSpPr>
        <p:spPr/>
        <p:txBody>
          <a:bodyPr/>
          <a:lstStyle/>
          <a:p>
            <a:fld id="{4EB9E842-5948-48D5-A62E-AEAED76337DC}" type="datetimeFigureOut">
              <a:rPr lang="en-US" smtClean="0"/>
              <a:t>9/20/2019</a:t>
            </a:fld>
            <a:endParaRPr lang="en-US" dirty="0"/>
          </a:p>
        </p:txBody>
      </p:sp>
      <p:sp>
        <p:nvSpPr>
          <p:cNvPr id="6" name="Footer Placeholder 5">
            <a:extLst>
              <a:ext uri="{FF2B5EF4-FFF2-40B4-BE49-F238E27FC236}">
                <a16:creationId xmlns:a16="http://schemas.microsoft.com/office/drawing/2014/main" id="{BA02C300-65D5-4754-BB8E-6DBBD38FA326}"/>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0CC47863-805C-406C-A220-BE84BEC7C122}"/>
              </a:ext>
            </a:extLst>
          </p:cNvPr>
          <p:cNvSpPr>
            <a:spLocks noGrp="1"/>
          </p:cNvSpPr>
          <p:nvPr>
            <p:ph type="sldNum" sz="quarter" idx="12"/>
          </p:nvPr>
        </p:nvSpPr>
        <p:spPr/>
        <p:txBody>
          <a:bodyPr/>
          <a:lstStyle/>
          <a:p>
            <a:fld id="{3565916B-3F35-4762-956A-0EDAB2522C81}" type="slidenum">
              <a:rPr lang="en-US" smtClean="0"/>
              <a:t>‹#›</a:t>
            </a:fld>
            <a:endParaRPr lang="en-US" dirty="0"/>
          </a:p>
        </p:txBody>
      </p:sp>
    </p:spTree>
    <p:extLst>
      <p:ext uri="{BB962C8B-B14F-4D97-AF65-F5344CB8AC3E}">
        <p14:creationId xmlns:p14="http://schemas.microsoft.com/office/powerpoint/2010/main" val="37174426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D6FFFE-4958-4BD1-AF6B-7F26817E1F3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D74B898-166C-459D-889C-F8719CBEAEA2}"/>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FB796BF-A5F6-4BC0-8926-6325CB94D0B6}"/>
              </a:ext>
            </a:extLst>
          </p:cNvPr>
          <p:cNvSpPr>
            <a:spLocks noGrp="1"/>
          </p:cNvSpPr>
          <p:nvPr>
            <p:ph type="dt" sz="half" idx="10"/>
          </p:nvPr>
        </p:nvSpPr>
        <p:spPr/>
        <p:txBody>
          <a:bodyPr/>
          <a:lstStyle/>
          <a:p>
            <a:fld id="{C7B88E7A-7D18-4D1D-9186-4D80C425819D}" type="datetimeFigureOut">
              <a:rPr lang="en-US" smtClean="0"/>
              <a:t>9/20/2019</a:t>
            </a:fld>
            <a:endParaRPr lang="en-US"/>
          </a:p>
        </p:txBody>
      </p:sp>
      <p:sp>
        <p:nvSpPr>
          <p:cNvPr id="5" name="Footer Placeholder 4">
            <a:extLst>
              <a:ext uri="{FF2B5EF4-FFF2-40B4-BE49-F238E27FC236}">
                <a16:creationId xmlns:a16="http://schemas.microsoft.com/office/drawing/2014/main" id="{143E67E9-5E56-4E28-AF2F-E7C6E20C76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56C97FC-F40A-4491-8E4D-87C645A2D7EB}"/>
              </a:ext>
            </a:extLst>
          </p:cNvPr>
          <p:cNvSpPr>
            <a:spLocks noGrp="1"/>
          </p:cNvSpPr>
          <p:nvPr>
            <p:ph type="sldNum" sz="quarter" idx="12"/>
          </p:nvPr>
        </p:nvSpPr>
        <p:spPr/>
        <p:txBody>
          <a:bodyPr/>
          <a:lstStyle/>
          <a:p>
            <a:fld id="{543EF858-CB1A-4DB0-99B3-B8860EF3A03A}" type="slidenum">
              <a:rPr lang="en-US" smtClean="0"/>
              <a:t>‹#›</a:t>
            </a:fld>
            <a:endParaRPr lang="en-US"/>
          </a:p>
        </p:txBody>
      </p:sp>
    </p:spTree>
    <p:extLst>
      <p:ext uri="{BB962C8B-B14F-4D97-AF65-F5344CB8AC3E}">
        <p14:creationId xmlns:p14="http://schemas.microsoft.com/office/powerpoint/2010/main" val="200449978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A71C2A-54AF-4800-9916-738D8309245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FFF9FD4-AE07-4833-A9DF-2B10483AB04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a:extLst>
              <a:ext uri="{FF2B5EF4-FFF2-40B4-BE49-F238E27FC236}">
                <a16:creationId xmlns:a16="http://schemas.microsoft.com/office/drawing/2014/main" id="{24A99D5A-6ADF-4774-B394-B9F46921D0D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BD48145-AB42-4435-AA74-C46763D9C379}"/>
              </a:ext>
            </a:extLst>
          </p:cNvPr>
          <p:cNvSpPr>
            <a:spLocks noGrp="1"/>
          </p:cNvSpPr>
          <p:nvPr>
            <p:ph type="dt" sz="half" idx="10"/>
          </p:nvPr>
        </p:nvSpPr>
        <p:spPr/>
        <p:txBody>
          <a:bodyPr/>
          <a:lstStyle/>
          <a:p>
            <a:fld id="{4EB9E842-5948-48D5-A62E-AEAED76337DC}" type="datetimeFigureOut">
              <a:rPr lang="en-US" smtClean="0"/>
              <a:t>9/20/2019</a:t>
            </a:fld>
            <a:endParaRPr lang="en-US" dirty="0"/>
          </a:p>
        </p:txBody>
      </p:sp>
      <p:sp>
        <p:nvSpPr>
          <p:cNvPr id="6" name="Footer Placeholder 5">
            <a:extLst>
              <a:ext uri="{FF2B5EF4-FFF2-40B4-BE49-F238E27FC236}">
                <a16:creationId xmlns:a16="http://schemas.microsoft.com/office/drawing/2014/main" id="{CAFFD712-B5EB-4B69-B839-B53EDA9B1A0D}"/>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DC165512-BF7C-463E-9FF5-51D865A1506A}"/>
              </a:ext>
            </a:extLst>
          </p:cNvPr>
          <p:cNvSpPr>
            <a:spLocks noGrp="1"/>
          </p:cNvSpPr>
          <p:nvPr>
            <p:ph type="sldNum" sz="quarter" idx="12"/>
          </p:nvPr>
        </p:nvSpPr>
        <p:spPr/>
        <p:txBody>
          <a:bodyPr/>
          <a:lstStyle/>
          <a:p>
            <a:fld id="{3565916B-3F35-4762-956A-0EDAB2522C81}" type="slidenum">
              <a:rPr lang="en-US" smtClean="0"/>
              <a:t>‹#›</a:t>
            </a:fld>
            <a:endParaRPr lang="en-US" dirty="0"/>
          </a:p>
        </p:txBody>
      </p:sp>
    </p:spTree>
    <p:extLst>
      <p:ext uri="{BB962C8B-B14F-4D97-AF65-F5344CB8AC3E}">
        <p14:creationId xmlns:p14="http://schemas.microsoft.com/office/powerpoint/2010/main" val="387366937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2FE7D3-51A1-40E1-B15B-47B53B0AB73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01195A5-E964-4D32-8FCF-7B1642C11E2B}"/>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2D7FB67-191B-4FBD-954D-C668EF6D05AB}"/>
              </a:ext>
            </a:extLst>
          </p:cNvPr>
          <p:cNvSpPr>
            <a:spLocks noGrp="1"/>
          </p:cNvSpPr>
          <p:nvPr>
            <p:ph type="dt" sz="half" idx="10"/>
          </p:nvPr>
        </p:nvSpPr>
        <p:spPr/>
        <p:txBody>
          <a:bodyPr/>
          <a:lstStyle/>
          <a:p>
            <a:fld id="{4EB9E842-5948-48D5-A62E-AEAED76337DC}" type="datetimeFigureOut">
              <a:rPr lang="en-US" smtClean="0"/>
              <a:t>9/20/2019</a:t>
            </a:fld>
            <a:endParaRPr lang="en-US" dirty="0"/>
          </a:p>
        </p:txBody>
      </p:sp>
      <p:sp>
        <p:nvSpPr>
          <p:cNvPr id="5" name="Footer Placeholder 4">
            <a:extLst>
              <a:ext uri="{FF2B5EF4-FFF2-40B4-BE49-F238E27FC236}">
                <a16:creationId xmlns:a16="http://schemas.microsoft.com/office/drawing/2014/main" id="{29EB4144-148B-452E-B4C4-28CD6219B1A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6BB59198-ED31-475F-817F-AA6700DA04D0}"/>
              </a:ext>
            </a:extLst>
          </p:cNvPr>
          <p:cNvSpPr>
            <a:spLocks noGrp="1"/>
          </p:cNvSpPr>
          <p:nvPr>
            <p:ph type="sldNum" sz="quarter" idx="12"/>
          </p:nvPr>
        </p:nvSpPr>
        <p:spPr/>
        <p:txBody>
          <a:bodyPr/>
          <a:lstStyle/>
          <a:p>
            <a:fld id="{3565916B-3F35-4762-956A-0EDAB2522C81}" type="slidenum">
              <a:rPr lang="en-US" smtClean="0"/>
              <a:t>‹#›</a:t>
            </a:fld>
            <a:endParaRPr lang="en-US" dirty="0"/>
          </a:p>
        </p:txBody>
      </p:sp>
    </p:spTree>
    <p:extLst>
      <p:ext uri="{BB962C8B-B14F-4D97-AF65-F5344CB8AC3E}">
        <p14:creationId xmlns:p14="http://schemas.microsoft.com/office/powerpoint/2010/main" val="320235809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BA80FAE-DED8-4B56-B0AD-3834882C528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EBAC353-440E-4F0C-992C-C0DC4F879B60}"/>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B8B1E22-D1C2-48B0-BBF2-6E3207AD1F0F}"/>
              </a:ext>
            </a:extLst>
          </p:cNvPr>
          <p:cNvSpPr>
            <a:spLocks noGrp="1"/>
          </p:cNvSpPr>
          <p:nvPr>
            <p:ph type="dt" sz="half" idx="10"/>
          </p:nvPr>
        </p:nvSpPr>
        <p:spPr/>
        <p:txBody>
          <a:bodyPr/>
          <a:lstStyle/>
          <a:p>
            <a:fld id="{4EB9E842-5948-48D5-A62E-AEAED76337DC}" type="datetimeFigureOut">
              <a:rPr lang="en-US" smtClean="0"/>
              <a:t>9/20/2019</a:t>
            </a:fld>
            <a:endParaRPr lang="en-US" dirty="0"/>
          </a:p>
        </p:txBody>
      </p:sp>
      <p:sp>
        <p:nvSpPr>
          <p:cNvPr id="5" name="Footer Placeholder 4">
            <a:extLst>
              <a:ext uri="{FF2B5EF4-FFF2-40B4-BE49-F238E27FC236}">
                <a16:creationId xmlns:a16="http://schemas.microsoft.com/office/drawing/2014/main" id="{62B3AC90-F747-4088-ADAD-4250976FC02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AD9E5A9-EB62-4FEE-9EB2-AD1F5C388CC7}"/>
              </a:ext>
            </a:extLst>
          </p:cNvPr>
          <p:cNvSpPr>
            <a:spLocks noGrp="1"/>
          </p:cNvSpPr>
          <p:nvPr>
            <p:ph type="sldNum" sz="quarter" idx="12"/>
          </p:nvPr>
        </p:nvSpPr>
        <p:spPr/>
        <p:txBody>
          <a:bodyPr/>
          <a:lstStyle/>
          <a:p>
            <a:fld id="{3565916B-3F35-4762-956A-0EDAB2522C81}" type="slidenum">
              <a:rPr lang="en-US" smtClean="0"/>
              <a:t>‹#›</a:t>
            </a:fld>
            <a:endParaRPr lang="en-US" dirty="0"/>
          </a:p>
        </p:txBody>
      </p:sp>
    </p:spTree>
    <p:extLst>
      <p:ext uri="{BB962C8B-B14F-4D97-AF65-F5344CB8AC3E}">
        <p14:creationId xmlns:p14="http://schemas.microsoft.com/office/powerpoint/2010/main" val="336482715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D937280-F12A-40FF-95C5-48C5BC3229E6}"/>
              </a:ext>
            </a:extLst>
          </p:cNvPr>
          <p:cNvSpPr>
            <a:spLocks noGrp="1"/>
          </p:cNvSpPr>
          <p:nvPr>
            <p:ph type="dt" sz="half" idx="10"/>
          </p:nvPr>
        </p:nvSpPr>
        <p:spPr>
          <a:xfrm>
            <a:off x="685800" y="6203950"/>
            <a:ext cx="2743200" cy="365125"/>
          </a:xfrm>
          <a:prstGeom prst="rect">
            <a:avLst/>
          </a:prstGeom>
        </p:spPr>
        <p:txBody>
          <a:bodyPr/>
          <a:lstStyle/>
          <a:p>
            <a:fld id="{870B2199-8550-430D-9342-9144DCF2453A}" type="datetime1">
              <a:rPr lang="en-US" smtClean="0"/>
              <a:t>9/20/2019</a:t>
            </a:fld>
            <a:endParaRPr lang="en-US" dirty="0"/>
          </a:p>
        </p:txBody>
      </p:sp>
      <p:sp>
        <p:nvSpPr>
          <p:cNvPr id="5" name="Footer Placeholder 4">
            <a:extLst>
              <a:ext uri="{FF2B5EF4-FFF2-40B4-BE49-F238E27FC236}">
                <a16:creationId xmlns:a16="http://schemas.microsoft.com/office/drawing/2014/main" id="{4452D9D6-BE90-4893-B174-DB26AD809365}"/>
              </a:ext>
            </a:extLst>
          </p:cNvPr>
          <p:cNvSpPr>
            <a:spLocks noGrp="1"/>
          </p:cNvSpPr>
          <p:nvPr>
            <p:ph type="ftr" sz="quarter" idx="11"/>
          </p:nvPr>
        </p:nvSpPr>
        <p:spPr>
          <a:xfrm>
            <a:off x="3886200" y="6203950"/>
            <a:ext cx="4114800" cy="365125"/>
          </a:xfrm>
          <a:prstGeom prst="rect">
            <a:avLst/>
          </a:prstGeom>
        </p:spPr>
        <p:txBody>
          <a:bodyPr/>
          <a:lstStyle/>
          <a:p>
            <a:endParaRPr lang="en-US" dirty="0"/>
          </a:p>
        </p:txBody>
      </p:sp>
      <p:sp>
        <p:nvSpPr>
          <p:cNvPr id="9" name="Slide Number Placeholder 5">
            <a:extLst>
              <a:ext uri="{FF2B5EF4-FFF2-40B4-BE49-F238E27FC236}">
                <a16:creationId xmlns:a16="http://schemas.microsoft.com/office/drawing/2014/main" id="{79F08959-054E-4386-9DCD-3183DFA8A1B6}"/>
              </a:ext>
            </a:extLst>
          </p:cNvPr>
          <p:cNvSpPr>
            <a:spLocks noGrp="1"/>
          </p:cNvSpPr>
          <p:nvPr>
            <p:ph type="sldNum" sz="quarter" idx="12"/>
          </p:nvPr>
        </p:nvSpPr>
        <p:spPr>
          <a:xfrm>
            <a:off x="9199085" y="6395176"/>
            <a:ext cx="2743200" cy="217967"/>
          </a:xfrm>
          <a:prstGeom prst="rect">
            <a:avLst/>
          </a:prstGeom>
        </p:spPr>
        <p:txBody>
          <a:bodyPr/>
          <a:lstStyle>
            <a:lvl1pPr algn="r">
              <a:defRPr sz="1200"/>
            </a:lvl1pPr>
          </a:lstStyle>
          <a:p>
            <a:fld id="{BDA874B4-731E-4B09-9B3B-47334395B9F3}" type="slidenum">
              <a:rPr lang="en-US" smtClean="0"/>
              <a:pPr/>
              <a:t>‹#›</a:t>
            </a:fld>
            <a:endParaRPr lang="en-US" dirty="0"/>
          </a:p>
        </p:txBody>
      </p:sp>
      <p:pic>
        <p:nvPicPr>
          <p:cNvPr id="11" name="Picture 10">
            <a:extLst>
              <a:ext uri="{FF2B5EF4-FFF2-40B4-BE49-F238E27FC236}">
                <a16:creationId xmlns:a16="http://schemas.microsoft.com/office/drawing/2014/main" id="{E4F4C0B7-5BF9-4182-BD6C-049530D6C9A8}"/>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1132"/>
          <a:stretch/>
        </p:blipFill>
        <p:spPr>
          <a:xfrm>
            <a:off x="0" y="0"/>
            <a:ext cx="12192000" cy="6858000"/>
          </a:xfrm>
          <a:prstGeom prst="rect">
            <a:avLst/>
          </a:prstGeom>
        </p:spPr>
      </p:pic>
      <p:sp>
        <p:nvSpPr>
          <p:cNvPr id="14" name="Rectangle 13">
            <a:extLst>
              <a:ext uri="{FF2B5EF4-FFF2-40B4-BE49-F238E27FC236}">
                <a16:creationId xmlns:a16="http://schemas.microsoft.com/office/drawing/2014/main" id="{FC41CF58-3EEC-4B3C-876F-52EDD1196BA9}"/>
              </a:ext>
            </a:extLst>
          </p:cNvPr>
          <p:cNvSpPr/>
          <p:nvPr userDrawn="1"/>
        </p:nvSpPr>
        <p:spPr>
          <a:xfrm>
            <a:off x="0" y="0"/>
            <a:ext cx="12192000" cy="6858000"/>
          </a:xfrm>
          <a:prstGeom prst="rect">
            <a:avLst/>
          </a:prstGeom>
          <a:solidFill>
            <a:srgbClr val="800000">
              <a:alpha val="7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 name="Group 2">
            <a:extLst>
              <a:ext uri="{FF2B5EF4-FFF2-40B4-BE49-F238E27FC236}">
                <a16:creationId xmlns:a16="http://schemas.microsoft.com/office/drawing/2014/main" id="{76A058ED-4B8B-4578-8C16-06A5AF907485}"/>
              </a:ext>
            </a:extLst>
          </p:cNvPr>
          <p:cNvGrpSpPr/>
          <p:nvPr userDrawn="1"/>
        </p:nvGrpSpPr>
        <p:grpSpPr>
          <a:xfrm>
            <a:off x="11380424" y="71252"/>
            <a:ext cx="779123" cy="624509"/>
            <a:chOff x="11380424" y="71252"/>
            <a:chExt cx="779123" cy="624509"/>
          </a:xfrm>
        </p:grpSpPr>
        <p:sp>
          <p:nvSpPr>
            <p:cNvPr id="15" name="Oval 14">
              <a:extLst>
                <a:ext uri="{FF2B5EF4-FFF2-40B4-BE49-F238E27FC236}">
                  <a16:creationId xmlns:a16="http://schemas.microsoft.com/office/drawing/2014/main" id="{C38A854B-E231-495E-B888-A70A05BC1C53}"/>
                </a:ext>
              </a:extLst>
            </p:cNvPr>
            <p:cNvSpPr/>
            <p:nvPr userDrawn="1"/>
          </p:nvSpPr>
          <p:spPr>
            <a:xfrm>
              <a:off x="11506767" y="105125"/>
              <a:ext cx="543269" cy="54326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Picture 15">
              <a:extLst>
                <a:ext uri="{FF2B5EF4-FFF2-40B4-BE49-F238E27FC236}">
                  <a16:creationId xmlns:a16="http://schemas.microsoft.com/office/drawing/2014/main" id="{1DDD4C96-8C9C-4F29-BBA7-4A74DBB7BBFF}"/>
                </a:ext>
              </a:extLst>
            </p:cNvPr>
            <p:cNvPicPr>
              <a:picLocks noChangeAspect="1"/>
            </p:cNvPicPr>
            <p:nvPr userDrawn="1"/>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10036" t="4237" r="9905" b="38404"/>
            <a:stretch/>
          </p:blipFill>
          <p:spPr>
            <a:xfrm>
              <a:off x="11380424" y="71252"/>
              <a:ext cx="779123" cy="624509"/>
            </a:xfrm>
            <a:prstGeom prst="rect">
              <a:avLst/>
            </a:prstGeom>
          </p:spPr>
        </p:pic>
      </p:grpSp>
      <p:sp>
        <p:nvSpPr>
          <p:cNvPr id="17" name="Slide Number Placeholder 5">
            <a:extLst>
              <a:ext uri="{FF2B5EF4-FFF2-40B4-BE49-F238E27FC236}">
                <a16:creationId xmlns:a16="http://schemas.microsoft.com/office/drawing/2014/main" id="{8F0DE312-A445-4377-BDA6-D5A70396976A}"/>
              </a:ext>
            </a:extLst>
          </p:cNvPr>
          <p:cNvSpPr txBox="1">
            <a:spLocks/>
          </p:cNvSpPr>
          <p:nvPr userDrawn="1"/>
        </p:nvSpPr>
        <p:spPr>
          <a:xfrm>
            <a:off x="9351485" y="6547576"/>
            <a:ext cx="2743200" cy="217967"/>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DA874B4-731E-4B09-9B3B-47334395B9F3}" type="slidenum">
              <a:rPr lang="en-US" smtClean="0">
                <a:solidFill>
                  <a:schemeClr val="bg1"/>
                </a:solidFill>
              </a:rPr>
              <a:pPr/>
              <a:t>‹#›</a:t>
            </a:fld>
            <a:endParaRPr lang="en-US" dirty="0">
              <a:solidFill>
                <a:schemeClr val="bg1"/>
              </a:solidFill>
            </a:endParaRPr>
          </a:p>
        </p:txBody>
      </p:sp>
    </p:spTree>
    <p:extLst>
      <p:ext uri="{BB962C8B-B14F-4D97-AF65-F5344CB8AC3E}">
        <p14:creationId xmlns:p14="http://schemas.microsoft.com/office/powerpoint/2010/main" val="147000877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D937280-F12A-40FF-95C5-48C5BC3229E6}"/>
              </a:ext>
            </a:extLst>
          </p:cNvPr>
          <p:cNvSpPr>
            <a:spLocks noGrp="1"/>
          </p:cNvSpPr>
          <p:nvPr>
            <p:ph type="dt" sz="half" idx="10"/>
          </p:nvPr>
        </p:nvSpPr>
        <p:spPr>
          <a:xfrm>
            <a:off x="685800" y="6203950"/>
            <a:ext cx="2743200" cy="365125"/>
          </a:xfrm>
          <a:prstGeom prst="rect">
            <a:avLst/>
          </a:prstGeom>
        </p:spPr>
        <p:txBody>
          <a:bodyPr/>
          <a:lstStyle/>
          <a:p>
            <a:fld id="{870B2199-8550-430D-9342-9144DCF2453A}" type="datetime1">
              <a:rPr lang="en-US" smtClean="0"/>
              <a:t>9/20/2019</a:t>
            </a:fld>
            <a:endParaRPr lang="en-US" dirty="0"/>
          </a:p>
        </p:txBody>
      </p:sp>
      <p:sp>
        <p:nvSpPr>
          <p:cNvPr id="5" name="Footer Placeholder 4">
            <a:extLst>
              <a:ext uri="{FF2B5EF4-FFF2-40B4-BE49-F238E27FC236}">
                <a16:creationId xmlns:a16="http://schemas.microsoft.com/office/drawing/2014/main" id="{4452D9D6-BE90-4893-B174-DB26AD809365}"/>
              </a:ext>
            </a:extLst>
          </p:cNvPr>
          <p:cNvSpPr>
            <a:spLocks noGrp="1"/>
          </p:cNvSpPr>
          <p:nvPr>
            <p:ph type="ftr" sz="quarter" idx="11"/>
          </p:nvPr>
        </p:nvSpPr>
        <p:spPr>
          <a:xfrm>
            <a:off x="3886200" y="6203950"/>
            <a:ext cx="4114800" cy="365125"/>
          </a:xfrm>
          <a:prstGeom prst="rect">
            <a:avLst/>
          </a:prstGeom>
        </p:spPr>
        <p:txBody>
          <a:bodyPr/>
          <a:lstStyle/>
          <a:p>
            <a:endParaRPr lang="en-US" dirty="0"/>
          </a:p>
        </p:txBody>
      </p:sp>
      <p:sp>
        <p:nvSpPr>
          <p:cNvPr id="9" name="Slide Number Placeholder 5">
            <a:extLst>
              <a:ext uri="{FF2B5EF4-FFF2-40B4-BE49-F238E27FC236}">
                <a16:creationId xmlns:a16="http://schemas.microsoft.com/office/drawing/2014/main" id="{79F08959-054E-4386-9DCD-3183DFA8A1B6}"/>
              </a:ext>
            </a:extLst>
          </p:cNvPr>
          <p:cNvSpPr>
            <a:spLocks noGrp="1"/>
          </p:cNvSpPr>
          <p:nvPr>
            <p:ph type="sldNum" sz="quarter" idx="12"/>
          </p:nvPr>
        </p:nvSpPr>
        <p:spPr>
          <a:xfrm>
            <a:off x="9199085" y="6395176"/>
            <a:ext cx="2743200" cy="217967"/>
          </a:xfrm>
          <a:prstGeom prst="rect">
            <a:avLst/>
          </a:prstGeom>
        </p:spPr>
        <p:txBody>
          <a:bodyPr/>
          <a:lstStyle>
            <a:lvl1pPr algn="r">
              <a:defRPr sz="1200"/>
            </a:lvl1pPr>
          </a:lstStyle>
          <a:p>
            <a:fld id="{BDA874B4-731E-4B09-9B3B-47334395B9F3}" type="slidenum">
              <a:rPr lang="en-US" smtClean="0"/>
              <a:pPr/>
              <a:t>‹#›</a:t>
            </a:fld>
            <a:endParaRPr lang="en-US" dirty="0"/>
          </a:p>
        </p:txBody>
      </p:sp>
      <p:pic>
        <p:nvPicPr>
          <p:cNvPr id="11" name="Picture 10">
            <a:extLst>
              <a:ext uri="{FF2B5EF4-FFF2-40B4-BE49-F238E27FC236}">
                <a16:creationId xmlns:a16="http://schemas.microsoft.com/office/drawing/2014/main" id="{E4F4C0B7-5BF9-4182-BD6C-049530D6C9A8}"/>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5000" b="5000"/>
          <a:stretch/>
        </p:blipFill>
        <p:spPr>
          <a:xfrm>
            <a:off x="0" y="1"/>
            <a:ext cx="12192000" cy="6858000"/>
          </a:xfrm>
          <a:prstGeom prst="rect">
            <a:avLst/>
          </a:prstGeom>
        </p:spPr>
      </p:pic>
      <p:sp>
        <p:nvSpPr>
          <p:cNvPr id="14" name="Rectangle 13">
            <a:extLst>
              <a:ext uri="{FF2B5EF4-FFF2-40B4-BE49-F238E27FC236}">
                <a16:creationId xmlns:a16="http://schemas.microsoft.com/office/drawing/2014/main" id="{FC41CF58-3EEC-4B3C-876F-52EDD1196BA9}"/>
              </a:ext>
            </a:extLst>
          </p:cNvPr>
          <p:cNvSpPr/>
          <p:nvPr userDrawn="1"/>
        </p:nvSpPr>
        <p:spPr>
          <a:xfrm>
            <a:off x="0" y="0"/>
            <a:ext cx="12192000" cy="6858000"/>
          </a:xfrm>
          <a:prstGeom prst="rect">
            <a:avLst/>
          </a:prstGeom>
          <a:solidFill>
            <a:srgbClr val="800000">
              <a:alpha val="7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 name="Group 2">
            <a:extLst>
              <a:ext uri="{FF2B5EF4-FFF2-40B4-BE49-F238E27FC236}">
                <a16:creationId xmlns:a16="http://schemas.microsoft.com/office/drawing/2014/main" id="{76A058ED-4B8B-4578-8C16-06A5AF907485}"/>
              </a:ext>
            </a:extLst>
          </p:cNvPr>
          <p:cNvGrpSpPr/>
          <p:nvPr userDrawn="1"/>
        </p:nvGrpSpPr>
        <p:grpSpPr>
          <a:xfrm>
            <a:off x="11380424" y="71252"/>
            <a:ext cx="779123" cy="624509"/>
            <a:chOff x="11380424" y="71252"/>
            <a:chExt cx="779123" cy="624509"/>
          </a:xfrm>
        </p:grpSpPr>
        <p:sp>
          <p:nvSpPr>
            <p:cNvPr id="15" name="Oval 14">
              <a:extLst>
                <a:ext uri="{FF2B5EF4-FFF2-40B4-BE49-F238E27FC236}">
                  <a16:creationId xmlns:a16="http://schemas.microsoft.com/office/drawing/2014/main" id="{C38A854B-E231-495E-B888-A70A05BC1C53}"/>
                </a:ext>
              </a:extLst>
            </p:cNvPr>
            <p:cNvSpPr/>
            <p:nvPr userDrawn="1"/>
          </p:nvSpPr>
          <p:spPr>
            <a:xfrm>
              <a:off x="11506767" y="105125"/>
              <a:ext cx="543269" cy="54326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Picture 15">
              <a:extLst>
                <a:ext uri="{FF2B5EF4-FFF2-40B4-BE49-F238E27FC236}">
                  <a16:creationId xmlns:a16="http://schemas.microsoft.com/office/drawing/2014/main" id="{1DDD4C96-8C9C-4F29-BBA7-4A74DBB7BBFF}"/>
                </a:ext>
              </a:extLst>
            </p:cNvPr>
            <p:cNvPicPr>
              <a:picLocks noChangeAspect="1"/>
            </p:cNvPicPr>
            <p:nvPr userDrawn="1"/>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10036" t="4237" r="9905" b="38404"/>
            <a:stretch/>
          </p:blipFill>
          <p:spPr>
            <a:xfrm>
              <a:off x="11380424" y="71252"/>
              <a:ext cx="779123" cy="624509"/>
            </a:xfrm>
            <a:prstGeom prst="rect">
              <a:avLst/>
            </a:prstGeom>
          </p:spPr>
        </p:pic>
      </p:grpSp>
    </p:spTree>
    <p:extLst>
      <p:ext uri="{BB962C8B-B14F-4D97-AF65-F5344CB8AC3E}">
        <p14:creationId xmlns:p14="http://schemas.microsoft.com/office/powerpoint/2010/main" val="426769638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Mai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336800" y="516467"/>
            <a:ext cx="7518400" cy="471365"/>
          </a:xfrm>
          <a:prstGeom prst="rect">
            <a:avLst/>
          </a:prstGeom>
        </p:spPr>
        <p:txBody>
          <a:bodyPr wrap="none" lIns="0" tIns="0" rIns="0" bIns="0" anchor="ctr">
            <a:noAutofit/>
          </a:bodyPr>
          <a:lstStyle>
            <a:lvl1pPr algn="ctr">
              <a:defRPr sz="2667" b="1" baseline="0">
                <a:solidFill>
                  <a:schemeClr val="tx1">
                    <a:lumMod val="50000"/>
                    <a:lumOff val="50000"/>
                  </a:schemeClr>
                </a:solidFill>
              </a:defRPr>
            </a:lvl1pPr>
          </a:lstStyle>
          <a:p>
            <a:r>
              <a:rPr lang="en-US" dirty="0"/>
              <a:t>Click To Edit Master Title Style</a:t>
            </a:r>
          </a:p>
        </p:txBody>
      </p:sp>
      <p:sp>
        <p:nvSpPr>
          <p:cNvPr id="15" name="Text Placeholder 3"/>
          <p:cNvSpPr>
            <a:spLocks noGrp="1"/>
          </p:cNvSpPr>
          <p:nvPr>
            <p:ph type="body" sz="half" idx="2" hasCustomPrompt="1"/>
          </p:nvPr>
        </p:nvSpPr>
        <p:spPr>
          <a:xfrm>
            <a:off x="3352800" y="985788"/>
            <a:ext cx="5486400" cy="267661"/>
          </a:xfrm>
          <a:prstGeom prst="rect">
            <a:avLst/>
          </a:prstGeom>
        </p:spPr>
        <p:txBody>
          <a:bodyPr wrap="none" lIns="0" tIns="0" rIns="0" bIns="0" anchor="ctr">
            <a:noAutofit/>
          </a:bodyPr>
          <a:lstStyle>
            <a:lvl1pPr marL="0" indent="0" algn="ctr">
              <a:buNone/>
              <a:defRPr sz="1467" b="1" baseline="0">
                <a:solidFill>
                  <a:schemeClr val="bg1">
                    <a:lumMod val="75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Subtext Goes Here</a:t>
            </a:r>
          </a:p>
        </p:txBody>
      </p:sp>
    </p:spTree>
    <p:extLst>
      <p:ext uri="{BB962C8B-B14F-4D97-AF65-F5344CB8AC3E}">
        <p14:creationId xmlns:p14="http://schemas.microsoft.com/office/powerpoint/2010/main" val="2773096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5">
                                            <p:txEl>
                                              <p:pRg st="0" end="0"/>
                                            </p:txEl>
                                          </p:spTgt>
                                        </p:tgtEl>
                                        <p:attrNameLst>
                                          <p:attrName>style.visibility</p:attrName>
                                        </p:attrNameLst>
                                      </p:cBhvr>
                                      <p:to>
                                        <p:strVal val="visible"/>
                                      </p:to>
                                    </p:set>
                                    <p:animEffect transition="in" filter="fade">
                                      <p:cBhvr>
                                        <p:cTn id="11" dur="500"/>
                                        <p:tgtEl>
                                          <p:spTgt spid="1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5" grpId="0" build="p">
        <p:tmplLst>
          <p:tmpl lvl="1">
            <p:tnLst>
              <p:par>
                <p:cTn presetID="10" presetClass="entr" presetSubtype="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Main Title+ SubTitle+Numb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336800" y="516467"/>
            <a:ext cx="7518400" cy="471365"/>
          </a:xfrm>
          <a:prstGeom prst="rect">
            <a:avLst/>
          </a:prstGeom>
        </p:spPr>
        <p:txBody>
          <a:bodyPr wrap="none" lIns="0" tIns="0" rIns="0" bIns="0" anchor="ctr">
            <a:noAutofit/>
          </a:bodyPr>
          <a:lstStyle>
            <a:lvl1pPr algn="ctr">
              <a:defRPr sz="2667" b="1" baseline="0">
                <a:solidFill>
                  <a:schemeClr val="tx1">
                    <a:lumMod val="50000"/>
                    <a:lumOff val="50000"/>
                  </a:schemeClr>
                </a:solidFill>
              </a:defRPr>
            </a:lvl1pPr>
          </a:lstStyle>
          <a:p>
            <a:r>
              <a:rPr lang="en-US" dirty="0"/>
              <a:t>Click To Edit Master Title Style</a:t>
            </a:r>
          </a:p>
        </p:txBody>
      </p:sp>
      <p:sp>
        <p:nvSpPr>
          <p:cNvPr id="15" name="Text Placeholder 3"/>
          <p:cNvSpPr>
            <a:spLocks noGrp="1"/>
          </p:cNvSpPr>
          <p:nvPr>
            <p:ph type="body" sz="half" idx="2" hasCustomPrompt="1"/>
          </p:nvPr>
        </p:nvSpPr>
        <p:spPr>
          <a:xfrm>
            <a:off x="3352800" y="985788"/>
            <a:ext cx="5486400" cy="267661"/>
          </a:xfrm>
          <a:prstGeom prst="rect">
            <a:avLst/>
          </a:prstGeom>
        </p:spPr>
        <p:txBody>
          <a:bodyPr wrap="none" lIns="0" tIns="0" rIns="0" bIns="0" anchor="ctr">
            <a:noAutofit/>
          </a:bodyPr>
          <a:lstStyle>
            <a:lvl1pPr marL="0" indent="0" algn="ctr">
              <a:buNone/>
              <a:defRPr sz="1467" b="1" baseline="0">
                <a:solidFill>
                  <a:schemeClr val="bg1">
                    <a:lumMod val="75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Subtext Goes Here</a:t>
            </a:r>
          </a:p>
        </p:txBody>
      </p:sp>
      <p:sp>
        <p:nvSpPr>
          <p:cNvPr id="22" name="Round Same Side Corner Rectangle 21"/>
          <p:cNvSpPr/>
          <p:nvPr userDrawn="1"/>
        </p:nvSpPr>
        <p:spPr>
          <a:xfrm rot="16200000" flipH="1">
            <a:off x="11731145" y="6331908"/>
            <a:ext cx="384047" cy="537665"/>
          </a:xfrm>
          <a:prstGeom prst="round2Same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lumMod val="50000"/>
                  <a:lumOff val="50000"/>
                </a:schemeClr>
              </a:solidFill>
            </a:endParaRPr>
          </a:p>
        </p:txBody>
      </p:sp>
      <p:sp>
        <p:nvSpPr>
          <p:cNvPr id="23" name="Slide Number Placeholder 4"/>
          <p:cNvSpPr>
            <a:spLocks noGrp="1"/>
          </p:cNvSpPr>
          <p:nvPr>
            <p:ph type="sldNum" sz="quarter" idx="12"/>
          </p:nvPr>
        </p:nvSpPr>
        <p:spPr>
          <a:xfrm>
            <a:off x="11662442" y="6408717"/>
            <a:ext cx="508001" cy="366183"/>
          </a:xfrm>
          <a:prstGeom prst="rect">
            <a:avLst/>
          </a:prstGeom>
        </p:spPr>
        <p:txBody>
          <a:bodyPr anchor="ctr"/>
          <a:lstStyle>
            <a:lvl1pPr algn="ctr">
              <a:defRPr sz="1200" b="1">
                <a:solidFill>
                  <a:schemeClr val="tx1">
                    <a:lumMod val="50000"/>
                    <a:lumOff val="50000"/>
                  </a:schemeClr>
                </a:solidFill>
              </a:defRPr>
            </a:lvl1pPr>
          </a:lstStyle>
          <a:p>
            <a:fld id="{C136B7D2-B98C-44FD-8D04-7EC62A564975}" type="slidenum">
              <a:rPr lang="en-US" smtClean="0"/>
              <a:pPr/>
              <a:t>‹#›</a:t>
            </a:fld>
            <a:endParaRPr lang="en-US" dirty="0"/>
          </a:p>
        </p:txBody>
      </p:sp>
    </p:spTree>
    <p:extLst>
      <p:ext uri="{BB962C8B-B14F-4D97-AF65-F5344CB8AC3E}">
        <p14:creationId xmlns:p14="http://schemas.microsoft.com/office/powerpoint/2010/main" val="1921145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5">
                                            <p:txEl>
                                              <p:pRg st="0" end="0"/>
                                            </p:txEl>
                                          </p:spTgt>
                                        </p:tgtEl>
                                        <p:attrNameLst>
                                          <p:attrName>style.visibility</p:attrName>
                                        </p:attrNameLst>
                                      </p:cBhvr>
                                      <p:to>
                                        <p:strVal val="visible"/>
                                      </p:to>
                                    </p:set>
                                    <p:animEffect transition="in" filter="fade">
                                      <p:cBhvr>
                                        <p:cTn id="11" dur="500"/>
                                        <p:tgtEl>
                                          <p:spTgt spid="1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5" grpId="0" build="p">
        <p:tmplLst>
          <p:tmpl lvl="1">
            <p:tnLst>
              <p:par>
                <p:cTn presetID="10" presetClass="entr" presetSubtype="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800000"/>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CCF6E54-4BAB-4F1A-936C-AD97A31DE0BB}"/>
              </a:ext>
            </a:extLst>
          </p:cNvPr>
          <p:cNvSpPr/>
          <p:nvPr userDrawn="1"/>
        </p:nvSpPr>
        <p:spPr>
          <a:xfrm>
            <a:off x="3238500" y="0"/>
            <a:ext cx="12192000" cy="6858000"/>
          </a:xfrm>
          <a:prstGeom prst="rect">
            <a:avLst/>
          </a:prstGeom>
          <a:solidFill>
            <a:srgbClr val="800000">
              <a:alpha val="7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9" name="Group 8">
            <a:extLst>
              <a:ext uri="{FF2B5EF4-FFF2-40B4-BE49-F238E27FC236}">
                <a16:creationId xmlns:a16="http://schemas.microsoft.com/office/drawing/2014/main" id="{453B96D2-9C6F-480C-9296-FD8B42C076DF}"/>
              </a:ext>
            </a:extLst>
          </p:cNvPr>
          <p:cNvGrpSpPr/>
          <p:nvPr userDrawn="1"/>
        </p:nvGrpSpPr>
        <p:grpSpPr>
          <a:xfrm>
            <a:off x="11014083" y="82547"/>
            <a:ext cx="1177917" cy="944166"/>
            <a:chOff x="11380424" y="82808"/>
            <a:chExt cx="779123" cy="624509"/>
          </a:xfrm>
        </p:grpSpPr>
        <p:sp>
          <p:nvSpPr>
            <p:cNvPr id="10" name="Oval 9">
              <a:extLst>
                <a:ext uri="{FF2B5EF4-FFF2-40B4-BE49-F238E27FC236}">
                  <a16:creationId xmlns:a16="http://schemas.microsoft.com/office/drawing/2014/main" id="{02469C49-C1A5-4394-9956-69A8E39127D6}"/>
                </a:ext>
              </a:extLst>
            </p:cNvPr>
            <p:cNvSpPr/>
            <p:nvPr userDrawn="1"/>
          </p:nvSpPr>
          <p:spPr>
            <a:xfrm>
              <a:off x="11506767" y="105125"/>
              <a:ext cx="543269" cy="54326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11" name="Picture 10">
              <a:extLst>
                <a:ext uri="{FF2B5EF4-FFF2-40B4-BE49-F238E27FC236}">
                  <a16:creationId xmlns:a16="http://schemas.microsoft.com/office/drawing/2014/main" id="{8494F810-EEDD-4AA1-92BE-8B79E1B21AA9}"/>
                </a:ext>
              </a:extLst>
            </p:cNvPr>
            <p:cNvPicPr>
              <a:picLocks noChangeAspect="1"/>
            </p:cNvPicPr>
            <p:nvPr userDrawn="1"/>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10036" t="4237" r="9905" b="38404"/>
            <a:stretch/>
          </p:blipFill>
          <p:spPr>
            <a:xfrm>
              <a:off x="11380424" y="82808"/>
              <a:ext cx="779123" cy="624509"/>
            </a:xfrm>
            <a:prstGeom prst="rect">
              <a:avLst/>
            </a:prstGeom>
          </p:spPr>
        </p:pic>
      </p:grpSp>
    </p:spTree>
    <p:extLst>
      <p:ext uri="{BB962C8B-B14F-4D97-AF65-F5344CB8AC3E}">
        <p14:creationId xmlns:p14="http://schemas.microsoft.com/office/powerpoint/2010/main" val="192694426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DB0E9F-CEFC-4B95-B6FB-C0CF835D49C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DE71CAF-02D5-431E-9DAC-E63ED3417825}"/>
              </a:ext>
            </a:extLst>
          </p:cNvPr>
          <p:cNvSpPr>
            <a:spLocks noGrp="1"/>
          </p:cNvSpPr>
          <p:nvPr>
            <p:ph type="dt" sz="half" idx="10"/>
          </p:nvPr>
        </p:nvSpPr>
        <p:spPr/>
        <p:txBody>
          <a:bodyPr/>
          <a:lstStyle/>
          <a:p>
            <a:fld id="{E9B4EFAE-A627-43B3-B906-127BB30DEB8C}" type="datetimeFigureOut">
              <a:rPr lang="en-US" smtClean="0"/>
              <a:t>9/20/2019</a:t>
            </a:fld>
            <a:endParaRPr lang="en-US" dirty="0"/>
          </a:p>
        </p:txBody>
      </p:sp>
      <p:sp>
        <p:nvSpPr>
          <p:cNvPr id="4" name="Footer Placeholder 3">
            <a:extLst>
              <a:ext uri="{FF2B5EF4-FFF2-40B4-BE49-F238E27FC236}">
                <a16:creationId xmlns:a16="http://schemas.microsoft.com/office/drawing/2014/main" id="{E41704FC-1F33-49D4-AEA9-D61A76FAE6AA}"/>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7E3029BC-D613-4F07-852A-82D2C1CC9075}"/>
              </a:ext>
            </a:extLst>
          </p:cNvPr>
          <p:cNvSpPr>
            <a:spLocks noGrp="1"/>
          </p:cNvSpPr>
          <p:nvPr>
            <p:ph type="sldNum" sz="quarter" idx="12"/>
          </p:nvPr>
        </p:nvSpPr>
        <p:spPr/>
        <p:txBody>
          <a:bodyPr/>
          <a:lstStyle/>
          <a:p>
            <a:fld id="{96DD33B4-CC49-458E-BB0B-E3E3297640F0}" type="slidenum">
              <a:rPr lang="en-US" smtClean="0"/>
              <a:t>‹#›</a:t>
            </a:fld>
            <a:endParaRPr lang="en-US" dirty="0"/>
          </a:p>
        </p:txBody>
      </p:sp>
    </p:spTree>
    <p:extLst>
      <p:ext uri="{BB962C8B-B14F-4D97-AF65-F5344CB8AC3E}">
        <p14:creationId xmlns:p14="http://schemas.microsoft.com/office/powerpoint/2010/main" val="420798456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496657-4745-46DB-AB4D-1204369529D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368AB97-C43E-428D-817B-2DEA54FD7774}"/>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4D62122-E534-44D1-818A-C911551597D2}"/>
              </a:ext>
            </a:extLst>
          </p:cNvPr>
          <p:cNvSpPr>
            <a:spLocks noGrp="1"/>
          </p:cNvSpPr>
          <p:nvPr>
            <p:ph type="dt" sz="half" idx="10"/>
          </p:nvPr>
        </p:nvSpPr>
        <p:spPr/>
        <p:txBody>
          <a:bodyPr/>
          <a:lstStyle/>
          <a:p>
            <a:fld id="{E9B4EFAE-A627-43B3-B906-127BB30DEB8C}" type="datetimeFigureOut">
              <a:rPr lang="en-US" smtClean="0"/>
              <a:t>9/20/2019</a:t>
            </a:fld>
            <a:endParaRPr lang="en-US" dirty="0"/>
          </a:p>
        </p:txBody>
      </p:sp>
      <p:sp>
        <p:nvSpPr>
          <p:cNvPr id="5" name="Footer Placeholder 4">
            <a:extLst>
              <a:ext uri="{FF2B5EF4-FFF2-40B4-BE49-F238E27FC236}">
                <a16:creationId xmlns:a16="http://schemas.microsoft.com/office/drawing/2014/main" id="{6C1A79FA-8102-43B6-81C2-BB6BCE11700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B39C8D3-A69C-4520-AF93-F71DD48DD670}"/>
              </a:ext>
            </a:extLst>
          </p:cNvPr>
          <p:cNvSpPr>
            <a:spLocks noGrp="1"/>
          </p:cNvSpPr>
          <p:nvPr>
            <p:ph type="sldNum" sz="quarter" idx="12"/>
          </p:nvPr>
        </p:nvSpPr>
        <p:spPr/>
        <p:txBody>
          <a:bodyPr/>
          <a:lstStyle/>
          <a:p>
            <a:fld id="{96DD33B4-CC49-458E-BB0B-E3E3297640F0}" type="slidenum">
              <a:rPr lang="en-US" smtClean="0"/>
              <a:t>‹#›</a:t>
            </a:fld>
            <a:endParaRPr lang="en-US" dirty="0"/>
          </a:p>
        </p:txBody>
      </p:sp>
    </p:spTree>
    <p:extLst>
      <p:ext uri="{BB962C8B-B14F-4D97-AF65-F5344CB8AC3E}">
        <p14:creationId xmlns:p14="http://schemas.microsoft.com/office/powerpoint/2010/main" val="19172152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05149A-218A-44A8-8094-8800E713DC9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04D7D69-8D0A-49DE-B0AD-D6796B63E93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21B55665-2958-4D2C-9361-F1469C3FD73C}"/>
              </a:ext>
            </a:extLst>
          </p:cNvPr>
          <p:cNvSpPr>
            <a:spLocks noGrp="1"/>
          </p:cNvSpPr>
          <p:nvPr>
            <p:ph type="dt" sz="half" idx="10"/>
          </p:nvPr>
        </p:nvSpPr>
        <p:spPr/>
        <p:txBody>
          <a:bodyPr/>
          <a:lstStyle/>
          <a:p>
            <a:fld id="{C7B88E7A-7D18-4D1D-9186-4D80C425819D}" type="datetimeFigureOut">
              <a:rPr lang="en-US" smtClean="0"/>
              <a:t>9/20/2019</a:t>
            </a:fld>
            <a:endParaRPr lang="en-US"/>
          </a:p>
        </p:txBody>
      </p:sp>
      <p:sp>
        <p:nvSpPr>
          <p:cNvPr id="5" name="Footer Placeholder 4">
            <a:extLst>
              <a:ext uri="{FF2B5EF4-FFF2-40B4-BE49-F238E27FC236}">
                <a16:creationId xmlns:a16="http://schemas.microsoft.com/office/drawing/2014/main" id="{26D8DF0A-E7C4-498C-863E-BF662645BDC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A489963-FBA7-4DF1-9BD8-03B8CF9B531D}"/>
              </a:ext>
            </a:extLst>
          </p:cNvPr>
          <p:cNvSpPr>
            <a:spLocks noGrp="1"/>
          </p:cNvSpPr>
          <p:nvPr>
            <p:ph type="sldNum" sz="quarter" idx="12"/>
          </p:nvPr>
        </p:nvSpPr>
        <p:spPr/>
        <p:txBody>
          <a:bodyPr/>
          <a:lstStyle/>
          <a:p>
            <a:fld id="{543EF858-CB1A-4DB0-99B3-B8860EF3A03A}" type="slidenum">
              <a:rPr lang="en-US" smtClean="0"/>
              <a:t>‹#›</a:t>
            </a:fld>
            <a:endParaRPr lang="en-US"/>
          </a:p>
        </p:txBody>
      </p:sp>
    </p:spTree>
    <p:extLst>
      <p:ext uri="{BB962C8B-B14F-4D97-AF65-F5344CB8AC3E}">
        <p14:creationId xmlns:p14="http://schemas.microsoft.com/office/powerpoint/2010/main" val="404836452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55A460-A3B5-46FB-A15D-EF1F098AD06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D2CC705-1C9B-40CC-840F-A591DA6523A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C7DA53D2-BA17-4242-A87D-C1E84B157512}"/>
              </a:ext>
            </a:extLst>
          </p:cNvPr>
          <p:cNvSpPr>
            <a:spLocks noGrp="1"/>
          </p:cNvSpPr>
          <p:nvPr>
            <p:ph type="dt" sz="half" idx="10"/>
          </p:nvPr>
        </p:nvSpPr>
        <p:spPr/>
        <p:txBody>
          <a:bodyPr/>
          <a:lstStyle/>
          <a:p>
            <a:fld id="{E9B4EFAE-A627-43B3-B906-127BB30DEB8C}" type="datetimeFigureOut">
              <a:rPr lang="en-US" smtClean="0"/>
              <a:t>9/20/2019</a:t>
            </a:fld>
            <a:endParaRPr lang="en-US" dirty="0"/>
          </a:p>
        </p:txBody>
      </p:sp>
      <p:sp>
        <p:nvSpPr>
          <p:cNvPr id="5" name="Footer Placeholder 4">
            <a:extLst>
              <a:ext uri="{FF2B5EF4-FFF2-40B4-BE49-F238E27FC236}">
                <a16:creationId xmlns:a16="http://schemas.microsoft.com/office/drawing/2014/main" id="{B7ABE11A-E23E-41AA-921A-BA73F062FD6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14D6D65E-2AA0-4B74-9DCF-DAAD05DE2AA8}"/>
              </a:ext>
            </a:extLst>
          </p:cNvPr>
          <p:cNvSpPr>
            <a:spLocks noGrp="1"/>
          </p:cNvSpPr>
          <p:nvPr>
            <p:ph type="sldNum" sz="quarter" idx="12"/>
          </p:nvPr>
        </p:nvSpPr>
        <p:spPr/>
        <p:txBody>
          <a:bodyPr/>
          <a:lstStyle/>
          <a:p>
            <a:fld id="{96DD33B4-CC49-458E-BB0B-E3E3297640F0}" type="slidenum">
              <a:rPr lang="en-US" smtClean="0"/>
              <a:t>‹#›</a:t>
            </a:fld>
            <a:endParaRPr lang="en-US" dirty="0"/>
          </a:p>
        </p:txBody>
      </p:sp>
    </p:spTree>
    <p:extLst>
      <p:ext uri="{BB962C8B-B14F-4D97-AF65-F5344CB8AC3E}">
        <p14:creationId xmlns:p14="http://schemas.microsoft.com/office/powerpoint/2010/main" val="338604210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0603D-DA14-4CC1-AC3F-8739A808191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2F522E8-0D84-4E90-9EC2-7EC8B7F4E840}"/>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6BB3933-32B5-44DA-94BE-3F411C6E7670}"/>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CC33598-80A3-4B28-91B9-796D78911EB8}"/>
              </a:ext>
            </a:extLst>
          </p:cNvPr>
          <p:cNvSpPr>
            <a:spLocks noGrp="1"/>
          </p:cNvSpPr>
          <p:nvPr>
            <p:ph type="dt" sz="half" idx="10"/>
          </p:nvPr>
        </p:nvSpPr>
        <p:spPr/>
        <p:txBody>
          <a:bodyPr/>
          <a:lstStyle/>
          <a:p>
            <a:fld id="{E9B4EFAE-A627-43B3-B906-127BB30DEB8C}" type="datetimeFigureOut">
              <a:rPr lang="en-US" smtClean="0"/>
              <a:t>9/20/2019</a:t>
            </a:fld>
            <a:endParaRPr lang="en-US" dirty="0"/>
          </a:p>
        </p:txBody>
      </p:sp>
      <p:sp>
        <p:nvSpPr>
          <p:cNvPr id="6" name="Footer Placeholder 5">
            <a:extLst>
              <a:ext uri="{FF2B5EF4-FFF2-40B4-BE49-F238E27FC236}">
                <a16:creationId xmlns:a16="http://schemas.microsoft.com/office/drawing/2014/main" id="{E75C3551-1025-41C9-8DE6-4D927914A465}"/>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7DD1FF9B-6E5F-4B27-94C3-9FDC23B6EA52}"/>
              </a:ext>
            </a:extLst>
          </p:cNvPr>
          <p:cNvSpPr>
            <a:spLocks noGrp="1"/>
          </p:cNvSpPr>
          <p:nvPr>
            <p:ph type="sldNum" sz="quarter" idx="12"/>
          </p:nvPr>
        </p:nvSpPr>
        <p:spPr/>
        <p:txBody>
          <a:bodyPr/>
          <a:lstStyle/>
          <a:p>
            <a:fld id="{96DD33B4-CC49-458E-BB0B-E3E3297640F0}" type="slidenum">
              <a:rPr lang="en-US" smtClean="0"/>
              <a:t>‹#›</a:t>
            </a:fld>
            <a:endParaRPr lang="en-US" dirty="0"/>
          </a:p>
        </p:txBody>
      </p:sp>
    </p:spTree>
    <p:extLst>
      <p:ext uri="{BB962C8B-B14F-4D97-AF65-F5344CB8AC3E}">
        <p14:creationId xmlns:p14="http://schemas.microsoft.com/office/powerpoint/2010/main" val="69766976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4743B2-B89D-4726-A80C-FB075C5EF79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F4317B5-F254-41D1-A05B-15F28E436C6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012E611E-E502-43ED-A4C5-775808693F96}"/>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5571066-4008-4CB5-B931-F3947B3F743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916CEE4A-DBE5-484B-929D-D8ACEE6BBDAE}"/>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84F1700-3FFD-4802-9AE7-03C5AE41E3BC}"/>
              </a:ext>
            </a:extLst>
          </p:cNvPr>
          <p:cNvSpPr>
            <a:spLocks noGrp="1"/>
          </p:cNvSpPr>
          <p:nvPr>
            <p:ph type="dt" sz="half" idx="10"/>
          </p:nvPr>
        </p:nvSpPr>
        <p:spPr/>
        <p:txBody>
          <a:bodyPr/>
          <a:lstStyle/>
          <a:p>
            <a:fld id="{E9B4EFAE-A627-43B3-B906-127BB30DEB8C}" type="datetimeFigureOut">
              <a:rPr lang="en-US" smtClean="0"/>
              <a:t>9/20/2019</a:t>
            </a:fld>
            <a:endParaRPr lang="en-US" dirty="0"/>
          </a:p>
        </p:txBody>
      </p:sp>
      <p:sp>
        <p:nvSpPr>
          <p:cNvPr id="8" name="Footer Placeholder 7">
            <a:extLst>
              <a:ext uri="{FF2B5EF4-FFF2-40B4-BE49-F238E27FC236}">
                <a16:creationId xmlns:a16="http://schemas.microsoft.com/office/drawing/2014/main" id="{C24C0734-7FA3-407A-B7FF-02706F7679D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ACCF9ACA-7530-434C-9E43-0FAC1726E765}"/>
              </a:ext>
            </a:extLst>
          </p:cNvPr>
          <p:cNvSpPr>
            <a:spLocks noGrp="1"/>
          </p:cNvSpPr>
          <p:nvPr>
            <p:ph type="sldNum" sz="quarter" idx="12"/>
          </p:nvPr>
        </p:nvSpPr>
        <p:spPr/>
        <p:txBody>
          <a:bodyPr/>
          <a:lstStyle/>
          <a:p>
            <a:fld id="{96DD33B4-CC49-458E-BB0B-E3E3297640F0}" type="slidenum">
              <a:rPr lang="en-US" smtClean="0"/>
              <a:t>‹#›</a:t>
            </a:fld>
            <a:endParaRPr lang="en-US" dirty="0"/>
          </a:p>
        </p:txBody>
      </p:sp>
    </p:spTree>
    <p:extLst>
      <p:ext uri="{BB962C8B-B14F-4D97-AF65-F5344CB8AC3E}">
        <p14:creationId xmlns:p14="http://schemas.microsoft.com/office/powerpoint/2010/main" val="361565461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08E3EB-98DE-429E-86BA-8BDEFF91CE9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000904C-D5E2-4446-80F4-EA2B0AC72EA7}"/>
              </a:ext>
            </a:extLst>
          </p:cNvPr>
          <p:cNvSpPr>
            <a:spLocks noGrp="1"/>
          </p:cNvSpPr>
          <p:nvPr>
            <p:ph type="dt" sz="half" idx="10"/>
          </p:nvPr>
        </p:nvSpPr>
        <p:spPr/>
        <p:txBody>
          <a:bodyPr/>
          <a:lstStyle/>
          <a:p>
            <a:fld id="{E9B4EFAE-A627-43B3-B906-127BB30DEB8C}" type="datetimeFigureOut">
              <a:rPr lang="en-US" smtClean="0"/>
              <a:t>9/20/2019</a:t>
            </a:fld>
            <a:endParaRPr lang="en-US" dirty="0"/>
          </a:p>
        </p:txBody>
      </p:sp>
      <p:sp>
        <p:nvSpPr>
          <p:cNvPr id="4" name="Footer Placeholder 3">
            <a:extLst>
              <a:ext uri="{FF2B5EF4-FFF2-40B4-BE49-F238E27FC236}">
                <a16:creationId xmlns:a16="http://schemas.microsoft.com/office/drawing/2014/main" id="{990441AC-F87B-4C61-BA0C-8A6320020A40}"/>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0D316946-6ECE-4128-A2D1-21B128A344A3}"/>
              </a:ext>
            </a:extLst>
          </p:cNvPr>
          <p:cNvSpPr>
            <a:spLocks noGrp="1"/>
          </p:cNvSpPr>
          <p:nvPr>
            <p:ph type="sldNum" sz="quarter" idx="12"/>
          </p:nvPr>
        </p:nvSpPr>
        <p:spPr/>
        <p:txBody>
          <a:bodyPr/>
          <a:lstStyle/>
          <a:p>
            <a:fld id="{96DD33B4-CC49-458E-BB0B-E3E3297640F0}" type="slidenum">
              <a:rPr lang="en-US" smtClean="0"/>
              <a:t>‹#›</a:t>
            </a:fld>
            <a:endParaRPr lang="en-US" dirty="0"/>
          </a:p>
        </p:txBody>
      </p:sp>
    </p:spTree>
    <p:extLst>
      <p:ext uri="{BB962C8B-B14F-4D97-AF65-F5344CB8AC3E}">
        <p14:creationId xmlns:p14="http://schemas.microsoft.com/office/powerpoint/2010/main" val="220127951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43B4A52-A1C5-44B2-AAFD-C6E561D24405}"/>
              </a:ext>
            </a:extLst>
          </p:cNvPr>
          <p:cNvSpPr>
            <a:spLocks noGrp="1"/>
          </p:cNvSpPr>
          <p:nvPr>
            <p:ph type="dt" sz="half" idx="10"/>
          </p:nvPr>
        </p:nvSpPr>
        <p:spPr/>
        <p:txBody>
          <a:bodyPr/>
          <a:lstStyle/>
          <a:p>
            <a:fld id="{E9B4EFAE-A627-43B3-B906-127BB30DEB8C}" type="datetimeFigureOut">
              <a:rPr lang="en-US" smtClean="0"/>
              <a:t>9/20/2019</a:t>
            </a:fld>
            <a:endParaRPr lang="en-US" dirty="0"/>
          </a:p>
        </p:txBody>
      </p:sp>
      <p:sp>
        <p:nvSpPr>
          <p:cNvPr id="3" name="Footer Placeholder 2">
            <a:extLst>
              <a:ext uri="{FF2B5EF4-FFF2-40B4-BE49-F238E27FC236}">
                <a16:creationId xmlns:a16="http://schemas.microsoft.com/office/drawing/2014/main" id="{4DA7473E-3BF4-4ED9-9CA9-C3E14CBE16E3}"/>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C5F3770D-1CFD-47E0-84EC-53DDDA894613}"/>
              </a:ext>
            </a:extLst>
          </p:cNvPr>
          <p:cNvSpPr>
            <a:spLocks noGrp="1"/>
          </p:cNvSpPr>
          <p:nvPr>
            <p:ph type="sldNum" sz="quarter" idx="12"/>
          </p:nvPr>
        </p:nvSpPr>
        <p:spPr/>
        <p:txBody>
          <a:bodyPr/>
          <a:lstStyle/>
          <a:p>
            <a:fld id="{96DD33B4-CC49-458E-BB0B-E3E3297640F0}" type="slidenum">
              <a:rPr lang="en-US" smtClean="0"/>
              <a:t>‹#›</a:t>
            </a:fld>
            <a:endParaRPr lang="en-US" dirty="0"/>
          </a:p>
        </p:txBody>
      </p:sp>
    </p:spTree>
    <p:extLst>
      <p:ext uri="{BB962C8B-B14F-4D97-AF65-F5344CB8AC3E}">
        <p14:creationId xmlns:p14="http://schemas.microsoft.com/office/powerpoint/2010/main" val="378230126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70BFB-AD3C-4825-BF45-F76D8443542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7CD0D16-74E5-456B-93B2-F04910D3A62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9EFB44B-9960-42B7-A694-F7C0BAF34B9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B8A079D-7E09-4E52-A30E-0A45120207CE}"/>
              </a:ext>
            </a:extLst>
          </p:cNvPr>
          <p:cNvSpPr>
            <a:spLocks noGrp="1"/>
          </p:cNvSpPr>
          <p:nvPr>
            <p:ph type="dt" sz="half" idx="10"/>
          </p:nvPr>
        </p:nvSpPr>
        <p:spPr/>
        <p:txBody>
          <a:bodyPr/>
          <a:lstStyle/>
          <a:p>
            <a:fld id="{E9B4EFAE-A627-43B3-B906-127BB30DEB8C}" type="datetimeFigureOut">
              <a:rPr lang="en-US" smtClean="0"/>
              <a:t>9/20/2019</a:t>
            </a:fld>
            <a:endParaRPr lang="en-US" dirty="0"/>
          </a:p>
        </p:txBody>
      </p:sp>
      <p:sp>
        <p:nvSpPr>
          <p:cNvPr id="6" name="Footer Placeholder 5">
            <a:extLst>
              <a:ext uri="{FF2B5EF4-FFF2-40B4-BE49-F238E27FC236}">
                <a16:creationId xmlns:a16="http://schemas.microsoft.com/office/drawing/2014/main" id="{49B08F84-CDE0-45FC-9DF6-5FF6EF8D1F9E}"/>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73D2399-7E59-4FAA-8C5D-D068EC1B42AA}"/>
              </a:ext>
            </a:extLst>
          </p:cNvPr>
          <p:cNvSpPr>
            <a:spLocks noGrp="1"/>
          </p:cNvSpPr>
          <p:nvPr>
            <p:ph type="sldNum" sz="quarter" idx="12"/>
          </p:nvPr>
        </p:nvSpPr>
        <p:spPr/>
        <p:txBody>
          <a:bodyPr/>
          <a:lstStyle/>
          <a:p>
            <a:fld id="{96DD33B4-CC49-458E-BB0B-E3E3297640F0}" type="slidenum">
              <a:rPr lang="en-US" smtClean="0"/>
              <a:t>‹#›</a:t>
            </a:fld>
            <a:endParaRPr lang="en-US" dirty="0"/>
          </a:p>
        </p:txBody>
      </p:sp>
    </p:spTree>
    <p:extLst>
      <p:ext uri="{BB962C8B-B14F-4D97-AF65-F5344CB8AC3E}">
        <p14:creationId xmlns:p14="http://schemas.microsoft.com/office/powerpoint/2010/main" val="217871715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4D1090-B9EE-4F26-A28E-C34267E7B55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4A5DC12-F2CA-4B39-AFE0-4A0F16DE5AE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a:extLst>
              <a:ext uri="{FF2B5EF4-FFF2-40B4-BE49-F238E27FC236}">
                <a16:creationId xmlns:a16="http://schemas.microsoft.com/office/drawing/2014/main" id="{AA3B599A-FEC4-431E-824C-B8FE72B3F17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3819D2A-314B-430E-AEC4-3401B32C0015}"/>
              </a:ext>
            </a:extLst>
          </p:cNvPr>
          <p:cNvSpPr>
            <a:spLocks noGrp="1"/>
          </p:cNvSpPr>
          <p:nvPr>
            <p:ph type="dt" sz="half" idx="10"/>
          </p:nvPr>
        </p:nvSpPr>
        <p:spPr/>
        <p:txBody>
          <a:bodyPr/>
          <a:lstStyle/>
          <a:p>
            <a:fld id="{E9B4EFAE-A627-43B3-B906-127BB30DEB8C}" type="datetimeFigureOut">
              <a:rPr lang="en-US" smtClean="0"/>
              <a:t>9/20/2019</a:t>
            </a:fld>
            <a:endParaRPr lang="en-US" dirty="0"/>
          </a:p>
        </p:txBody>
      </p:sp>
      <p:sp>
        <p:nvSpPr>
          <p:cNvPr id="6" name="Footer Placeholder 5">
            <a:extLst>
              <a:ext uri="{FF2B5EF4-FFF2-40B4-BE49-F238E27FC236}">
                <a16:creationId xmlns:a16="http://schemas.microsoft.com/office/drawing/2014/main" id="{4F0A71F3-653E-4B3B-BF62-D3DD1EE0CC2A}"/>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92F4C522-AB69-4FB1-B2E4-C8D25D2ABD4F}"/>
              </a:ext>
            </a:extLst>
          </p:cNvPr>
          <p:cNvSpPr>
            <a:spLocks noGrp="1"/>
          </p:cNvSpPr>
          <p:nvPr>
            <p:ph type="sldNum" sz="quarter" idx="12"/>
          </p:nvPr>
        </p:nvSpPr>
        <p:spPr/>
        <p:txBody>
          <a:bodyPr/>
          <a:lstStyle/>
          <a:p>
            <a:fld id="{96DD33B4-CC49-458E-BB0B-E3E3297640F0}" type="slidenum">
              <a:rPr lang="en-US" smtClean="0"/>
              <a:t>‹#›</a:t>
            </a:fld>
            <a:endParaRPr lang="en-US" dirty="0"/>
          </a:p>
        </p:txBody>
      </p:sp>
    </p:spTree>
    <p:extLst>
      <p:ext uri="{BB962C8B-B14F-4D97-AF65-F5344CB8AC3E}">
        <p14:creationId xmlns:p14="http://schemas.microsoft.com/office/powerpoint/2010/main" val="99776298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B95A31-7FB6-4383-BC03-57B4564D4B1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56C619B-4A9C-4085-A299-F7467D468F3D}"/>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FD291B3-78F9-40C4-A1B4-ED4B6B8C06CA}"/>
              </a:ext>
            </a:extLst>
          </p:cNvPr>
          <p:cNvSpPr>
            <a:spLocks noGrp="1"/>
          </p:cNvSpPr>
          <p:nvPr>
            <p:ph type="dt" sz="half" idx="10"/>
          </p:nvPr>
        </p:nvSpPr>
        <p:spPr/>
        <p:txBody>
          <a:bodyPr/>
          <a:lstStyle/>
          <a:p>
            <a:fld id="{E9B4EFAE-A627-43B3-B906-127BB30DEB8C}" type="datetimeFigureOut">
              <a:rPr lang="en-US" smtClean="0"/>
              <a:t>9/20/2019</a:t>
            </a:fld>
            <a:endParaRPr lang="en-US" dirty="0"/>
          </a:p>
        </p:txBody>
      </p:sp>
      <p:sp>
        <p:nvSpPr>
          <p:cNvPr id="5" name="Footer Placeholder 4">
            <a:extLst>
              <a:ext uri="{FF2B5EF4-FFF2-40B4-BE49-F238E27FC236}">
                <a16:creationId xmlns:a16="http://schemas.microsoft.com/office/drawing/2014/main" id="{EFA0454D-1839-4040-963A-2C98A8A259D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D661ED5-C2B0-4C45-B6E1-66A19FFE67D9}"/>
              </a:ext>
            </a:extLst>
          </p:cNvPr>
          <p:cNvSpPr>
            <a:spLocks noGrp="1"/>
          </p:cNvSpPr>
          <p:nvPr>
            <p:ph type="sldNum" sz="quarter" idx="12"/>
          </p:nvPr>
        </p:nvSpPr>
        <p:spPr/>
        <p:txBody>
          <a:bodyPr/>
          <a:lstStyle/>
          <a:p>
            <a:fld id="{96DD33B4-CC49-458E-BB0B-E3E3297640F0}" type="slidenum">
              <a:rPr lang="en-US" smtClean="0"/>
              <a:t>‹#›</a:t>
            </a:fld>
            <a:endParaRPr lang="en-US" dirty="0"/>
          </a:p>
        </p:txBody>
      </p:sp>
    </p:spTree>
    <p:extLst>
      <p:ext uri="{BB962C8B-B14F-4D97-AF65-F5344CB8AC3E}">
        <p14:creationId xmlns:p14="http://schemas.microsoft.com/office/powerpoint/2010/main" val="232178952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6AFC149-34D4-402B-A57B-265F3D05B96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9A5711A-1AEC-4E4E-BECE-080B4E6601FB}"/>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0FD9A13-4771-4E00-A1BA-073692E5D156}"/>
              </a:ext>
            </a:extLst>
          </p:cNvPr>
          <p:cNvSpPr>
            <a:spLocks noGrp="1"/>
          </p:cNvSpPr>
          <p:nvPr>
            <p:ph type="dt" sz="half" idx="10"/>
          </p:nvPr>
        </p:nvSpPr>
        <p:spPr/>
        <p:txBody>
          <a:bodyPr/>
          <a:lstStyle/>
          <a:p>
            <a:fld id="{E9B4EFAE-A627-43B3-B906-127BB30DEB8C}" type="datetimeFigureOut">
              <a:rPr lang="en-US" smtClean="0"/>
              <a:t>9/20/2019</a:t>
            </a:fld>
            <a:endParaRPr lang="en-US" dirty="0"/>
          </a:p>
        </p:txBody>
      </p:sp>
      <p:sp>
        <p:nvSpPr>
          <p:cNvPr id="5" name="Footer Placeholder 4">
            <a:extLst>
              <a:ext uri="{FF2B5EF4-FFF2-40B4-BE49-F238E27FC236}">
                <a16:creationId xmlns:a16="http://schemas.microsoft.com/office/drawing/2014/main" id="{34832C70-F951-4A83-8E1F-001C15F75C9F}"/>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61061EB-697E-4770-B223-E53684FADD12}"/>
              </a:ext>
            </a:extLst>
          </p:cNvPr>
          <p:cNvSpPr>
            <a:spLocks noGrp="1"/>
          </p:cNvSpPr>
          <p:nvPr>
            <p:ph type="sldNum" sz="quarter" idx="12"/>
          </p:nvPr>
        </p:nvSpPr>
        <p:spPr/>
        <p:txBody>
          <a:bodyPr/>
          <a:lstStyle/>
          <a:p>
            <a:fld id="{96DD33B4-CC49-458E-BB0B-E3E3297640F0}" type="slidenum">
              <a:rPr lang="en-US" smtClean="0"/>
              <a:t>‹#›</a:t>
            </a:fld>
            <a:endParaRPr lang="en-US" dirty="0"/>
          </a:p>
        </p:txBody>
      </p:sp>
    </p:spTree>
    <p:extLst>
      <p:ext uri="{BB962C8B-B14F-4D97-AF65-F5344CB8AC3E}">
        <p14:creationId xmlns:p14="http://schemas.microsoft.com/office/powerpoint/2010/main" val="251421608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D937280-F12A-40FF-95C5-48C5BC3229E6}"/>
              </a:ext>
            </a:extLst>
          </p:cNvPr>
          <p:cNvSpPr>
            <a:spLocks noGrp="1"/>
          </p:cNvSpPr>
          <p:nvPr>
            <p:ph type="dt" sz="half" idx="10"/>
          </p:nvPr>
        </p:nvSpPr>
        <p:spPr>
          <a:xfrm>
            <a:off x="838200" y="6356350"/>
            <a:ext cx="2743200" cy="365125"/>
          </a:xfrm>
          <a:prstGeom prst="rect">
            <a:avLst/>
          </a:prstGeom>
        </p:spPr>
        <p:txBody>
          <a:bodyPr/>
          <a:lstStyle/>
          <a:p>
            <a:fld id="{870B2199-8550-430D-9342-9144DCF2453A}" type="datetime1">
              <a:rPr lang="en-US" smtClean="0"/>
              <a:t>9/20/2019</a:t>
            </a:fld>
            <a:endParaRPr lang="en-US" dirty="0"/>
          </a:p>
        </p:txBody>
      </p:sp>
      <p:sp>
        <p:nvSpPr>
          <p:cNvPr id="5" name="Footer Placeholder 4">
            <a:extLst>
              <a:ext uri="{FF2B5EF4-FFF2-40B4-BE49-F238E27FC236}">
                <a16:creationId xmlns:a16="http://schemas.microsoft.com/office/drawing/2014/main" id="{4452D9D6-BE90-4893-B174-DB26AD809365}"/>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pic>
        <p:nvPicPr>
          <p:cNvPr id="10" name="Picture 9">
            <a:extLst>
              <a:ext uri="{FF2B5EF4-FFF2-40B4-BE49-F238E27FC236}">
                <a16:creationId xmlns:a16="http://schemas.microsoft.com/office/drawing/2014/main" id="{0A198443-E618-454B-8AA7-1E43B1AE9B16}"/>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0036" t="4237" r="9905" b="20105"/>
          <a:stretch/>
        </p:blipFill>
        <p:spPr>
          <a:xfrm>
            <a:off x="11410032" y="81491"/>
            <a:ext cx="736741" cy="778932"/>
          </a:xfrm>
          <a:prstGeom prst="rect">
            <a:avLst/>
          </a:prstGeom>
        </p:spPr>
      </p:pic>
      <p:sp>
        <p:nvSpPr>
          <p:cNvPr id="9" name="Slide Number Placeholder 5">
            <a:extLst>
              <a:ext uri="{FF2B5EF4-FFF2-40B4-BE49-F238E27FC236}">
                <a16:creationId xmlns:a16="http://schemas.microsoft.com/office/drawing/2014/main" id="{79F08959-054E-4386-9DCD-3183DFA8A1B6}"/>
              </a:ext>
            </a:extLst>
          </p:cNvPr>
          <p:cNvSpPr>
            <a:spLocks noGrp="1"/>
          </p:cNvSpPr>
          <p:nvPr>
            <p:ph type="sldNum" sz="quarter" idx="12"/>
          </p:nvPr>
        </p:nvSpPr>
        <p:spPr>
          <a:xfrm>
            <a:off x="9351485" y="6547576"/>
            <a:ext cx="2743200" cy="217967"/>
          </a:xfrm>
          <a:prstGeom prst="rect">
            <a:avLst/>
          </a:prstGeom>
        </p:spPr>
        <p:txBody>
          <a:bodyPr/>
          <a:lstStyle>
            <a:lvl1pPr algn="r">
              <a:defRPr sz="1200"/>
            </a:lvl1pPr>
          </a:lstStyle>
          <a:p>
            <a:fld id="{BDA874B4-731E-4B09-9B3B-47334395B9F3}" type="slidenum">
              <a:rPr lang="en-US" smtClean="0"/>
              <a:pPr/>
              <a:t>‹#›</a:t>
            </a:fld>
            <a:endParaRPr lang="en-US" dirty="0"/>
          </a:p>
        </p:txBody>
      </p:sp>
      <p:sp>
        <p:nvSpPr>
          <p:cNvPr id="12" name="Rectangle 11">
            <a:extLst>
              <a:ext uri="{FF2B5EF4-FFF2-40B4-BE49-F238E27FC236}">
                <a16:creationId xmlns:a16="http://schemas.microsoft.com/office/drawing/2014/main" id="{AE2D3B44-CB56-4AEC-B4B0-3FEA5E6BE91E}"/>
              </a:ext>
            </a:extLst>
          </p:cNvPr>
          <p:cNvSpPr/>
          <p:nvPr userDrawn="1"/>
        </p:nvSpPr>
        <p:spPr>
          <a:xfrm>
            <a:off x="0" y="0"/>
            <a:ext cx="284742" cy="6858000"/>
          </a:xfrm>
          <a:prstGeom prst="rect">
            <a:avLst/>
          </a:prstGeom>
          <a:solidFill>
            <a:srgbClr val="8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8536910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285844-D22A-4423-881A-4D6C6DA2666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A3D8308-51F2-42FE-AB6C-2C742529389D}"/>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2C7BD35-114B-4714-8FF7-32D155F7F939}"/>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66F537A-2E40-458E-80DD-402D933198A4}"/>
              </a:ext>
            </a:extLst>
          </p:cNvPr>
          <p:cNvSpPr>
            <a:spLocks noGrp="1"/>
          </p:cNvSpPr>
          <p:nvPr>
            <p:ph type="dt" sz="half" idx="10"/>
          </p:nvPr>
        </p:nvSpPr>
        <p:spPr/>
        <p:txBody>
          <a:bodyPr/>
          <a:lstStyle/>
          <a:p>
            <a:fld id="{C7B88E7A-7D18-4D1D-9186-4D80C425819D}" type="datetimeFigureOut">
              <a:rPr lang="en-US" smtClean="0"/>
              <a:t>9/20/2019</a:t>
            </a:fld>
            <a:endParaRPr lang="en-US"/>
          </a:p>
        </p:txBody>
      </p:sp>
      <p:sp>
        <p:nvSpPr>
          <p:cNvPr id="6" name="Footer Placeholder 5">
            <a:extLst>
              <a:ext uri="{FF2B5EF4-FFF2-40B4-BE49-F238E27FC236}">
                <a16:creationId xmlns:a16="http://schemas.microsoft.com/office/drawing/2014/main" id="{8D487D47-2139-4848-BA0C-1086EB42F43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7D3D295-ADBC-41F1-9C22-7D8E172540D0}"/>
              </a:ext>
            </a:extLst>
          </p:cNvPr>
          <p:cNvSpPr>
            <a:spLocks noGrp="1"/>
          </p:cNvSpPr>
          <p:nvPr>
            <p:ph type="sldNum" sz="quarter" idx="12"/>
          </p:nvPr>
        </p:nvSpPr>
        <p:spPr/>
        <p:txBody>
          <a:bodyPr/>
          <a:lstStyle/>
          <a:p>
            <a:fld id="{543EF858-CB1A-4DB0-99B3-B8860EF3A03A}" type="slidenum">
              <a:rPr lang="en-US" smtClean="0"/>
              <a:t>‹#›</a:t>
            </a:fld>
            <a:endParaRPr lang="en-US"/>
          </a:p>
        </p:txBody>
      </p:sp>
    </p:spTree>
    <p:extLst>
      <p:ext uri="{BB962C8B-B14F-4D97-AF65-F5344CB8AC3E}">
        <p14:creationId xmlns:p14="http://schemas.microsoft.com/office/powerpoint/2010/main" val="231431024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Mu Sigma Title Layout">
    <p:spTree>
      <p:nvGrpSpPr>
        <p:cNvPr id="1" name=""/>
        <p:cNvGrpSpPr/>
        <p:nvPr/>
      </p:nvGrpSpPr>
      <p:grpSpPr>
        <a:xfrm>
          <a:off x="0" y="0"/>
          <a:ext cx="0" cy="0"/>
          <a:chOff x="0" y="0"/>
          <a:chExt cx="0" cy="0"/>
        </a:xfrm>
      </p:grpSpPr>
      <p:sp>
        <p:nvSpPr>
          <p:cNvPr id="9" name="Rectangle 11"/>
          <p:cNvSpPr>
            <a:spLocks noChangeArrowheads="1"/>
          </p:cNvSpPr>
          <p:nvPr userDrawn="1"/>
        </p:nvSpPr>
        <p:spPr bwMode="auto">
          <a:xfrm>
            <a:off x="1" y="3492501"/>
            <a:ext cx="12192000" cy="3382963"/>
          </a:xfrm>
          <a:prstGeom prst="rect">
            <a:avLst/>
          </a:prstGeom>
          <a:solidFill>
            <a:srgbClr val="800000"/>
          </a:solidFill>
          <a:ln w="9525">
            <a:noFill/>
            <a:miter lim="800000"/>
            <a:headEnd/>
            <a:tailEnd/>
          </a:ln>
          <a:effectLst/>
        </p:spPr>
        <p:txBody>
          <a:bodyPr wrap="none" anchor="ctr"/>
          <a:lstStyle/>
          <a:p>
            <a:endParaRPr lang="en-US" sz="1800" dirty="0"/>
          </a:p>
        </p:txBody>
      </p:sp>
      <p:sp>
        <p:nvSpPr>
          <p:cNvPr id="6" name="Line 6"/>
          <p:cNvSpPr>
            <a:spLocks noChangeShapeType="1"/>
          </p:cNvSpPr>
          <p:nvPr/>
        </p:nvSpPr>
        <p:spPr bwMode="auto">
          <a:xfrm>
            <a:off x="1981835" y="1003300"/>
            <a:ext cx="0" cy="1905000"/>
          </a:xfrm>
          <a:prstGeom prst="line">
            <a:avLst/>
          </a:prstGeom>
          <a:noFill/>
          <a:ln w="101600">
            <a:solidFill>
              <a:srgbClr val="0B1F65"/>
            </a:solidFill>
            <a:round/>
            <a:headEnd/>
            <a:tailEnd/>
          </a:ln>
          <a:effectLst/>
        </p:spPr>
        <p:txBody>
          <a:bodyPr wrap="none" anchor="ctr"/>
          <a:lstStyle/>
          <a:p>
            <a:endParaRPr lang="en-US" sz="1800" dirty="0"/>
          </a:p>
        </p:txBody>
      </p:sp>
      <p:sp>
        <p:nvSpPr>
          <p:cNvPr id="10" name="Rectangle 12"/>
          <p:cNvSpPr>
            <a:spLocks noChangeArrowheads="1"/>
          </p:cNvSpPr>
          <p:nvPr/>
        </p:nvSpPr>
        <p:spPr bwMode="auto">
          <a:xfrm>
            <a:off x="4536890" y="4160265"/>
            <a:ext cx="3090021" cy="673100"/>
          </a:xfrm>
          <a:prstGeom prst="rect">
            <a:avLst/>
          </a:prstGeom>
          <a:noFill/>
          <a:ln w="9525">
            <a:noFill/>
            <a:miter lim="800000"/>
            <a:headEnd/>
            <a:tailEnd/>
          </a:ln>
          <a:effectLst/>
        </p:spPr>
        <p:txBody>
          <a:bodyPr lIns="0" tIns="0" rIns="0" bIns="0"/>
          <a:lstStyle/>
          <a:p>
            <a:pPr algn="ctr">
              <a:spcBef>
                <a:spcPct val="0"/>
              </a:spcBef>
              <a:buClrTx/>
              <a:buFontTx/>
              <a:buNone/>
            </a:pPr>
            <a:r>
              <a:rPr lang="en-US" sz="2000" b="1" dirty="0">
                <a:solidFill>
                  <a:schemeClr val="bg1"/>
                </a:solidFill>
              </a:rPr>
              <a:t>Chicago, IL</a:t>
            </a:r>
          </a:p>
          <a:p>
            <a:pPr algn="ctr">
              <a:spcBef>
                <a:spcPct val="0"/>
              </a:spcBef>
              <a:buClrTx/>
              <a:buFontTx/>
              <a:buNone/>
            </a:pPr>
            <a:r>
              <a:rPr lang="en-US" sz="2000" b="1" dirty="0">
                <a:solidFill>
                  <a:schemeClr val="bg1"/>
                </a:solidFill>
              </a:rPr>
              <a:t>Bangalore, India</a:t>
            </a:r>
          </a:p>
          <a:p>
            <a:pPr algn="ctr">
              <a:spcBef>
                <a:spcPct val="0"/>
              </a:spcBef>
              <a:buClrTx/>
              <a:buFontTx/>
              <a:buNone/>
            </a:pPr>
            <a:r>
              <a:rPr lang="en-US" sz="2000" b="1" dirty="0">
                <a:solidFill>
                  <a:schemeClr val="bg1"/>
                </a:solidFill>
              </a:rPr>
              <a:t>www.mu-sigma.com</a:t>
            </a:r>
          </a:p>
        </p:txBody>
      </p:sp>
      <p:sp>
        <p:nvSpPr>
          <p:cNvPr id="5" name="Title Placeholder 13"/>
          <p:cNvSpPr>
            <a:spLocks noGrp="1"/>
          </p:cNvSpPr>
          <p:nvPr>
            <p:ph type="title" hasCustomPrompt="1"/>
          </p:nvPr>
        </p:nvSpPr>
        <p:spPr>
          <a:xfrm>
            <a:off x="2305161" y="2467429"/>
            <a:ext cx="8443322" cy="457200"/>
          </a:xfrm>
          <a:prstGeom prst="rect">
            <a:avLst/>
          </a:prstGeom>
        </p:spPr>
        <p:txBody>
          <a:bodyPr vert="horz" lIns="91440" tIns="45720" rIns="91440" bIns="45720" rtlCol="0" anchor="ctr">
            <a:normAutofit/>
          </a:bodyPr>
          <a:lstStyle>
            <a:lvl1pPr>
              <a:defRPr/>
            </a:lvl1pPr>
          </a:lstStyle>
          <a:p>
            <a:r>
              <a:rPr lang="en-US" dirty="0"/>
              <a:t>Project Title</a:t>
            </a:r>
          </a:p>
        </p:txBody>
      </p:sp>
      <p:sp>
        <p:nvSpPr>
          <p:cNvPr id="11" name="Text Placeholder 10"/>
          <p:cNvSpPr>
            <a:spLocks noGrp="1"/>
          </p:cNvSpPr>
          <p:nvPr>
            <p:ph type="body" sz="quarter" idx="11" hasCustomPrompt="1"/>
          </p:nvPr>
        </p:nvSpPr>
        <p:spPr>
          <a:xfrm>
            <a:off x="4430790" y="5152641"/>
            <a:ext cx="3289377" cy="522288"/>
          </a:xfrm>
          <a:prstGeom prst="rect">
            <a:avLst/>
          </a:prstGeom>
        </p:spPr>
        <p:txBody>
          <a:bodyPr anchor="ctr">
            <a:normAutofit/>
          </a:bodyPr>
          <a:lstStyle>
            <a:lvl1pPr algn="ctr">
              <a:buNone/>
              <a:defRPr sz="1800" b="0" i="0">
                <a:solidFill>
                  <a:schemeClr val="bg1"/>
                </a:solidFill>
              </a:defRPr>
            </a:lvl1pPr>
          </a:lstStyle>
          <a:p>
            <a:pPr lvl="0"/>
            <a:r>
              <a:rPr lang="en-US" dirty="0"/>
              <a:t>Insert Date</a:t>
            </a:r>
          </a:p>
        </p:txBody>
      </p:sp>
      <p:sp>
        <p:nvSpPr>
          <p:cNvPr id="15" name="Text Placeholder 14"/>
          <p:cNvSpPr>
            <a:spLocks noGrp="1"/>
          </p:cNvSpPr>
          <p:nvPr>
            <p:ph type="body" sz="quarter" idx="12" hasCustomPrompt="1"/>
          </p:nvPr>
        </p:nvSpPr>
        <p:spPr>
          <a:xfrm>
            <a:off x="2306277" y="2971800"/>
            <a:ext cx="8443322" cy="457200"/>
          </a:xfrm>
          <a:prstGeom prst="rect">
            <a:avLst/>
          </a:prstGeom>
        </p:spPr>
        <p:txBody>
          <a:bodyPr anchor="ctr"/>
          <a:lstStyle>
            <a:lvl1pPr marL="234950" indent="-120650" algn="l" rtl="0" eaLnBrk="1" fontAlgn="base" hangingPunct="1">
              <a:lnSpc>
                <a:spcPct val="90000"/>
              </a:lnSpc>
              <a:spcBef>
                <a:spcPct val="0"/>
              </a:spcBef>
              <a:spcAft>
                <a:spcPct val="0"/>
              </a:spcAft>
              <a:buNone/>
              <a:defRPr lang="en-US" sz="2000" b="1" i="1" dirty="0" smtClean="0">
                <a:solidFill>
                  <a:schemeClr val="tx1"/>
                </a:solidFill>
                <a:latin typeface="+mj-lt"/>
                <a:ea typeface="+mj-ea"/>
                <a:cs typeface="+mj-cs"/>
              </a:defRPr>
            </a:lvl1pPr>
            <a:lvl2pPr algn="l" rtl="0" eaLnBrk="1" fontAlgn="base" hangingPunct="1">
              <a:lnSpc>
                <a:spcPct val="90000"/>
              </a:lnSpc>
              <a:spcBef>
                <a:spcPct val="0"/>
              </a:spcBef>
              <a:spcAft>
                <a:spcPct val="0"/>
              </a:spcAft>
              <a:buNone/>
              <a:defRPr lang="en-US" sz="2000" b="1" dirty="0" smtClean="0">
                <a:solidFill>
                  <a:schemeClr val="tx1"/>
                </a:solidFill>
                <a:latin typeface="+mj-lt"/>
                <a:ea typeface="+mj-ea"/>
                <a:cs typeface="+mj-cs"/>
              </a:defRPr>
            </a:lvl2pPr>
            <a:lvl3pPr algn="l" rtl="0" eaLnBrk="1" fontAlgn="base" hangingPunct="1">
              <a:lnSpc>
                <a:spcPct val="90000"/>
              </a:lnSpc>
              <a:spcBef>
                <a:spcPct val="0"/>
              </a:spcBef>
              <a:spcAft>
                <a:spcPct val="0"/>
              </a:spcAft>
              <a:defRPr lang="en-US" sz="2000" b="1" dirty="0" smtClean="0">
                <a:solidFill>
                  <a:schemeClr val="tx1"/>
                </a:solidFill>
                <a:latin typeface="+mj-lt"/>
                <a:ea typeface="+mj-ea"/>
                <a:cs typeface="+mj-cs"/>
              </a:defRPr>
            </a:lvl3pPr>
            <a:lvl4pPr algn="l" rtl="0" eaLnBrk="1" fontAlgn="base" hangingPunct="1">
              <a:lnSpc>
                <a:spcPct val="90000"/>
              </a:lnSpc>
              <a:spcBef>
                <a:spcPct val="0"/>
              </a:spcBef>
              <a:spcAft>
                <a:spcPct val="0"/>
              </a:spcAft>
              <a:defRPr lang="en-US" sz="2000" b="1" dirty="0" smtClean="0">
                <a:solidFill>
                  <a:schemeClr val="tx1"/>
                </a:solidFill>
                <a:latin typeface="+mj-lt"/>
                <a:ea typeface="+mj-ea"/>
                <a:cs typeface="+mj-cs"/>
              </a:defRPr>
            </a:lvl4pPr>
            <a:lvl5pPr algn="l" rtl="0" eaLnBrk="1" fontAlgn="base" hangingPunct="1">
              <a:lnSpc>
                <a:spcPct val="90000"/>
              </a:lnSpc>
              <a:spcBef>
                <a:spcPct val="0"/>
              </a:spcBef>
              <a:spcAft>
                <a:spcPct val="0"/>
              </a:spcAft>
              <a:defRPr lang="en-US" sz="2000" b="1" dirty="0" smtClean="0">
                <a:solidFill>
                  <a:schemeClr val="tx1"/>
                </a:solidFill>
                <a:latin typeface="+mj-lt"/>
                <a:ea typeface="+mj-ea"/>
                <a:cs typeface="+mj-cs"/>
              </a:defRPr>
            </a:lvl5pPr>
          </a:lstStyle>
          <a:p>
            <a:pPr lvl="0"/>
            <a:r>
              <a:rPr lang="en-US" dirty="0"/>
              <a:t>Meeting Title</a:t>
            </a:r>
          </a:p>
        </p:txBody>
      </p:sp>
      <p:sp>
        <p:nvSpPr>
          <p:cNvPr id="16" name="Line 6"/>
          <p:cNvSpPr>
            <a:spLocks noChangeShapeType="1"/>
          </p:cNvSpPr>
          <p:nvPr userDrawn="1"/>
        </p:nvSpPr>
        <p:spPr bwMode="auto">
          <a:xfrm>
            <a:off x="1981835" y="1003300"/>
            <a:ext cx="0" cy="1905000"/>
          </a:xfrm>
          <a:prstGeom prst="line">
            <a:avLst/>
          </a:prstGeom>
          <a:noFill/>
          <a:ln w="101600">
            <a:solidFill>
              <a:srgbClr val="0B1F65"/>
            </a:solidFill>
            <a:round/>
            <a:headEnd/>
            <a:tailEnd/>
          </a:ln>
          <a:effectLst/>
        </p:spPr>
        <p:txBody>
          <a:bodyPr wrap="none" anchor="ctr"/>
          <a:lstStyle/>
          <a:p>
            <a:endParaRPr lang="en-US" sz="1800" dirty="0"/>
          </a:p>
        </p:txBody>
      </p:sp>
      <p:graphicFrame>
        <p:nvGraphicFramePr>
          <p:cNvPr id="17" name="Object 9"/>
          <p:cNvGraphicFramePr>
            <a:graphicFrameLocks noChangeAspect="1"/>
          </p:cNvGraphicFramePr>
          <p:nvPr userDrawn="1"/>
        </p:nvGraphicFramePr>
        <p:xfrm>
          <a:off x="2425502" y="1058864"/>
          <a:ext cx="1121930" cy="1285875"/>
        </p:xfrm>
        <a:graphic>
          <a:graphicData uri="http://schemas.openxmlformats.org/presentationml/2006/ole">
            <mc:AlternateContent xmlns:mc="http://schemas.openxmlformats.org/markup-compatibility/2006">
              <mc:Choice xmlns:v="urn:schemas-microsoft-com:vml" Requires="v">
                <p:oleObj spid="_x0000_s1026" r:id="rId3" imgW="1085714" imgH="1286055" progId="PBrush">
                  <p:embed/>
                </p:oleObj>
              </mc:Choice>
              <mc:Fallback>
                <p:oleObj r:id="rId3" imgW="1085714" imgH="1286055" progId="PBrush">
                  <p:embed/>
                  <p:pic>
                    <p:nvPicPr>
                      <p:cNvPr id="17" name="Object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25502" y="1058864"/>
                        <a:ext cx="1121930" cy="1285875"/>
                      </a:xfrm>
                      <a:prstGeom prst="rect">
                        <a:avLst/>
                      </a:prstGeom>
                      <a:noFill/>
                    </p:spPr>
                  </p:pic>
                </p:oleObj>
              </mc:Fallback>
            </mc:AlternateContent>
          </a:graphicData>
        </a:graphic>
      </p:graphicFrame>
      <p:sp>
        <p:nvSpPr>
          <p:cNvPr id="19" name="Rectangle 13"/>
          <p:cNvSpPr>
            <a:spLocks noChangeArrowheads="1"/>
          </p:cNvSpPr>
          <p:nvPr userDrawn="1"/>
        </p:nvSpPr>
        <p:spPr bwMode="auto">
          <a:xfrm>
            <a:off x="0" y="5939992"/>
            <a:ext cx="12192000" cy="400110"/>
          </a:xfrm>
          <a:prstGeom prst="rect">
            <a:avLst/>
          </a:prstGeom>
          <a:noFill/>
          <a:ln w="9525">
            <a:noFill/>
            <a:miter lim="800000"/>
            <a:headEnd/>
            <a:tailEnd/>
          </a:ln>
          <a:effectLst/>
        </p:spPr>
        <p:txBody>
          <a:bodyPr wrap="square">
            <a:spAutoFit/>
          </a:bodyPr>
          <a:lstStyle/>
          <a:p>
            <a:pPr algn="ctr">
              <a:spcBef>
                <a:spcPct val="0"/>
              </a:spcBef>
              <a:buClrTx/>
              <a:buFontTx/>
              <a:buNone/>
              <a:tabLst>
                <a:tab pos="2971800" algn="ctr"/>
                <a:tab pos="5943600" algn="r"/>
              </a:tabLst>
            </a:pPr>
            <a:r>
              <a:rPr lang="en-US" sz="1000" b="1" u="sng" dirty="0">
                <a:solidFill>
                  <a:schemeClr val="bg1"/>
                </a:solidFill>
              </a:rPr>
              <a:t>Proprietary Information</a:t>
            </a:r>
            <a:endParaRPr lang="en-US" sz="1000" u="sng" dirty="0">
              <a:solidFill>
                <a:schemeClr val="bg1"/>
              </a:solidFill>
              <a:ea typeface="Arial Unicode MS" pitchFamily="34" charset="-128"/>
              <a:cs typeface="Arial Unicode MS" pitchFamily="34" charset="-128"/>
            </a:endParaRPr>
          </a:p>
          <a:p>
            <a:pPr algn="ctr">
              <a:spcBef>
                <a:spcPct val="0"/>
              </a:spcBef>
              <a:buClrTx/>
              <a:buFontTx/>
              <a:buNone/>
              <a:tabLst>
                <a:tab pos="2971800" algn="ctr"/>
                <a:tab pos="5943600" algn="r"/>
              </a:tabLst>
            </a:pPr>
            <a:endParaRPr lang="en-US" sz="1000" u="sng" dirty="0">
              <a:solidFill>
                <a:schemeClr val="bg1"/>
              </a:solidFill>
            </a:endParaRPr>
          </a:p>
        </p:txBody>
      </p:sp>
      <p:sp>
        <p:nvSpPr>
          <p:cNvPr id="20" name="Rectangle 14"/>
          <p:cNvSpPr>
            <a:spLocks noChangeArrowheads="1"/>
          </p:cNvSpPr>
          <p:nvPr userDrawn="1"/>
        </p:nvSpPr>
        <p:spPr bwMode="auto">
          <a:xfrm>
            <a:off x="-1" y="6199890"/>
            <a:ext cx="12192001" cy="396875"/>
          </a:xfrm>
          <a:prstGeom prst="rect">
            <a:avLst/>
          </a:prstGeom>
          <a:noFill/>
          <a:ln w="9525">
            <a:noFill/>
            <a:miter lim="800000"/>
            <a:headEnd/>
            <a:tailEnd/>
          </a:ln>
          <a:effectLst/>
        </p:spPr>
        <p:txBody>
          <a:bodyPr wrap="square">
            <a:spAutoFit/>
          </a:bodyPr>
          <a:lstStyle/>
          <a:p>
            <a:pPr algn="ctr">
              <a:spcBef>
                <a:spcPct val="0"/>
              </a:spcBef>
              <a:buClrTx/>
              <a:buFontTx/>
              <a:buNone/>
            </a:pPr>
            <a:r>
              <a:rPr lang="en-GB" sz="1000" dirty="0">
                <a:solidFill>
                  <a:schemeClr val="bg1"/>
                </a:solidFill>
                <a:ea typeface="Arial Unicode MS" pitchFamily="34" charset="-128"/>
                <a:cs typeface="Arial Unicode MS" pitchFamily="34" charset="-128"/>
              </a:rPr>
              <a:t>"This document and its attachments are confidential.  Any</a:t>
            </a:r>
            <a:r>
              <a:rPr lang="en-US" sz="1000" dirty="0">
                <a:solidFill>
                  <a:schemeClr val="bg1"/>
                </a:solidFill>
                <a:ea typeface="Arial Unicode MS" pitchFamily="34" charset="-128"/>
                <a:cs typeface="Arial Unicode MS" pitchFamily="34" charset="-128"/>
              </a:rPr>
              <a:t> unauthorized copying, disclosure or distribution of the material is strictly forbidden"</a:t>
            </a:r>
          </a:p>
          <a:p>
            <a:pPr algn="ctr">
              <a:spcBef>
                <a:spcPct val="0"/>
              </a:spcBef>
              <a:buClrTx/>
              <a:buFontTx/>
              <a:buNone/>
            </a:pPr>
            <a:r>
              <a:rPr lang="en-US" sz="1000" b="1" dirty="0">
                <a:solidFill>
                  <a:schemeClr val="bg1"/>
                </a:solidFill>
              </a:rPr>
              <a:t>	</a:t>
            </a:r>
            <a:r>
              <a:rPr lang="en-US" sz="1000" dirty="0">
                <a:solidFill>
                  <a:schemeClr val="bg1"/>
                </a:solidFill>
              </a:rPr>
              <a:t> </a:t>
            </a:r>
          </a:p>
        </p:txBody>
      </p:sp>
      <p:sp>
        <p:nvSpPr>
          <p:cNvPr id="21" name="TextBox 23"/>
          <p:cNvSpPr txBox="1">
            <a:spLocks noChangeArrowheads="1"/>
          </p:cNvSpPr>
          <p:nvPr userDrawn="1"/>
        </p:nvSpPr>
        <p:spPr bwMode="auto">
          <a:xfrm>
            <a:off x="3991033" y="3556000"/>
            <a:ext cx="4190389" cy="400050"/>
          </a:xfrm>
          <a:prstGeom prst="rect">
            <a:avLst/>
          </a:prstGeom>
          <a:noFill/>
          <a:ln w="9525">
            <a:noFill/>
            <a:miter lim="800000"/>
            <a:headEnd/>
            <a:tailEnd/>
          </a:ln>
        </p:spPr>
        <p:txBody>
          <a:bodyPr>
            <a:spAutoFit/>
          </a:bodyPr>
          <a:lstStyle/>
          <a:p>
            <a:pPr algn="ctr"/>
            <a:r>
              <a:rPr lang="en-US" sz="2000" b="0" i="0" dirty="0">
                <a:solidFill>
                  <a:schemeClr val="bg1"/>
                </a:solidFill>
                <a:latin typeface="+mj-lt"/>
              </a:rPr>
              <a:t>Do The Math</a:t>
            </a:r>
          </a:p>
        </p:txBody>
      </p:sp>
      <p:cxnSp>
        <p:nvCxnSpPr>
          <p:cNvPr id="22" name="Straight Connector 25"/>
          <p:cNvCxnSpPr>
            <a:cxnSpLocks noChangeShapeType="1"/>
          </p:cNvCxnSpPr>
          <p:nvPr userDrawn="1"/>
        </p:nvCxnSpPr>
        <p:spPr bwMode="auto">
          <a:xfrm flipV="1">
            <a:off x="5118764" y="3951288"/>
            <a:ext cx="1913428" cy="0"/>
          </a:xfrm>
          <a:prstGeom prst="line">
            <a:avLst/>
          </a:prstGeom>
          <a:noFill/>
          <a:ln w="38100">
            <a:solidFill>
              <a:schemeClr val="bg1"/>
            </a:solidFill>
            <a:round/>
            <a:headEnd/>
            <a:tailEnd/>
          </a:ln>
        </p:spPr>
      </p:cxnSp>
    </p:spTree>
    <p:extLst>
      <p:ext uri="{BB962C8B-B14F-4D97-AF65-F5344CB8AC3E}">
        <p14:creationId xmlns:p14="http://schemas.microsoft.com/office/powerpoint/2010/main" val="405889742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59F28-AA07-4DDE-8E47-36459370B60B}"/>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CC452B7-E294-45CC-B3F0-1F5EFA1CCA5F}"/>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F23E2BB-3D4C-4C0B-9A37-9E572C76C105}"/>
              </a:ext>
            </a:extLst>
          </p:cNvPr>
          <p:cNvSpPr>
            <a:spLocks noGrp="1"/>
          </p:cNvSpPr>
          <p:nvPr>
            <p:ph type="dt" sz="half" idx="10"/>
          </p:nvPr>
        </p:nvSpPr>
        <p:spPr>
          <a:xfrm>
            <a:off x="838200" y="6356350"/>
            <a:ext cx="2743200" cy="365125"/>
          </a:xfrm>
          <a:prstGeom prst="rect">
            <a:avLst/>
          </a:prstGeom>
        </p:spPr>
        <p:txBody>
          <a:bodyPr/>
          <a:lstStyle/>
          <a:p>
            <a:fld id="{F9775040-16C2-4DC7-B2A9-4CBA18FBE871}" type="datetime1">
              <a:rPr lang="en-US" smtClean="0"/>
              <a:t>9/20/2019</a:t>
            </a:fld>
            <a:endParaRPr lang="en-US" dirty="0"/>
          </a:p>
        </p:txBody>
      </p:sp>
      <p:sp>
        <p:nvSpPr>
          <p:cNvPr id="5" name="Footer Placeholder 4">
            <a:extLst>
              <a:ext uri="{FF2B5EF4-FFF2-40B4-BE49-F238E27FC236}">
                <a16:creationId xmlns:a16="http://schemas.microsoft.com/office/drawing/2014/main" id="{5BE6E9FA-E065-498D-8F62-E99BA9C0A90A}"/>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6" name="Slide Number Placeholder 5">
            <a:extLst>
              <a:ext uri="{FF2B5EF4-FFF2-40B4-BE49-F238E27FC236}">
                <a16:creationId xmlns:a16="http://schemas.microsoft.com/office/drawing/2014/main" id="{AD5F80A1-E5BC-4DAF-A43B-6A467EECB725}"/>
              </a:ext>
            </a:extLst>
          </p:cNvPr>
          <p:cNvSpPr>
            <a:spLocks noGrp="1"/>
          </p:cNvSpPr>
          <p:nvPr>
            <p:ph type="sldNum" sz="quarter" idx="12"/>
          </p:nvPr>
        </p:nvSpPr>
        <p:spPr>
          <a:xfrm>
            <a:off x="9351485" y="6547576"/>
            <a:ext cx="2743200" cy="217967"/>
          </a:xfrm>
          <a:prstGeom prst="rect">
            <a:avLst/>
          </a:prstGeom>
        </p:spPr>
        <p:txBody>
          <a:bodyPr/>
          <a:lstStyle>
            <a:lvl1pPr algn="r">
              <a:defRPr sz="1200"/>
            </a:lvl1pPr>
          </a:lstStyle>
          <a:p>
            <a:fld id="{BDA874B4-731E-4B09-9B3B-47334395B9F3}" type="slidenum">
              <a:rPr lang="en-US" smtClean="0"/>
              <a:pPr/>
              <a:t>‹#›</a:t>
            </a:fld>
            <a:endParaRPr lang="en-US" dirty="0"/>
          </a:p>
        </p:txBody>
      </p:sp>
      <p:pic>
        <p:nvPicPr>
          <p:cNvPr id="7" name="Picture 6">
            <a:extLst>
              <a:ext uri="{FF2B5EF4-FFF2-40B4-BE49-F238E27FC236}">
                <a16:creationId xmlns:a16="http://schemas.microsoft.com/office/drawing/2014/main" id="{3387DA68-08DA-43B5-A77D-4C7FF6AE5DD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0036" t="4237" r="9905" b="20105"/>
          <a:stretch/>
        </p:blipFill>
        <p:spPr>
          <a:xfrm>
            <a:off x="11410032" y="81491"/>
            <a:ext cx="736741" cy="778932"/>
          </a:xfrm>
          <a:prstGeom prst="rect">
            <a:avLst/>
          </a:prstGeom>
        </p:spPr>
      </p:pic>
      <p:sp>
        <p:nvSpPr>
          <p:cNvPr id="8" name="Rectangle 7">
            <a:extLst>
              <a:ext uri="{FF2B5EF4-FFF2-40B4-BE49-F238E27FC236}">
                <a16:creationId xmlns:a16="http://schemas.microsoft.com/office/drawing/2014/main" id="{9D6FC9FE-853E-4563-B536-39E3405F4B88}"/>
              </a:ext>
            </a:extLst>
          </p:cNvPr>
          <p:cNvSpPr/>
          <p:nvPr userDrawn="1"/>
        </p:nvSpPr>
        <p:spPr>
          <a:xfrm>
            <a:off x="0" y="0"/>
            <a:ext cx="284742" cy="6858000"/>
          </a:xfrm>
          <a:prstGeom prst="rect">
            <a:avLst/>
          </a:prstGeom>
          <a:solidFill>
            <a:srgbClr val="8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1428636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D937280-F12A-40FF-95C5-48C5BC3229E6}"/>
              </a:ext>
            </a:extLst>
          </p:cNvPr>
          <p:cNvSpPr>
            <a:spLocks noGrp="1"/>
          </p:cNvSpPr>
          <p:nvPr>
            <p:ph type="dt" sz="half" idx="10"/>
          </p:nvPr>
        </p:nvSpPr>
        <p:spPr>
          <a:xfrm>
            <a:off x="838200" y="6356350"/>
            <a:ext cx="2743200" cy="365125"/>
          </a:xfrm>
          <a:prstGeom prst="rect">
            <a:avLst/>
          </a:prstGeom>
        </p:spPr>
        <p:txBody>
          <a:bodyPr/>
          <a:lstStyle/>
          <a:p>
            <a:fld id="{870B2199-8550-430D-9342-9144DCF2453A}" type="datetime1">
              <a:rPr lang="en-US" smtClean="0"/>
              <a:t>9/20/2019</a:t>
            </a:fld>
            <a:endParaRPr lang="en-US" dirty="0"/>
          </a:p>
        </p:txBody>
      </p:sp>
      <p:sp>
        <p:nvSpPr>
          <p:cNvPr id="5" name="Footer Placeholder 4">
            <a:extLst>
              <a:ext uri="{FF2B5EF4-FFF2-40B4-BE49-F238E27FC236}">
                <a16:creationId xmlns:a16="http://schemas.microsoft.com/office/drawing/2014/main" id="{4452D9D6-BE90-4893-B174-DB26AD809365}"/>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pic>
        <p:nvPicPr>
          <p:cNvPr id="10" name="Picture 9">
            <a:extLst>
              <a:ext uri="{FF2B5EF4-FFF2-40B4-BE49-F238E27FC236}">
                <a16:creationId xmlns:a16="http://schemas.microsoft.com/office/drawing/2014/main" id="{0A198443-E618-454B-8AA7-1E43B1AE9B16}"/>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0036" t="4237" r="9905" b="20105"/>
          <a:stretch/>
        </p:blipFill>
        <p:spPr>
          <a:xfrm>
            <a:off x="11410032" y="81491"/>
            <a:ext cx="736741" cy="778932"/>
          </a:xfrm>
          <a:prstGeom prst="rect">
            <a:avLst/>
          </a:prstGeom>
        </p:spPr>
      </p:pic>
      <p:sp>
        <p:nvSpPr>
          <p:cNvPr id="9" name="Slide Number Placeholder 5">
            <a:extLst>
              <a:ext uri="{FF2B5EF4-FFF2-40B4-BE49-F238E27FC236}">
                <a16:creationId xmlns:a16="http://schemas.microsoft.com/office/drawing/2014/main" id="{79F08959-054E-4386-9DCD-3183DFA8A1B6}"/>
              </a:ext>
            </a:extLst>
          </p:cNvPr>
          <p:cNvSpPr>
            <a:spLocks noGrp="1"/>
          </p:cNvSpPr>
          <p:nvPr>
            <p:ph type="sldNum" sz="quarter" idx="12"/>
          </p:nvPr>
        </p:nvSpPr>
        <p:spPr>
          <a:xfrm>
            <a:off x="9351485" y="6547576"/>
            <a:ext cx="2743200" cy="217967"/>
          </a:xfrm>
          <a:prstGeom prst="rect">
            <a:avLst/>
          </a:prstGeom>
        </p:spPr>
        <p:txBody>
          <a:bodyPr/>
          <a:lstStyle>
            <a:lvl1pPr algn="r">
              <a:defRPr sz="1200"/>
            </a:lvl1pPr>
          </a:lstStyle>
          <a:p>
            <a:fld id="{BDA874B4-731E-4B09-9B3B-47334395B9F3}" type="slidenum">
              <a:rPr lang="en-US" smtClean="0"/>
              <a:pPr/>
              <a:t>‹#›</a:t>
            </a:fld>
            <a:endParaRPr lang="en-US" dirty="0"/>
          </a:p>
        </p:txBody>
      </p:sp>
      <p:sp>
        <p:nvSpPr>
          <p:cNvPr id="12" name="Rectangle 11">
            <a:extLst>
              <a:ext uri="{FF2B5EF4-FFF2-40B4-BE49-F238E27FC236}">
                <a16:creationId xmlns:a16="http://schemas.microsoft.com/office/drawing/2014/main" id="{AE2D3B44-CB56-4AEC-B4B0-3FEA5E6BE91E}"/>
              </a:ext>
            </a:extLst>
          </p:cNvPr>
          <p:cNvSpPr/>
          <p:nvPr userDrawn="1"/>
        </p:nvSpPr>
        <p:spPr>
          <a:xfrm>
            <a:off x="0" y="0"/>
            <a:ext cx="284742" cy="6858000"/>
          </a:xfrm>
          <a:prstGeom prst="rect">
            <a:avLst/>
          </a:prstGeom>
          <a:solidFill>
            <a:srgbClr val="8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99214736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724B21-1F56-4068-AA8B-50FD5ED3BDFE}"/>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7900F3E-481C-4D68-96B0-FBEE4975BBB3}"/>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E5A1D336-8620-4C66-991A-FBC843E47DFA}"/>
              </a:ext>
            </a:extLst>
          </p:cNvPr>
          <p:cNvSpPr>
            <a:spLocks noGrp="1"/>
          </p:cNvSpPr>
          <p:nvPr>
            <p:ph type="dt" sz="half" idx="10"/>
          </p:nvPr>
        </p:nvSpPr>
        <p:spPr>
          <a:xfrm>
            <a:off x="838200" y="6356350"/>
            <a:ext cx="2743200" cy="365125"/>
          </a:xfrm>
          <a:prstGeom prst="rect">
            <a:avLst/>
          </a:prstGeom>
        </p:spPr>
        <p:txBody>
          <a:bodyPr/>
          <a:lstStyle/>
          <a:p>
            <a:fld id="{0F26B281-B657-4304-898E-980EFF858427}" type="datetime1">
              <a:rPr lang="en-US" smtClean="0"/>
              <a:t>9/20/2019</a:t>
            </a:fld>
            <a:endParaRPr lang="en-US" dirty="0"/>
          </a:p>
        </p:txBody>
      </p:sp>
      <p:sp>
        <p:nvSpPr>
          <p:cNvPr id="5" name="Footer Placeholder 4">
            <a:extLst>
              <a:ext uri="{FF2B5EF4-FFF2-40B4-BE49-F238E27FC236}">
                <a16:creationId xmlns:a16="http://schemas.microsoft.com/office/drawing/2014/main" id="{B945AA7A-150B-4419-A74D-D7264DFC603E}"/>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pic>
        <p:nvPicPr>
          <p:cNvPr id="7" name="Picture 6">
            <a:extLst>
              <a:ext uri="{FF2B5EF4-FFF2-40B4-BE49-F238E27FC236}">
                <a16:creationId xmlns:a16="http://schemas.microsoft.com/office/drawing/2014/main" id="{24478328-1FC4-487B-96C5-4391D84D2C4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0036" t="4237" r="9905" b="20105"/>
          <a:stretch/>
        </p:blipFill>
        <p:spPr>
          <a:xfrm>
            <a:off x="11410032" y="81491"/>
            <a:ext cx="736741" cy="778932"/>
          </a:xfrm>
          <a:prstGeom prst="rect">
            <a:avLst/>
          </a:prstGeom>
        </p:spPr>
      </p:pic>
      <p:sp>
        <p:nvSpPr>
          <p:cNvPr id="9" name="Slide Number Placeholder 5">
            <a:extLst>
              <a:ext uri="{FF2B5EF4-FFF2-40B4-BE49-F238E27FC236}">
                <a16:creationId xmlns:a16="http://schemas.microsoft.com/office/drawing/2014/main" id="{913F0BED-BD2C-4440-93FB-9C49EE135C4E}"/>
              </a:ext>
            </a:extLst>
          </p:cNvPr>
          <p:cNvSpPr>
            <a:spLocks noGrp="1"/>
          </p:cNvSpPr>
          <p:nvPr>
            <p:ph type="sldNum" sz="quarter" idx="12"/>
          </p:nvPr>
        </p:nvSpPr>
        <p:spPr>
          <a:xfrm>
            <a:off x="9351485" y="6547576"/>
            <a:ext cx="2743200" cy="217967"/>
          </a:xfrm>
          <a:prstGeom prst="rect">
            <a:avLst/>
          </a:prstGeom>
        </p:spPr>
        <p:txBody>
          <a:bodyPr/>
          <a:lstStyle>
            <a:lvl1pPr algn="r">
              <a:defRPr sz="1200"/>
            </a:lvl1pPr>
          </a:lstStyle>
          <a:p>
            <a:fld id="{BDA874B4-731E-4B09-9B3B-47334395B9F3}" type="slidenum">
              <a:rPr lang="en-US" smtClean="0"/>
              <a:pPr/>
              <a:t>‹#›</a:t>
            </a:fld>
            <a:endParaRPr lang="en-US" dirty="0"/>
          </a:p>
        </p:txBody>
      </p:sp>
      <p:sp>
        <p:nvSpPr>
          <p:cNvPr id="10" name="Rectangle 9">
            <a:extLst>
              <a:ext uri="{FF2B5EF4-FFF2-40B4-BE49-F238E27FC236}">
                <a16:creationId xmlns:a16="http://schemas.microsoft.com/office/drawing/2014/main" id="{F10BB457-5752-4BF4-8C0F-E803B4BABE12}"/>
              </a:ext>
            </a:extLst>
          </p:cNvPr>
          <p:cNvSpPr/>
          <p:nvPr userDrawn="1"/>
        </p:nvSpPr>
        <p:spPr>
          <a:xfrm>
            <a:off x="0" y="0"/>
            <a:ext cx="284742" cy="6858000"/>
          </a:xfrm>
          <a:prstGeom prst="rect">
            <a:avLst/>
          </a:prstGeom>
          <a:solidFill>
            <a:srgbClr val="8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89737509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0C51E9-664F-42B0-9FDE-2DB018283ABE}"/>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88E9642-F39B-41BC-A233-2F2CAF4D9109}"/>
              </a:ext>
            </a:extLst>
          </p:cNvPr>
          <p:cNvSpPr>
            <a:spLocks noGrp="1"/>
          </p:cNvSpPr>
          <p:nvPr>
            <p:ph sz="half" idx="1"/>
          </p:nvPr>
        </p:nvSpPr>
        <p:spPr>
          <a:xfrm>
            <a:off x="838200" y="1825625"/>
            <a:ext cx="5181600" cy="4351338"/>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1E5CE81-5FBE-452C-95D6-571B6A3B094F}"/>
              </a:ext>
            </a:extLst>
          </p:cNvPr>
          <p:cNvSpPr>
            <a:spLocks noGrp="1"/>
          </p:cNvSpPr>
          <p:nvPr>
            <p:ph sz="half" idx="2"/>
          </p:nvPr>
        </p:nvSpPr>
        <p:spPr>
          <a:xfrm>
            <a:off x="6172200" y="1825625"/>
            <a:ext cx="5181600" cy="4351338"/>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96F690D-88FC-47E4-81A9-E2BC4978298D}"/>
              </a:ext>
            </a:extLst>
          </p:cNvPr>
          <p:cNvSpPr>
            <a:spLocks noGrp="1"/>
          </p:cNvSpPr>
          <p:nvPr>
            <p:ph type="dt" sz="half" idx="10"/>
          </p:nvPr>
        </p:nvSpPr>
        <p:spPr>
          <a:xfrm>
            <a:off x="838200" y="6356350"/>
            <a:ext cx="2743200" cy="365125"/>
          </a:xfrm>
          <a:prstGeom prst="rect">
            <a:avLst/>
          </a:prstGeom>
        </p:spPr>
        <p:txBody>
          <a:bodyPr/>
          <a:lstStyle/>
          <a:p>
            <a:fld id="{FFDAA6F2-D9DB-4DDD-916B-7C8E5204E0FE}" type="datetime1">
              <a:rPr lang="en-US" smtClean="0"/>
              <a:t>9/20/2019</a:t>
            </a:fld>
            <a:endParaRPr lang="en-US" dirty="0"/>
          </a:p>
        </p:txBody>
      </p:sp>
      <p:sp>
        <p:nvSpPr>
          <p:cNvPr id="6" name="Footer Placeholder 5">
            <a:extLst>
              <a:ext uri="{FF2B5EF4-FFF2-40B4-BE49-F238E27FC236}">
                <a16:creationId xmlns:a16="http://schemas.microsoft.com/office/drawing/2014/main" id="{4C37EF8F-6B1E-4058-9355-17245F174AB4}"/>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pic>
        <p:nvPicPr>
          <p:cNvPr id="8" name="Picture 7">
            <a:extLst>
              <a:ext uri="{FF2B5EF4-FFF2-40B4-BE49-F238E27FC236}">
                <a16:creationId xmlns:a16="http://schemas.microsoft.com/office/drawing/2014/main" id="{79FA9F25-CC44-431F-B7E5-3C703EADC54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0036" t="4237" r="9905" b="20105"/>
          <a:stretch/>
        </p:blipFill>
        <p:spPr>
          <a:xfrm>
            <a:off x="11410032" y="81491"/>
            <a:ext cx="736741" cy="778932"/>
          </a:xfrm>
          <a:prstGeom prst="rect">
            <a:avLst/>
          </a:prstGeom>
        </p:spPr>
      </p:pic>
      <p:sp>
        <p:nvSpPr>
          <p:cNvPr id="10" name="Slide Number Placeholder 5">
            <a:extLst>
              <a:ext uri="{FF2B5EF4-FFF2-40B4-BE49-F238E27FC236}">
                <a16:creationId xmlns:a16="http://schemas.microsoft.com/office/drawing/2014/main" id="{E02BEB77-2698-4E64-B771-4C6A22689777}"/>
              </a:ext>
            </a:extLst>
          </p:cNvPr>
          <p:cNvSpPr>
            <a:spLocks noGrp="1"/>
          </p:cNvSpPr>
          <p:nvPr>
            <p:ph type="sldNum" sz="quarter" idx="12"/>
          </p:nvPr>
        </p:nvSpPr>
        <p:spPr>
          <a:xfrm>
            <a:off x="9351485" y="6547576"/>
            <a:ext cx="2743200" cy="217967"/>
          </a:xfrm>
          <a:prstGeom prst="rect">
            <a:avLst/>
          </a:prstGeom>
        </p:spPr>
        <p:txBody>
          <a:bodyPr/>
          <a:lstStyle>
            <a:lvl1pPr algn="r">
              <a:defRPr sz="1200"/>
            </a:lvl1pPr>
          </a:lstStyle>
          <a:p>
            <a:fld id="{BDA874B4-731E-4B09-9B3B-47334395B9F3}" type="slidenum">
              <a:rPr lang="en-US" smtClean="0"/>
              <a:pPr/>
              <a:t>‹#›</a:t>
            </a:fld>
            <a:endParaRPr lang="en-US" dirty="0"/>
          </a:p>
        </p:txBody>
      </p:sp>
      <p:sp>
        <p:nvSpPr>
          <p:cNvPr id="11" name="Rectangle 10">
            <a:extLst>
              <a:ext uri="{FF2B5EF4-FFF2-40B4-BE49-F238E27FC236}">
                <a16:creationId xmlns:a16="http://schemas.microsoft.com/office/drawing/2014/main" id="{07548DAC-14B5-4CE5-807A-787C13CC6E2C}"/>
              </a:ext>
            </a:extLst>
          </p:cNvPr>
          <p:cNvSpPr/>
          <p:nvPr userDrawn="1"/>
        </p:nvSpPr>
        <p:spPr>
          <a:xfrm>
            <a:off x="0" y="0"/>
            <a:ext cx="284742" cy="6858000"/>
          </a:xfrm>
          <a:prstGeom prst="rect">
            <a:avLst/>
          </a:prstGeom>
          <a:solidFill>
            <a:srgbClr val="8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58663597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E521B-277C-459D-B9AA-607E47228C5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A8DB19E4-81A4-4281-9276-AA3C9A6EAA79}"/>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97C277D4-9886-47F8-A61A-70A4285244A4}"/>
              </a:ext>
            </a:extLst>
          </p:cNvPr>
          <p:cNvSpPr>
            <a:spLocks noGrp="1"/>
          </p:cNvSpPr>
          <p:nvPr>
            <p:ph sz="half" idx="2"/>
          </p:nvPr>
        </p:nvSpPr>
        <p:spPr>
          <a:xfrm>
            <a:off x="839788" y="2505075"/>
            <a:ext cx="5157787" cy="3684588"/>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DB6DFEF-4759-432B-B37D-A9CF6BD1B9CC}"/>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0543025D-5195-44A1-9EC3-0435C89718D9}"/>
              </a:ext>
            </a:extLst>
          </p:cNvPr>
          <p:cNvSpPr>
            <a:spLocks noGrp="1"/>
          </p:cNvSpPr>
          <p:nvPr>
            <p:ph sz="quarter" idx="4"/>
          </p:nvPr>
        </p:nvSpPr>
        <p:spPr>
          <a:xfrm>
            <a:off x="6172200" y="2505075"/>
            <a:ext cx="5183188" cy="3684588"/>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A5043A8-B9E2-47DC-B26A-EA6C4BFF5C88}"/>
              </a:ext>
            </a:extLst>
          </p:cNvPr>
          <p:cNvSpPr>
            <a:spLocks noGrp="1"/>
          </p:cNvSpPr>
          <p:nvPr>
            <p:ph type="dt" sz="half" idx="10"/>
          </p:nvPr>
        </p:nvSpPr>
        <p:spPr>
          <a:xfrm>
            <a:off x="838200" y="6356350"/>
            <a:ext cx="2743200" cy="365125"/>
          </a:xfrm>
          <a:prstGeom prst="rect">
            <a:avLst/>
          </a:prstGeom>
        </p:spPr>
        <p:txBody>
          <a:bodyPr/>
          <a:lstStyle/>
          <a:p>
            <a:fld id="{D75310E0-DD8A-410C-8517-92EE86522BC3}" type="datetime1">
              <a:rPr lang="en-US" smtClean="0"/>
              <a:t>9/20/2019</a:t>
            </a:fld>
            <a:endParaRPr lang="en-US" dirty="0"/>
          </a:p>
        </p:txBody>
      </p:sp>
      <p:sp>
        <p:nvSpPr>
          <p:cNvPr id="8" name="Footer Placeholder 7">
            <a:extLst>
              <a:ext uri="{FF2B5EF4-FFF2-40B4-BE49-F238E27FC236}">
                <a16:creationId xmlns:a16="http://schemas.microsoft.com/office/drawing/2014/main" id="{CA511508-4DA4-4D99-9F05-D40F5F7FA379}"/>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pic>
        <p:nvPicPr>
          <p:cNvPr id="10" name="Picture 9">
            <a:extLst>
              <a:ext uri="{FF2B5EF4-FFF2-40B4-BE49-F238E27FC236}">
                <a16:creationId xmlns:a16="http://schemas.microsoft.com/office/drawing/2014/main" id="{3746209D-D28F-462B-ADD0-0B4B639ACCB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0036" t="4237" r="9905" b="20105"/>
          <a:stretch/>
        </p:blipFill>
        <p:spPr>
          <a:xfrm>
            <a:off x="11410032" y="81491"/>
            <a:ext cx="736741" cy="778932"/>
          </a:xfrm>
          <a:prstGeom prst="rect">
            <a:avLst/>
          </a:prstGeom>
        </p:spPr>
      </p:pic>
      <p:sp>
        <p:nvSpPr>
          <p:cNvPr id="12" name="Slide Number Placeholder 5">
            <a:extLst>
              <a:ext uri="{FF2B5EF4-FFF2-40B4-BE49-F238E27FC236}">
                <a16:creationId xmlns:a16="http://schemas.microsoft.com/office/drawing/2014/main" id="{69F65897-279E-4F92-B450-C272D95B5FFF}"/>
              </a:ext>
            </a:extLst>
          </p:cNvPr>
          <p:cNvSpPr>
            <a:spLocks noGrp="1"/>
          </p:cNvSpPr>
          <p:nvPr>
            <p:ph type="sldNum" sz="quarter" idx="12"/>
          </p:nvPr>
        </p:nvSpPr>
        <p:spPr>
          <a:xfrm>
            <a:off x="9351485" y="6547576"/>
            <a:ext cx="2743200" cy="217967"/>
          </a:xfrm>
          <a:prstGeom prst="rect">
            <a:avLst/>
          </a:prstGeom>
        </p:spPr>
        <p:txBody>
          <a:bodyPr/>
          <a:lstStyle>
            <a:lvl1pPr algn="r">
              <a:defRPr sz="1200"/>
            </a:lvl1pPr>
          </a:lstStyle>
          <a:p>
            <a:fld id="{BDA874B4-731E-4B09-9B3B-47334395B9F3}" type="slidenum">
              <a:rPr lang="en-US" smtClean="0"/>
              <a:pPr/>
              <a:t>‹#›</a:t>
            </a:fld>
            <a:endParaRPr lang="en-US" dirty="0"/>
          </a:p>
        </p:txBody>
      </p:sp>
      <p:sp>
        <p:nvSpPr>
          <p:cNvPr id="13" name="Rectangle 12">
            <a:extLst>
              <a:ext uri="{FF2B5EF4-FFF2-40B4-BE49-F238E27FC236}">
                <a16:creationId xmlns:a16="http://schemas.microsoft.com/office/drawing/2014/main" id="{C5FE9919-E028-48E3-8028-B120D5D88325}"/>
              </a:ext>
            </a:extLst>
          </p:cNvPr>
          <p:cNvSpPr/>
          <p:nvPr userDrawn="1"/>
        </p:nvSpPr>
        <p:spPr>
          <a:xfrm>
            <a:off x="0" y="0"/>
            <a:ext cx="284742" cy="6858000"/>
          </a:xfrm>
          <a:prstGeom prst="rect">
            <a:avLst/>
          </a:prstGeom>
          <a:solidFill>
            <a:srgbClr val="8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80065135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FD8692-B3BE-4C34-99CC-60EAC17BC024}"/>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6256BB79-0B62-4A64-8B5E-030791FAA4F5}"/>
              </a:ext>
            </a:extLst>
          </p:cNvPr>
          <p:cNvSpPr>
            <a:spLocks noGrp="1"/>
          </p:cNvSpPr>
          <p:nvPr>
            <p:ph type="dt" sz="half" idx="10"/>
          </p:nvPr>
        </p:nvSpPr>
        <p:spPr>
          <a:xfrm>
            <a:off x="838200" y="6356350"/>
            <a:ext cx="2743200" cy="365125"/>
          </a:xfrm>
          <a:prstGeom prst="rect">
            <a:avLst/>
          </a:prstGeom>
        </p:spPr>
        <p:txBody>
          <a:bodyPr/>
          <a:lstStyle/>
          <a:p>
            <a:fld id="{46CEE806-3757-4DA1-AC1E-344CD2A9D2D4}" type="datetime1">
              <a:rPr lang="en-US" smtClean="0"/>
              <a:t>9/20/2019</a:t>
            </a:fld>
            <a:endParaRPr lang="en-US" dirty="0"/>
          </a:p>
        </p:txBody>
      </p:sp>
      <p:sp>
        <p:nvSpPr>
          <p:cNvPr id="4" name="Footer Placeholder 3">
            <a:extLst>
              <a:ext uri="{FF2B5EF4-FFF2-40B4-BE49-F238E27FC236}">
                <a16:creationId xmlns:a16="http://schemas.microsoft.com/office/drawing/2014/main" id="{9CF3E3A5-A6D2-4DCC-A919-BC171A26F078}"/>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pic>
        <p:nvPicPr>
          <p:cNvPr id="6" name="Picture 5">
            <a:extLst>
              <a:ext uri="{FF2B5EF4-FFF2-40B4-BE49-F238E27FC236}">
                <a16:creationId xmlns:a16="http://schemas.microsoft.com/office/drawing/2014/main" id="{289550DE-9E01-4DB2-8C0D-97391FFF5EB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0036" t="4237" r="9905" b="20105"/>
          <a:stretch/>
        </p:blipFill>
        <p:spPr>
          <a:xfrm>
            <a:off x="11410032" y="81491"/>
            <a:ext cx="736741" cy="778932"/>
          </a:xfrm>
          <a:prstGeom prst="rect">
            <a:avLst/>
          </a:prstGeom>
        </p:spPr>
      </p:pic>
      <p:sp>
        <p:nvSpPr>
          <p:cNvPr id="8" name="Slide Number Placeholder 5">
            <a:extLst>
              <a:ext uri="{FF2B5EF4-FFF2-40B4-BE49-F238E27FC236}">
                <a16:creationId xmlns:a16="http://schemas.microsoft.com/office/drawing/2014/main" id="{92B7686C-7D96-43F9-B453-833690C89168}"/>
              </a:ext>
            </a:extLst>
          </p:cNvPr>
          <p:cNvSpPr>
            <a:spLocks noGrp="1"/>
          </p:cNvSpPr>
          <p:nvPr>
            <p:ph type="sldNum" sz="quarter" idx="12"/>
          </p:nvPr>
        </p:nvSpPr>
        <p:spPr>
          <a:xfrm>
            <a:off x="9351485" y="6547576"/>
            <a:ext cx="2743200" cy="217967"/>
          </a:xfrm>
          <a:prstGeom prst="rect">
            <a:avLst/>
          </a:prstGeom>
        </p:spPr>
        <p:txBody>
          <a:bodyPr/>
          <a:lstStyle>
            <a:lvl1pPr algn="r">
              <a:defRPr sz="1200"/>
            </a:lvl1pPr>
          </a:lstStyle>
          <a:p>
            <a:fld id="{BDA874B4-731E-4B09-9B3B-47334395B9F3}" type="slidenum">
              <a:rPr lang="en-US" smtClean="0"/>
              <a:pPr/>
              <a:t>‹#›</a:t>
            </a:fld>
            <a:endParaRPr lang="en-US" dirty="0"/>
          </a:p>
        </p:txBody>
      </p:sp>
      <p:sp>
        <p:nvSpPr>
          <p:cNvPr id="9" name="Rectangle 8">
            <a:extLst>
              <a:ext uri="{FF2B5EF4-FFF2-40B4-BE49-F238E27FC236}">
                <a16:creationId xmlns:a16="http://schemas.microsoft.com/office/drawing/2014/main" id="{CE5415D2-914B-45A0-9685-22DB9DDC3CF5}"/>
              </a:ext>
            </a:extLst>
          </p:cNvPr>
          <p:cNvSpPr/>
          <p:nvPr userDrawn="1"/>
        </p:nvSpPr>
        <p:spPr>
          <a:xfrm>
            <a:off x="0" y="0"/>
            <a:ext cx="284742" cy="6858000"/>
          </a:xfrm>
          <a:prstGeom prst="rect">
            <a:avLst/>
          </a:prstGeom>
          <a:solidFill>
            <a:srgbClr val="8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02273742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C238D2D-2FBF-4CF2-A53F-3D6F5ABF9C4D}"/>
              </a:ext>
            </a:extLst>
          </p:cNvPr>
          <p:cNvSpPr>
            <a:spLocks noGrp="1"/>
          </p:cNvSpPr>
          <p:nvPr>
            <p:ph type="dt" sz="half" idx="10"/>
          </p:nvPr>
        </p:nvSpPr>
        <p:spPr>
          <a:xfrm>
            <a:off x="838200" y="6356350"/>
            <a:ext cx="2743200" cy="365125"/>
          </a:xfrm>
          <a:prstGeom prst="rect">
            <a:avLst/>
          </a:prstGeom>
        </p:spPr>
        <p:txBody>
          <a:bodyPr/>
          <a:lstStyle/>
          <a:p>
            <a:fld id="{2C1B67C7-0394-44B9-AE05-12867C1DB9D2}" type="datetime1">
              <a:rPr lang="en-US" smtClean="0"/>
              <a:t>9/20/2019</a:t>
            </a:fld>
            <a:endParaRPr lang="en-US" dirty="0"/>
          </a:p>
        </p:txBody>
      </p:sp>
      <p:sp>
        <p:nvSpPr>
          <p:cNvPr id="3" name="Footer Placeholder 2">
            <a:extLst>
              <a:ext uri="{FF2B5EF4-FFF2-40B4-BE49-F238E27FC236}">
                <a16:creationId xmlns:a16="http://schemas.microsoft.com/office/drawing/2014/main" id="{FD63E22E-BC80-405C-A053-809AEDA96D60}"/>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pic>
        <p:nvPicPr>
          <p:cNvPr id="5" name="Picture 4">
            <a:extLst>
              <a:ext uri="{FF2B5EF4-FFF2-40B4-BE49-F238E27FC236}">
                <a16:creationId xmlns:a16="http://schemas.microsoft.com/office/drawing/2014/main" id="{6B77EC63-4321-46F8-A694-1102F717B8B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0036" t="4237" r="9905" b="20105"/>
          <a:stretch/>
        </p:blipFill>
        <p:spPr>
          <a:xfrm>
            <a:off x="11410032" y="81491"/>
            <a:ext cx="736741" cy="778932"/>
          </a:xfrm>
          <a:prstGeom prst="rect">
            <a:avLst/>
          </a:prstGeom>
        </p:spPr>
      </p:pic>
      <p:sp>
        <p:nvSpPr>
          <p:cNvPr id="7" name="Slide Number Placeholder 5">
            <a:extLst>
              <a:ext uri="{FF2B5EF4-FFF2-40B4-BE49-F238E27FC236}">
                <a16:creationId xmlns:a16="http://schemas.microsoft.com/office/drawing/2014/main" id="{D056F920-FE12-4719-9E5B-DD837987DA07}"/>
              </a:ext>
            </a:extLst>
          </p:cNvPr>
          <p:cNvSpPr>
            <a:spLocks noGrp="1"/>
          </p:cNvSpPr>
          <p:nvPr>
            <p:ph type="sldNum" sz="quarter" idx="12"/>
          </p:nvPr>
        </p:nvSpPr>
        <p:spPr>
          <a:xfrm>
            <a:off x="9351485" y="6547576"/>
            <a:ext cx="2743200" cy="217967"/>
          </a:xfrm>
          <a:prstGeom prst="rect">
            <a:avLst/>
          </a:prstGeom>
        </p:spPr>
        <p:txBody>
          <a:bodyPr/>
          <a:lstStyle>
            <a:lvl1pPr algn="r">
              <a:defRPr sz="1200"/>
            </a:lvl1pPr>
          </a:lstStyle>
          <a:p>
            <a:fld id="{BDA874B4-731E-4B09-9B3B-47334395B9F3}" type="slidenum">
              <a:rPr lang="en-US" smtClean="0"/>
              <a:pPr/>
              <a:t>‹#›</a:t>
            </a:fld>
            <a:endParaRPr lang="en-US" dirty="0"/>
          </a:p>
        </p:txBody>
      </p:sp>
      <p:sp>
        <p:nvSpPr>
          <p:cNvPr id="8" name="Rectangle 7">
            <a:extLst>
              <a:ext uri="{FF2B5EF4-FFF2-40B4-BE49-F238E27FC236}">
                <a16:creationId xmlns:a16="http://schemas.microsoft.com/office/drawing/2014/main" id="{0FFA7148-64DE-4A88-9CD0-A6E69D7FDF11}"/>
              </a:ext>
            </a:extLst>
          </p:cNvPr>
          <p:cNvSpPr/>
          <p:nvPr userDrawn="1"/>
        </p:nvSpPr>
        <p:spPr>
          <a:xfrm>
            <a:off x="0" y="0"/>
            <a:ext cx="284742" cy="6858000"/>
          </a:xfrm>
          <a:prstGeom prst="rect">
            <a:avLst/>
          </a:prstGeom>
          <a:solidFill>
            <a:srgbClr val="8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66777172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12B23C-2ACE-4967-8CE6-5DF72BB84C98}"/>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0858010-959F-4B22-8218-63B4CE603DE9}"/>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C4A4AE9-350D-48E2-8D88-9AB0F9183A70}"/>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9004305-3289-4E7A-B894-3AE276BE06B0}"/>
              </a:ext>
            </a:extLst>
          </p:cNvPr>
          <p:cNvSpPr>
            <a:spLocks noGrp="1"/>
          </p:cNvSpPr>
          <p:nvPr>
            <p:ph type="dt" sz="half" idx="10"/>
          </p:nvPr>
        </p:nvSpPr>
        <p:spPr>
          <a:xfrm>
            <a:off x="838200" y="6356350"/>
            <a:ext cx="2743200" cy="365125"/>
          </a:xfrm>
          <a:prstGeom prst="rect">
            <a:avLst/>
          </a:prstGeom>
        </p:spPr>
        <p:txBody>
          <a:bodyPr/>
          <a:lstStyle/>
          <a:p>
            <a:fld id="{3114411F-3174-4912-BE96-4E3E601E9976}" type="datetime1">
              <a:rPr lang="en-US" smtClean="0"/>
              <a:t>9/20/2019</a:t>
            </a:fld>
            <a:endParaRPr lang="en-US" dirty="0"/>
          </a:p>
        </p:txBody>
      </p:sp>
      <p:sp>
        <p:nvSpPr>
          <p:cNvPr id="6" name="Footer Placeholder 5">
            <a:extLst>
              <a:ext uri="{FF2B5EF4-FFF2-40B4-BE49-F238E27FC236}">
                <a16:creationId xmlns:a16="http://schemas.microsoft.com/office/drawing/2014/main" id="{568E35C1-5D95-4575-8872-DD9989635CF0}"/>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pic>
        <p:nvPicPr>
          <p:cNvPr id="8" name="Picture 7">
            <a:extLst>
              <a:ext uri="{FF2B5EF4-FFF2-40B4-BE49-F238E27FC236}">
                <a16:creationId xmlns:a16="http://schemas.microsoft.com/office/drawing/2014/main" id="{D7EF4EE9-24B2-4CC6-8A49-ECA0FF05239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0036" t="4237" r="9905" b="20105"/>
          <a:stretch/>
        </p:blipFill>
        <p:spPr>
          <a:xfrm>
            <a:off x="11410032" y="81491"/>
            <a:ext cx="736741" cy="778932"/>
          </a:xfrm>
          <a:prstGeom prst="rect">
            <a:avLst/>
          </a:prstGeom>
        </p:spPr>
      </p:pic>
      <p:sp>
        <p:nvSpPr>
          <p:cNvPr id="10" name="Slide Number Placeholder 5">
            <a:extLst>
              <a:ext uri="{FF2B5EF4-FFF2-40B4-BE49-F238E27FC236}">
                <a16:creationId xmlns:a16="http://schemas.microsoft.com/office/drawing/2014/main" id="{82BA9222-F8C4-4CE0-872D-8240865A9E61}"/>
              </a:ext>
            </a:extLst>
          </p:cNvPr>
          <p:cNvSpPr>
            <a:spLocks noGrp="1"/>
          </p:cNvSpPr>
          <p:nvPr>
            <p:ph type="sldNum" sz="quarter" idx="12"/>
          </p:nvPr>
        </p:nvSpPr>
        <p:spPr>
          <a:xfrm>
            <a:off x="9351485" y="6547576"/>
            <a:ext cx="2743200" cy="217967"/>
          </a:xfrm>
          <a:prstGeom prst="rect">
            <a:avLst/>
          </a:prstGeom>
        </p:spPr>
        <p:txBody>
          <a:bodyPr/>
          <a:lstStyle>
            <a:lvl1pPr algn="r">
              <a:defRPr sz="1200"/>
            </a:lvl1pPr>
          </a:lstStyle>
          <a:p>
            <a:fld id="{BDA874B4-731E-4B09-9B3B-47334395B9F3}" type="slidenum">
              <a:rPr lang="en-US" smtClean="0"/>
              <a:pPr/>
              <a:t>‹#›</a:t>
            </a:fld>
            <a:endParaRPr lang="en-US" dirty="0"/>
          </a:p>
        </p:txBody>
      </p:sp>
      <p:sp>
        <p:nvSpPr>
          <p:cNvPr id="11" name="Rectangle 10">
            <a:extLst>
              <a:ext uri="{FF2B5EF4-FFF2-40B4-BE49-F238E27FC236}">
                <a16:creationId xmlns:a16="http://schemas.microsoft.com/office/drawing/2014/main" id="{6D952F04-EFDA-4AD5-881D-FDED4555BD8E}"/>
              </a:ext>
            </a:extLst>
          </p:cNvPr>
          <p:cNvSpPr/>
          <p:nvPr userDrawn="1"/>
        </p:nvSpPr>
        <p:spPr>
          <a:xfrm>
            <a:off x="0" y="0"/>
            <a:ext cx="284742" cy="6858000"/>
          </a:xfrm>
          <a:prstGeom prst="rect">
            <a:avLst/>
          </a:prstGeom>
          <a:solidFill>
            <a:srgbClr val="8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3628944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B3358-9E1F-4F94-B35E-61926BA1AE3E}"/>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9BBC046-A21D-4751-92D3-D4FFC904087B}"/>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a:extLst>
              <a:ext uri="{FF2B5EF4-FFF2-40B4-BE49-F238E27FC236}">
                <a16:creationId xmlns:a16="http://schemas.microsoft.com/office/drawing/2014/main" id="{1059FAF1-EB08-481C-A668-AAAAD98023C8}"/>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39A1AC6-4657-4C14-965A-AD3D47B58763}"/>
              </a:ext>
            </a:extLst>
          </p:cNvPr>
          <p:cNvSpPr>
            <a:spLocks noGrp="1"/>
          </p:cNvSpPr>
          <p:nvPr>
            <p:ph type="dt" sz="half" idx="10"/>
          </p:nvPr>
        </p:nvSpPr>
        <p:spPr>
          <a:xfrm>
            <a:off x="838200" y="6356350"/>
            <a:ext cx="2743200" cy="365125"/>
          </a:xfrm>
          <a:prstGeom prst="rect">
            <a:avLst/>
          </a:prstGeom>
        </p:spPr>
        <p:txBody>
          <a:bodyPr/>
          <a:lstStyle/>
          <a:p>
            <a:fld id="{0A8CA459-7781-4F6D-BDDA-2FC1E1242C0B}" type="datetime1">
              <a:rPr lang="en-US" smtClean="0"/>
              <a:t>9/20/2019</a:t>
            </a:fld>
            <a:endParaRPr lang="en-US" dirty="0"/>
          </a:p>
        </p:txBody>
      </p:sp>
      <p:sp>
        <p:nvSpPr>
          <p:cNvPr id="6" name="Footer Placeholder 5">
            <a:extLst>
              <a:ext uri="{FF2B5EF4-FFF2-40B4-BE49-F238E27FC236}">
                <a16:creationId xmlns:a16="http://schemas.microsoft.com/office/drawing/2014/main" id="{5282BCBA-29B1-4432-A85B-37A66648C1C8}"/>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pic>
        <p:nvPicPr>
          <p:cNvPr id="8" name="Picture 7">
            <a:extLst>
              <a:ext uri="{FF2B5EF4-FFF2-40B4-BE49-F238E27FC236}">
                <a16:creationId xmlns:a16="http://schemas.microsoft.com/office/drawing/2014/main" id="{13757302-04CF-46BB-96D7-B3278830660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0036" t="4237" r="9905" b="20105"/>
          <a:stretch/>
        </p:blipFill>
        <p:spPr>
          <a:xfrm>
            <a:off x="11410032" y="81491"/>
            <a:ext cx="736741" cy="778932"/>
          </a:xfrm>
          <a:prstGeom prst="rect">
            <a:avLst/>
          </a:prstGeom>
        </p:spPr>
      </p:pic>
      <p:sp>
        <p:nvSpPr>
          <p:cNvPr id="10" name="Slide Number Placeholder 5">
            <a:extLst>
              <a:ext uri="{FF2B5EF4-FFF2-40B4-BE49-F238E27FC236}">
                <a16:creationId xmlns:a16="http://schemas.microsoft.com/office/drawing/2014/main" id="{7BCBCDC0-1D81-4A8F-B3A6-0145837D3D4B}"/>
              </a:ext>
            </a:extLst>
          </p:cNvPr>
          <p:cNvSpPr>
            <a:spLocks noGrp="1"/>
          </p:cNvSpPr>
          <p:nvPr>
            <p:ph type="sldNum" sz="quarter" idx="12"/>
          </p:nvPr>
        </p:nvSpPr>
        <p:spPr>
          <a:xfrm>
            <a:off x="9351485" y="6547576"/>
            <a:ext cx="2743200" cy="217967"/>
          </a:xfrm>
          <a:prstGeom prst="rect">
            <a:avLst/>
          </a:prstGeom>
        </p:spPr>
        <p:txBody>
          <a:bodyPr/>
          <a:lstStyle>
            <a:lvl1pPr algn="r">
              <a:defRPr sz="1200"/>
            </a:lvl1pPr>
          </a:lstStyle>
          <a:p>
            <a:fld id="{BDA874B4-731E-4B09-9B3B-47334395B9F3}" type="slidenum">
              <a:rPr lang="en-US" smtClean="0"/>
              <a:pPr/>
              <a:t>‹#›</a:t>
            </a:fld>
            <a:endParaRPr lang="en-US" dirty="0"/>
          </a:p>
        </p:txBody>
      </p:sp>
      <p:sp>
        <p:nvSpPr>
          <p:cNvPr id="11" name="Rectangle 10">
            <a:extLst>
              <a:ext uri="{FF2B5EF4-FFF2-40B4-BE49-F238E27FC236}">
                <a16:creationId xmlns:a16="http://schemas.microsoft.com/office/drawing/2014/main" id="{4F8B0F47-1808-4864-98A8-819F0DF3025B}"/>
              </a:ext>
            </a:extLst>
          </p:cNvPr>
          <p:cNvSpPr/>
          <p:nvPr userDrawn="1"/>
        </p:nvSpPr>
        <p:spPr>
          <a:xfrm>
            <a:off x="0" y="0"/>
            <a:ext cx="284742" cy="6858000"/>
          </a:xfrm>
          <a:prstGeom prst="rect">
            <a:avLst/>
          </a:prstGeom>
          <a:solidFill>
            <a:srgbClr val="8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9740939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0928B4-66CF-4C8D-B108-27C2FFFE05B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2E498CB-E8AB-4905-B93B-695B87957C3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641F134C-4DC6-4347-AC1D-BAA4C9A772F1}"/>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95F21F6-6FC3-427B-9C14-3EB31CC1DA3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03757369-F629-42C8-B477-7722FA9C7B94}"/>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CD10DCB-0444-4A67-BB59-91152F268B72}"/>
              </a:ext>
            </a:extLst>
          </p:cNvPr>
          <p:cNvSpPr>
            <a:spLocks noGrp="1"/>
          </p:cNvSpPr>
          <p:nvPr>
            <p:ph type="dt" sz="half" idx="10"/>
          </p:nvPr>
        </p:nvSpPr>
        <p:spPr/>
        <p:txBody>
          <a:bodyPr/>
          <a:lstStyle/>
          <a:p>
            <a:fld id="{C7B88E7A-7D18-4D1D-9186-4D80C425819D}" type="datetimeFigureOut">
              <a:rPr lang="en-US" smtClean="0"/>
              <a:t>9/20/2019</a:t>
            </a:fld>
            <a:endParaRPr lang="en-US"/>
          </a:p>
        </p:txBody>
      </p:sp>
      <p:sp>
        <p:nvSpPr>
          <p:cNvPr id="8" name="Footer Placeholder 7">
            <a:extLst>
              <a:ext uri="{FF2B5EF4-FFF2-40B4-BE49-F238E27FC236}">
                <a16:creationId xmlns:a16="http://schemas.microsoft.com/office/drawing/2014/main" id="{107A21CB-7479-43A9-AC05-0CC38FE315A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52C2F3D-B359-4A37-8E56-CBA31249B375}"/>
              </a:ext>
            </a:extLst>
          </p:cNvPr>
          <p:cNvSpPr>
            <a:spLocks noGrp="1"/>
          </p:cNvSpPr>
          <p:nvPr>
            <p:ph type="sldNum" sz="quarter" idx="12"/>
          </p:nvPr>
        </p:nvSpPr>
        <p:spPr/>
        <p:txBody>
          <a:bodyPr/>
          <a:lstStyle/>
          <a:p>
            <a:fld id="{543EF858-CB1A-4DB0-99B3-B8860EF3A03A}" type="slidenum">
              <a:rPr lang="en-US" smtClean="0"/>
              <a:t>‹#›</a:t>
            </a:fld>
            <a:endParaRPr lang="en-US"/>
          </a:p>
        </p:txBody>
      </p:sp>
    </p:spTree>
    <p:extLst>
      <p:ext uri="{BB962C8B-B14F-4D97-AF65-F5344CB8AC3E}">
        <p14:creationId xmlns:p14="http://schemas.microsoft.com/office/powerpoint/2010/main" val="35013149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E311D4-FA59-422D-A0D0-39E63C16E7DC}"/>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40B9831-DD9D-4EEC-8168-6FE2028FF2B2}"/>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271693D-D051-461D-91C4-F92669B9455D}"/>
              </a:ext>
            </a:extLst>
          </p:cNvPr>
          <p:cNvSpPr>
            <a:spLocks noGrp="1"/>
          </p:cNvSpPr>
          <p:nvPr>
            <p:ph type="dt" sz="half" idx="10"/>
          </p:nvPr>
        </p:nvSpPr>
        <p:spPr>
          <a:xfrm>
            <a:off x="838200" y="6356350"/>
            <a:ext cx="2743200" cy="365125"/>
          </a:xfrm>
          <a:prstGeom prst="rect">
            <a:avLst/>
          </a:prstGeom>
        </p:spPr>
        <p:txBody>
          <a:bodyPr/>
          <a:lstStyle/>
          <a:p>
            <a:fld id="{62D71DAD-072A-4E18-B368-C70CB8011E7C}" type="datetime1">
              <a:rPr lang="en-US" smtClean="0"/>
              <a:t>9/20/2019</a:t>
            </a:fld>
            <a:endParaRPr lang="en-US" dirty="0"/>
          </a:p>
        </p:txBody>
      </p:sp>
      <p:sp>
        <p:nvSpPr>
          <p:cNvPr id="5" name="Footer Placeholder 4">
            <a:extLst>
              <a:ext uri="{FF2B5EF4-FFF2-40B4-BE49-F238E27FC236}">
                <a16:creationId xmlns:a16="http://schemas.microsoft.com/office/drawing/2014/main" id="{2FFDC0EE-B94F-40C2-BC91-36AAD42FF625}"/>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pic>
        <p:nvPicPr>
          <p:cNvPr id="7" name="Picture 6">
            <a:extLst>
              <a:ext uri="{FF2B5EF4-FFF2-40B4-BE49-F238E27FC236}">
                <a16:creationId xmlns:a16="http://schemas.microsoft.com/office/drawing/2014/main" id="{C709E0A9-B923-4A7D-A018-7046E5F15E17}"/>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0036" t="4237" r="9905" b="20105"/>
          <a:stretch/>
        </p:blipFill>
        <p:spPr>
          <a:xfrm>
            <a:off x="11410032" y="81491"/>
            <a:ext cx="736741" cy="778932"/>
          </a:xfrm>
          <a:prstGeom prst="rect">
            <a:avLst/>
          </a:prstGeom>
        </p:spPr>
      </p:pic>
      <p:sp>
        <p:nvSpPr>
          <p:cNvPr id="9" name="Slide Number Placeholder 5">
            <a:extLst>
              <a:ext uri="{FF2B5EF4-FFF2-40B4-BE49-F238E27FC236}">
                <a16:creationId xmlns:a16="http://schemas.microsoft.com/office/drawing/2014/main" id="{8BDCBD38-82E7-4CF2-A8B6-F0F9E989AD7F}"/>
              </a:ext>
            </a:extLst>
          </p:cNvPr>
          <p:cNvSpPr>
            <a:spLocks noGrp="1"/>
          </p:cNvSpPr>
          <p:nvPr>
            <p:ph type="sldNum" sz="quarter" idx="12"/>
          </p:nvPr>
        </p:nvSpPr>
        <p:spPr>
          <a:xfrm>
            <a:off x="9351485" y="6547576"/>
            <a:ext cx="2743200" cy="217967"/>
          </a:xfrm>
          <a:prstGeom prst="rect">
            <a:avLst/>
          </a:prstGeom>
        </p:spPr>
        <p:txBody>
          <a:bodyPr/>
          <a:lstStyle>
            <a:lvl1pPr algn="r">
              <a:defRPr sz="1200"/>
            </a:lvl1pPr>
          </a:lstStyle>
          <a:p>
            <a:fld id="{BDA874B4-731E-4B09-9B3B-47334395B9F3}" type="slidenum">
              <a:rPr lang="en-US" smtClean="0"/>
              <a:pPr/>
              <a:t>‹#›</a:t>
            </a:fld>
            <a:endParaRPr lang="en-US" dirty="0"/>
          </a:p>
        </p:txBody>
      </p:sp>
      <p:sp>
        <p:nvSpPr>
          <p:cNvPr id="10" name="Rectangle 9">
            <a:extLst>
              <a:ext uri="{FF2B5EF4-FFF2-40B4-BE49-F238E27FC236}">
                <a16:creationId xmlns:a16="http://schemas.microsoft.com/office/drawing/2014/main" id="{EB1D1AB0-62DE-4FE1-9DC3-DC6A3AB84D9E}"/>
              </a:ext>
            </a:extLst>
          </p:cNvPr>
          <p:cNvSpPr/>
          <p:nvPr userDrawn="1"/>
        </p:nvSpPr>
        <p:spPr>
          <a:xfrm>
            <a:off x="0" y="0"/>
            <a:ext cx="284742" cy="6858000"/>
          </a:xfrm>
          <a:prstGeom prst="rect">
            <a:avLst/>
          </a:prstGeom>
          <a:solidFill>
            <a:srgbClr val="8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55944652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16014C5-B6BC-4B75-B267-99371DF59010}"/>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5DAEA8F-879C-4FA2-8DD5-ABA2341ADE0E}"/>
              </a:ext>
            </a:extLst>
          </p:cNvPr>
          <p:cNvSpPr>
            <a:spLocks noGrp="1"/>
          </p:cNvSpPr>
          <p:nvPr>
            <p:ph type="body" orient="vert" idx="1"/>
          </p:nvPr>
        </p:nvSpPr>
        <p:spPr>
          <a:xfrm>
            <a:off x="838200" y="365125"/>
            <a:ext cx="7734300" cy="5811838"/>
          </a:xfrm>
          <a:prstGeom prst="rect">
            <a:avLst/>
          </a:prstGeo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A5578A9-E4E9-443F-94AF-AE05E33267A0}"/>
              </a:ext>
            </a:extLst>
          </p:cNvPr>
          <p:cNvSpPr>
            <a:spLocks noGrp="1"/>
          </p:cNvSpPr>
          <p:nvPr>
            <p:ph type="dt" sz="half" idx="10"/>
          </p:nvPr>
        </p:nvSpPr>
        <p:spPr>
          <a:xfrm>
            <a:off x="838200" y="6356350"/>
            <a:ext cx="2743200" cy="365125"/>
          </a:xfrm>
          <a:prstGeom prst="rect">
            <a:avLst/>
          </a:prstGeom>
        </p:spPr>
        <p:txBody>
          <a:bodyPr/>
          <a:lstStyle/>
          <a:p>
            <a:fld id="{4AC698E9-9B07-4B34-AFE0-D1548EA08BCD}" type="datetime1">
              <a:rPr lang="en-US" smtClean="0"/>
              <a:t>9/20/2019</a:t>
            </a:fld>
            <a:endParaRPr lang="en-US" dirty="0"/>
          </a:p>
        </p:txBody>
      </p:sp>
      <p:sp>
        <p:nvSpPr>
          <p:cNvPr id="5" name="Footer Placeholder 4">
            <a:extLst>
              <a:ext uri="{FF2B5EF4-FFF2-40B4-BE49-F238E27FC236}">
                <a16:creationId xmlns:a16="http://schemas.microsoft.com/office/drawing/2014/main" id="{60229B77-F3E5-4CEB-A143-B8BE13A5812B}"/>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pic>
        <p:nvPicPr>
          <p:cNvPr id="7" name="Picture 6">
            <a:extLst>
              <a:ext uri="{FF2B5EF4-FFF2-40B4-BE49-F238E27FC236}">
                <a16:creationId xmlns:a16="http://schemas.microsoft.com/office/drawing/2014/main" id="{45CB9849-C941-471A-B5F7-9A8F2CB078D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0036" t="4237" r="9905" b="20105"/>
          <a:stretch/>
        </p:blipFill>
        <p:spPr>
          <a:xfrm>
            <a:off x="11410032" y="81491"/>
            <a:ext cx="736741" cy="778932"/>
          </a:xfrm>
          <a:prstGeom prst="rect">
            <a:avLst/>
          </a:prstGeom>
        </p:spPr>
      </p:pic>
      <p:sp>
        <p:nvSpPr>
          <p:cNvPr id="9" name="Slide Number Placeholder 5">
            <a:extLst>
              <a:ext uri="{FF2B5EF4-FFF2-40B4-BE49-F238E27FC236}">
                <a16:creationId xmlns:a16="http://schemas.microsoft.com/office/drawing/2014/main" id="{06D8ADBF-9609-4E48-8FD9-FB7FE6664DE3}"/>
              </a:ext>
            </a:extLst>
          </p:cNvPr>
          <p:cNvSpPr>
            <a:spLocks noGrp="1"/>
          </p:cNvSpPr>
          <p:nvPr>
            <p:ph type="sldNum" sz="quarter" idx="12"/>
          </p:nvPr>
        </p:nvSpPr>
        <p:spPr>
          <a:xfrm>
            <a:off x="9351485" y="6547576"/>
            <a:ext cx="2743200" cy="217967"/>
          </a:xfrm>
          <a:prstGeom prst="rect">
            <a:avLst/>
          </a:prstGeom>
        </p:spPr>
        <p:txBody>
          <a:bodyPr/>
          <a:lstStyle>
            <a:lvl1pPr algn="r">
              <a:defRPr sz="1200"/>
            </a:lvl1pPr>
          </a:lstStyle>
          <a:p>
            <a:fld id="{BDA874B4-731E-4B09-9B3B-47334395B9F3}" type="slidenum">
              <a:rPr lang="en-US" smtClean="0"/>
              <a:pPr/>
              <a:t>‹#›</a:t>
            </a:fld>
            <a:endParaRPr lang="en-US" dirty="0"/>
          </a:p>
        </p:txBody>
      </p:sp>
      <p:sp>
        <p:nvSpPr>
          <p:cNvPr id="10" name="Rectangle 9">
            <a:extLst>
              <a:ext uri="{FF2B5EF4-FFF2-40B4-BE49-F238E27FC236}">
                <a16:creationId xmlns:a16="http://schemas.microsoft.com/office/drawing/2014/main" id="{9CD90162-46AE-49B5-AA79-530250B09D6E}"/>
              </a:ext>
            </a:extLst>
          </p:cNvPr>
          <p:cNvSpPr/>
          <p:nvPr userDrawn="1"/>
        </p:nvSpPr>
        <p:spPr>
          <a:xfrm>
            <a:off x="0" y="0"/>
            <a:ext cx="284742" cy="6858000"/>
          </a:xfrm>
          <a:prstGeom prst="rect">
            <a:avLst/>
          </a:prstGeom>
          <a:solidFill>
            <a:srgbClr val="8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42570125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20" name="Picture 4" descr="j0188453[1]">
            <a:extLst>
              <a:ext uri="{FF2B5EF4-FFF2-40B4-BE49-F238E27FC236}">
                <a16:creationId xmlns:a16="http://schemas.microsoft.com/office/drawing/2014/main" id="{73129860-01B5-40CE-B508-20504C4D83D7}"/>
              </a:ext>
            </a:extLst>
          </p:cNvPr>
          <p:cNvPicPr>
            <a:picLocks noChangeAspect="1" noChangeArrowheads="1"/>
          </p:cNvPicPr>
          <p:nvPr userDrawn="1"/>
        </p:nvPicPr>
        <p:blipFill>
          <a:blip r:embed="rId2" cstate="print"/>
          <a:srcRect/>
          <a:stretch>
            <a:fillRect/>
          </a:stretch>
        </p:blipFill>
        <p:spPr bwMode="auto">
          <a:xfrm>
            <a:off x="4583783" y="3688205"/>
            <a:ext cx="3299150" cy="573392"/>
          </a:xfrm>
          <a:prstGeom prst="rect">
            <a:avLst/>
          </a:prstGeom>
          <a:noFill/>
          <a:ln w="9525">
            <a:noFill/>
            <a:miter lim="800000"/>
            <a:headEnd/>
            <a:tailEnd/>
          </a:ln>
        </p:spPr>
      </p:pic>
      <p:graphicFrame>
        <p:nvGraphicFramePr>
          <p:cNvPr id="21" name="Table 20">
            <a:extLst>
              <a:ext uri="{FF2B5EF4-FFF2-40B4-BE49-F238E27FC236}">
                <a16:creationId xmlns:a16="http://schemas.microsoft.com/office/drawing/2014/main" id="{116D5F38-8FA5-4427-8F7D-7E80537B6287}"/>
              </a:ext>
            </a:extLst>
          </p:cNvPr>
          <p:cNvGraphicFramePr>
            <a:graphicFrameLocks noGrp="1"/>
          </p:cNvGraphicFramePr>
          <p:nvPr userDrawn="1"/>
        </p:nvGraphicFramePr>
        <p:xfrm>
          <a:off x="689823" y="2287676"/>
          <a:ext cx="3440523" cy="3330928"/>
        </p:xfrm>
        <a:graphic>
          <a:graphicData uri="http://schemas.openxmlformats.org/drawingml/2006/table">
            <a:tbl>
              <a:tblPr firstRow="1" bandRow="1"/>
              <a:tblGrid>
                <a:gridCol w="3440523">
                  <a:extLst>
                    <a:ext uri="{9D8B030D-6E8A-4147-A177-3AD203B41FA5}">
                      <a16:colId xmlns:a16="http://schemas.microsoft.com/office/drawing/2014/main" val="20000"/>
                    </a:ext>
                  </a:extLst>
                </a:gridCol>
              </a:tblGrid>
              <a:tr h="366801">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lgn="ctr"/>
                      <a:r>
                        <a:rPr lang="en-US" sz="1400" dirty="0"/>
                        <a:t>Situation – Current</a:t>
                      </a:r>
                      <a:r>
                        <a:rPr lang="en-US" sz="1400" baseline="0" dirty="0"/>
                        <a:t> State</a:t>
                      </a:r>
                      <a:endParaRPr lang="en-US" sz="1400" dirty="0"/>
                    </a:p>
                  </a:txBody>
                  <a:tcPr marL="112578" marR="112578"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006666"/>
                    </a:solidFill>
                  </a:tcPr>
                </a:tc>
                <a:extLst>
                  <a:ext uri="{0D108BD9-81ED-4DB2-BD59-A6C34878D82A}">
                    <a16:rowId xmlns:a16="http://schemas.microsoft.com/office/drawing/2014/main" val="10000"/>
                  </a:ext>
                </a:extLst>
              </a:tr>
              <a:tr h="2964127">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228600" indent="-228600">
                        <a:spcAft>
                          <a:spcPts val="600"/>
                        </a:spcAft>
                        <a:buFont typeface="Webdings" pitchFamily="18" charset="2"/>
                        <a:buChar char="4"/>
                      </a:pPr>
                      <a:endParaRPr lang="en-US" sz="1200" u="none" dirty="0"/>
                    </a:p>
                  </a:txBody>
                  <a:tcPr marL="112578" marR="112578">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6666">
                        <a:tint val="40000"/>
                      </a:srgbClr>
                    </a:solidFill>
                  </a:tcPr>
                </a:tc>
                <a:extLst>
                  <a:ext uri="{0D108BD9-81ED-4DB2-BD59-A6C34878D82A}">
                    <a16:rowId xmlns:a16="http://schemas.microsoft.com/office/drawing/2014/main" val="10001"/>
                  </a:ext>
                </a:extLst>
              </a:tr>
            </a:tbl>
          </a:graphicData>
        </a:graphic>
      </p:graphicFrame>
      <p:sp>
        <p:nvSpPr>
          <p:cNvPr id="22" name="Text Placeholder 6">
            <a:extLst>
              <a:ext uri="{FF2B5EF4-FFF2-40B4-BE49-F238E27FC236}">
                <a16:creationId xmlns:a16="http://schemas.microsoft.com/office/drawing/2014/main" id="{D606F10E-5979-48C3-94DC-B227491AEE76}"/>
              </a:ext>
            </a:extLst>
          </p:cNvPr>
          <p:cNvSpPr txBox="1">
            <a:spLocks/>
          </p:cNvSpPr>
          <p:nvPr userDrawn="1"/>
        </p:nvSpPr>
        <p:spPr bwMode="auto">
          <a:xfrm>
            <a:off x="690473" y="2672204"/>
            <a:ext cx="3424236" cy="2933700"/>
          </a:xfrm>
          <a:prstGeom prst="rect">
            <a:avLst/>
          </a:prstGeom>
          <a:noFill/>
          <a:ln w="9525">
            <a:noFill/>
            <a:miter lim="800000"/>
            <a:headEnd/>
            <a:tailEnd/>
          </a:ln>
          <a:effectLst/>
        </p:spPr>
        <p:txBody>
          <a:bodyPr vert="horz" wrap="square" lIns="0" tIns="0" rIns="0" bIns="0" numCol="1" anchor="t" anchorCtr="0" compatLnSpc="1">
            <a:prstTxWarp prst="textNoShape">
              <a:avLst/>
            </a:prstTxWarp>
            <a:noAutofit/>
          </a:bodyPr>
          <a:lstStyle>
            <a:lvl1pPr marL="234950" indent="-234950" algn="l" rtl="0" eaLnBrk="1" fontAlgn="base" hangingPunct="1">
              <a:spcBef>
                <a:spcPts val="600"/>
              </a:spcBef>
              <a:spcAft>
                <a:spcPct val="0"/>
              </a:spcAft>
              <a:buClr>
                <a:srgbClr val="003399"/>
              </a:buClr>
              <a:buFont typeface="Webdings" pitchFamily="18" charset="2"/>
              <a:buChar char="4"/>
              <a:defRPr sz="1400" b="0" baseline="0">
                <a:solidFill>
                  <a:schemeClr val="tx1"/>
                </a:solidFill>
                <a:latin typeface="+mn-lt"/>
                <a:ea typeface="+mn-ea"/>
                <a:cs typeface="+mn-cs"/>
              </a:defRPr>
            </a:lvl1pPr>
            <a:lvl2pPr marL="457200" indent="-220663" algn="l" rtl="0" eaLnBrk="1" fontAlgn="base" hangingPunct="1">
              <a:lnSpc>
                <a:spcPct val="100000"/>
              </a:lnSpc>
              <a:spcBef>
                <a:spcPts val="300"/>
              </a:spcBef>
              <a:spcAft>
                <a:spcPct val="0"/>
              </a:spcAft>
              <a:buClr>
                <a:srgbClr val="003399"/>
              </a:buClr>
              <a:buFont typeface="Arial" pitchFamily="34" charset="0"/>
              <a:buChar char="–"/>
              <a:defRPr sz="1200">
                <a:solidFill>
                  <a:schemeClr val="tx1"/>
                </a:solidFill>
                <a:latin typeface="+mn-lt"/>
              </a:defRPr>
            </a:lvl2pPr>
            <a:lvl3pPr marL="623888" indent="-160338" algn="l" rtl="0" eaLnBrk="1" fontAlgn="base" hangingPunct="1">
              <a:lnSpc>
                <a:spcPct val="90000"/>
              </a:lnSpc>
              <a:spcBef>
                <a:spcPct val="40000"/>
              </a:spcBef>
              <a:spcAft>
                <a:spcPct val="0"/>
              </a:spcAft>
              <a:buClr>
                <a:srgbClr val="003399"/>
              </a:buClr>
              <a:buFont typeface="Arial" pitchFamily="34" charset="0"/>
              <a:buChar char="»"/>
              <a:defRPr sz="1300" baseline="0">
                <a:solidFill>
                  <a:schemeClr val="tx1"/>
                </a:solidFill>
                <a:latin typeface="+mn-lt"/>
              </a:defRPr>
            </a:lvl3pPr>
            <a:lvl4pPr marL="855663" indent="-173038" algn="l" rtl="0" eaLnBrk="1" fontAlgn="base" hangingPunct="1">
              <a:lnSpc>
                <a:spcPct val="90000"/>
              </a:lnSpc>
              <a:spcBef>
                <a:spcPct val="40000"/>
              </a:spcBef>
              <a:spcAft>
                <a:spcPct val="0"/>
              </a:spcAft>
              <a:buClr>
                <a:srgbClr val="003399"/>
              </a:buClr>
              <a:buFont typeface="Arial" pitchFamily="34" charset="0"/>
              <a:buChar char="•"/>
              <a:defRPr sz="1200">
                <a:solidFill>
                  <a:schemeClr val="tx1"/>
                </a:solidFill>
                <a:latin typeface="+mn-lt"/>
              </a:defRPr>
            </a:lvl4pPr>
            <a:lvl5pPr marL="1030288" indent="-115888" algn="l" rtl="0" eaLnBrk="1" fontAlgn="base" hangingPunct="1">
              <a:lnSpc>
                <a:spcPct val="90000"/>
              </a:lnSpc>
              <a:spcBef>
                <a:spcPct val="0"/>
              </a:spcBef>
              <a:spcAft>
                <a:spcPct val="40000"/>
              </a:spcAft>
              <a:buClr>
                <a:schemeClr val="tx1"/>
              </a:buClr>
              <a:buSzPct val="40000"/>
              <a:buFont typeface="Arial" pitchFamily="34" charset="0"/>
              <a:buChar char="»"/>
              <a:defRPr sz="1200" baseline="0">
                <a:solidFill>
                  <a:schemeClr val="tx1"/>
                </a:solidFill>
                <a:latin typeface="+mn-lt"/>
              </a:defRPr>
            </a:lvl5pPr>
            <a:lvl6pPr marL="2974975" algn="l" rtl="0" eaLnBrk="1" fontAlgn="base" hangingPunct="1">
              <a:lnSpc>
                <a:spcPct val="90000"/>
              </a:lnSpc>
              <a:spcBef>
                <a:spcPct val="0"/>
              </a:spcBef>
              <a:spcAft>
                <a:spcPct val="40000"/>
              </a:spcAft>
              <a:buClr>
                <a:schemeClr val="tx1"/>
              </a:buClr>
              <a:buSzPct val="40000"/>
              <a:buFont typeface="Arial" charset="0"/>
              <a:defRPr sz="1600">
                <a:solidFill>
                  <a:schemeClr val="tx1"/>
                </a:solidFill>
                <a:latin typeface="+mn-lt"/>
              </a:defRPr>
            </a:lvl6pPr>
            <a:lvl7pPr marL="3432175" algn="l" rtl="0" eaLnBrk="1" fontAlgn="base" hangingPunct="1">
              <a:lnSpc>
                <a:spcPct val="90000"/>
              </a:lnSpc>
              <a:spcBef>
                <a:spcPct val="0"/>
              </a:spcBef>
              <a:spcAft>
                <a:spcPct val="40000"/>
              </a:spcAft>
              <a:buClr>
                <a:schemeClr val="tx1"/>
              </a:buClr>
              <a:buSzPct val="40000"/>
              <a:buFont typeface="Arial" charset="0"/>
              <a:defRPr sz="1600">
                <a:solidFill>
                  <a:schemeClr val="tx1"/>
                </a:solidFill>
                <a:latin typeface="+mn-lt"/>
              </a:defRPr>
            </a:lvl7pPr>
            <a:lvl8pPr marL="3889375" algn="l" rtl="0" eaLnBrk="1" fontAlgn="base" hangingPunct="1">
              <a:lnSpc>
                <a:spcPct val="90000"/>
              </a:lnSpc>
              <a:spcBef>
                <a:spcPct val="0"/>
              </a:spcBef>
              <a:spcAft>
                <a:spcPct val="40000"/>
              </a:spcAft>
              <a:buClr>
                <a:schemeClr val="tx1"/>
              </a:buClr>
              <a:buSzPct val="40000"/>
              <a:buFont typeface="Arial" charset="0"/>
              <a:defRPr sz="1600">
                <a:solidFill>
                  <a:schemeClr val="tx1"/>
                </a:solidFill>
                <a:latin typeface="+mn-lt"/>
              </a:defRPr>
            </a:lvl8pPr>
            <a:lvl9pPr marL="4346575" algn="l" rtl="0" eaLnBrk="1" fontAlgn="base" hangingPunct="1">
              <a:lnSpc>
                <a:spcPct val="90000"/>
              </a:lnSpc>
              <a:spcBef>
                <a:spcPct val="0"/>
              </a:spcBef>
              <a:spcAft>
                <a:spcPct val="40000"/>
              </a:spcAft>
              <a:buClr>
                <a:schemeClr val="tx1"/>
              </a:buClr>
              <a:buSzPct val="40000"/>
              <a:buFont typeface="Arial" charset="0"/>
              <a:defRPr sz="1600">
                <a:solidFill>
                  <a:schemeClr val="tx1"/>
                </a:solidFill>
                <a:latin typeface="+mn-lt"/>
              </a:defRPr>
            </a:lvl9pPr>
          </a:lstStyle>
          <a:p>
            <a:pPr marL="234950" marR="0" lvl="0" indent="-234950" algn="l" defTabSz="914400" rtl="0" eaLnBrk="1" fontAlgn="base" latinLnBrk="0" hangingPunct="1">
              <a:lnSpc>
                <a:spcPct val="100000"/>
              </a:lnSpc>
              <a:spcBef>
                <a:spcPts val="600"/>
              </a:spcBef>
              <a:spcAft>
                <a:spcPct val="0"/>
              </a:spcAft>
              <a:buClr>
                <a:srgbClr val="003399"/>
              </a:buClr>
              <a:buSzTx/>
              <a:buFont typeface="Webdings" pitchFamily="18" charset="2"/>
              <a:buChar char="4"/>
              <a:tabLst/>
              <a:defRPr/>
            </a:pPr>
            <a:endParaRPr kumimoji="0" lang="en-US" sz="1200" b="0" i="0" u="none" strike="noStrike" kern="0" cap="none" spc="0" normalizeH="0" baseline="0" noProof="0" dirty="0">
              <a:ln>
                <a:noFill/>
              </a:ln>
              <a:solidFill>
                <a:srgbClr val="000000"/>
              </a:solidFill>
              <a:effectLst/>
              <a:uLnTx/>
              <a:uFillTx/>
              <a:latin typeface="Arial"/>
            </a:endParaRPr>
          </a:p>
        </p:txBody>
      </p:sp>
      <p:graphicFrame>
        <p:nvGraphicFramePr>
          <p:cNvPr id="23" name="Table 22">
            <a:extLst>
              <a:ext uri="{FF2B5EF4-FFF2-40B4-BE49-F238E27FC236}">
                <a16:creationId xmlns:a16="http://schemas.microsoft.com/office/drawing/2014/main" id="{71C3037D-24A2-4888-BFB4-39B50FF02B6B}"/>
              </a:ext>
            </a:extLst>
          </p:cNvPr>
          <p:cNvGraphicFramePr>
            <a:graphicFrameLocks noGrp="1"/>
          </p:cNvGraphicFramePr>
          <p:nvPr userDrawn="1"/>
        </p:nvGraphicFramePr>
        <p:xfrm>
          <a:off x="8351355" y="2287676"/>
          <a:ext cx="3440523" cy="3330928"/>
        </p:xfrm>
        <a:graphic>
          <a:graphicData uri="http://schemas.openxmlformats.org/drawingml/2006/table">
            <a:tbl>
              <a:tblPr firstRow="1" bandRow="1"/>
              <a:tblGrid>
                <a:gridCol w="3440523">
                  <a:extLst>
                    <a:ext uri="{9D8B030D-6E8A-4147-A177-3AD203B41FA5}">
                      <a16:colId xmlns:a16="http://schemas.microsoft.com/office/drawing/2014/main" val="20000"/>
                    </a:ext>
                  </a:extLst>
                </a:gridCol>
              </a:tblGrid>
              <a:tr h="366801">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lgn="ctr"/>
                      <a:r>
                        <a:rPr lang="en-US" sz="1400" dirty="0"/>
                        <a:t>Desired Future State</a:t>
                      </a:r>
                    </a:p>
                  </a:txBody>
                  <a:tcPr marL="112578" marR="112578"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006666"/>
                    </a:solidFill>
                  </a:tcPr>
                </a:tc>
                <a:extLst>
                  <a:ext uri="{0D108BD9-81ED-4DB2-BD59-A6C34878D82A}">
                    <a16:rowId xmlns:a16="http://schemas.microsoft.com/office/drawing/2014/main" val="10000"/>
                  </a:ext>
                </a:extLst>
              </a:tr>
              <a:tr h="2964127">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228600" indent="-228600">
                        <a:spcAft>
                          <a:spcPts val="600"/>
                        </a:spcAft>
                        <a:buFont typeface="Webdings" pitchFamily="18" charset="2"/>
                        <a:buChar char="4"/>
                      </a:pPr>
                      <a:endParaRPr lang="en-US" sz="1200" u="none" dirty="0"/>
                    </a:p>
                  </a:txBody>
                  <a:tcPr marL="112578" marR="112578">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6666">
                        <a:tint val="40000"/>
                      </a:srgbClr>
                    </a:solidFill>
                  </a:tcPr>
                </a:tc>
                <a:extLst>
                  <a:ext uri="{0D108BD9-81ED-4DB2-BD59-A6C34878D82A}">
                    <a16:rowId xmlns:a16="http://schemas.microsoft.com/office/drawing/2014/main" val="10001"/>
                  </a:ext>
                </a:extLst>
              </a:tr>
            </a:tbl>
          </a:graphicData>
        </a:graphic>
      </p:graphicFrame>
      <p:sp>
        <p:nvSpPr>
          <p:cNvPr id="24" name="Text Placeholder 6">
            <a:extLst>
              <a:ext uri="{FF2B5EF4-FFF2-40B4-BE49-F238E27FC236}">
                <a16:creationId xmlns:a16="http://schemas.microsoft.com/office/drawing/2014/main" id="{8C948413-B612-43AF-B52F-1F58E4E841EB}"/>
              </a:ext>
            </a:extLst>
          </p:cNvPr>
          <p:cNvSpPr txBox="1">
            <a:spLocks/>
          </p:cNvSpPr>
          <p:nvPr userDrawn="1"/>
        </p:nvSpPr>
        <p:spPr bwMode="auto">
          <a:xfrm>
            <a:off x="8352006" y="2672204"/>
            <a:ext cx="3424236" cy="2933700"/>
          </a:xfrm>
          <a:prstGeom prst="rect">
            <a:avLst/>
          </a:prstGeom>
          <a:noFill/>
          <a:ln w="9525">
            <a:noFill/>
            <a:miter lim="800000"/>
            <a:headEnd/>
            <a:tailEnd/>
          </a:ln>
          <a:effectLst/>
        </p:spPr>
        <p:txBody>
          <a:bodyPr vert="horz" wrap="square" lIns="0" tIns="0" rIns="0" bIns="0" numCol="1" anchor="t" anchorCtr="0" compatLnSpc="1">
            <a:prstTxWarp prst="textNoShape">
              <a:avLst/>
            </a:prstTxWarp>
            <a:noAutofit/>
          </a:bodyPr>
          <a:lstStyle>
            <a:lvl1pPr marL="234950" indent="-234950" algn="l" rtl="0" eaLnBrk="1" fontAlgn="base" hangingPunct="1">
              <a:spcBef>
                <a:spcPts val="600"/>
              </a:spcBef>
              <a:spcAft>
                <a:spcPct val="0"/>
              </a:spcAft>
              <a:buClr>
                <a:srgbClr val="003399"/>
              </a:buClr>
              <a:buFont typeface="Webdings" pitchFamily="18" charset="2"/>
              <a:buChar char="4"/>
              <a:defRPr sz="1400" b="0">
                <a:solidFill>
                  <a:schemeClr val="tx1"/>
                </a:solidFill>
                <a:latin typeface="+mn-lt"/>
                <a:ea typeface="+mn-ea"/>
                <a:cs typeface="+mn-cs"/>
              </a:defRPr>
            </a:lvl1pPr>
            <a:lvl2pPr marL="457200" indent="-220663" algn="l" rtl="0" eaLnBrk="1" fontAlgn="base" hangingPunct="1">
              <a:lnSpc>
                <a:spcPct val="100000"/>
              </a:lnSpc>
              <a:spcBef>
                <a:spcPts val="300"/>
              </a:spcBef>
              <a:spcAft>
                <a:spcPct val="0"/>
              </a:spcAft>
              <a:buClr>
                <a:srgbClr val="003399"/>
              </a:buClr>
              <a:buFont typeface="Arial" pitchFamily="34" charset="0"/>
              <a:buChar char="–"/>
              <a:defRPr sz="1200">
                <a:solidFill>
                  <a:schemeClr val="tx1"/>
                </a:solidFill>
                <a:latin typeface="+mn-lt"/>
              </a:defRPr>
            </a:lvl2pPr>
            <a:lvl3pPr marL="623888" indent="-160338" algn="l" rtl="0" eaLnBrk="1" fontAlgn="base" hangingPunct="1">
              <a:lnSpc>
                <a:spcPct val="90000"/>
              </a:lnSpc>
              <a:spcBef>
                <a:spcPct val="40000"/>
              </a:spcBef>
              <a:spcAft>
                <a:spcPct val="0"/>
              </a:spcAft>
              <a:buClr>
                <a:srgbClr val="003399"/>
              </a:buClr>
              <a:buFont typeface="Arial" pitchFamily="34" charset="0"/>
              <a:buChar char="»"/>
              <a:defRPr sz="1300" baseline="0">
                <a:solidFill>
                  <a:schemeClr val="tx1"/>
                </a:solidFill>
                <a:latin typeface="+mn-lt"/>
              </a:defRPr>
            </a:lvl3pPr>
            <a:lvl4pPr marL="855663" indent="-173038" algn="l" rtl="0" eaLnBrk="1" fontAlgn="base" hangingPunct="1">
              <a:lnSpc>
                <a:spcPct val="90000"/>
              </a:lnSpc>
              <a:spcBef>
                <a:spcPct val="40000"/>
              </a:spcBef>
              <a:spcAft>
                <a:spcPct val="0"/>
              </a:spcAft>
              <a:buClr>
                <a:srgbClr val="003399"/>
              </a:buClr>
              <a:buFont typeface="Arial" pitchFamily="34" charset="0"/>
              <a:buChar char="•"/>
              <a:defRPr sz="1200">
                <a:solidFill>
                  <a:schemeClr val="tx1"/>
                </a:solidFill>
                <a:latin typeface="+mn-lt"/>
              </a:defRPr>
            </a:lvl4pPr>
            <a:lvl5pPr marL="1030288" indent="-115888" algn="l" rtl="0" eaLnBrk="1" fontAlgn="base" hangingPunct="1">
              <a:lnSpc>
                <a:spcPct val="90000"/>
              </a:lnSpc>
              <a:spcBef>
                <a:spcPct val="0"/>
              </a:spcBef>
              <a:spcAft>
                <a:spcPct val="40000"/>
              </a:spcAft>
              <a:buClr>
                <a:schemeClr val="tx1"/>
              </a:buClr>
              <a:buSzPct val="40000"/>
              <a:buFont typeface="Arial" pitchFamily="34" charset="0"/>
              <a:buChar char="»"/>
              <a:defRPr sz="1200" baseline="0">
                <a:solidFill>
                  <a:schemeClr val="tx1"/>
                </a:solidFill>
                <a:latin typeface="+mn-lt"/>
              </a:defRPr>
            </a:lvl5pPr>
            <a:lvl6pPr marL="2974975" algn="l" rtl="0" eaLnBrk="1" fontAlgn="base" hangingPunct="1">
              <a:lnSpc>
                <a:spcPct val="90000"/>
              </a:lnSpc>
              <a:spcBef>
                <a:spcPct val="0"/>
              </a:spcBef>
              <a:spcAft>
                <a:spcPct val="40000"/>
              </a:spcAft>
              <a:buClr>
                <a:schemeClr val="tx1"/>
              </a:buClr>
              <a:buSzPct val="40000"/>
              <a:buFont typeface="Arial" charset="0"/>
              <a:defRPr sz="1600">
                <a:solidFill>
                  <a:schemeClr val="tx1"/>
                </a:solidFill>
                <a:latin typeface="+mn-lt"/>
              </a:defRPr>
            </a:lvl6pPr>
            <a:lvl7pPr marL="3432175" algn="l" rtl="0" eaLnBrk="1" fontAlgn="base" hangingPunct="1">
              <a:lnSpc>
                <a:spcPct val="90000"/>
              </a:lnSpc>
              <a:spcBef>
                <a:spcPct val="0"/>
              </a:spcBef>
              <a:spcAft>
                <a:spcPct val="40000"/>
              </a:spcAft>
              <a:buClr>
                <a:schemeClr val="tx1"/>
              </a:buClr>
              <a:buSzPct val="40000"/>
              <a:buFont typeface="Arial" charset="0"/>
              <a:defRPr sz="1600">
                <a:solidFill>
                  <a:schemeClr val="tx1"/>
                </a:solidFill>
                <a:latin typeface="+mn-lt"/>
              </a:defRPr>
            </a:lvl7pPr>
            <a:lvl8pPr marL="3889375" algn="l" rtl="0" eaLnBrk="1" fontAlgn="base" hangingPunct="1">
              <a:lnSpc>
                <a:spcPct val="90000"/>
              </a:lnSpc>
              <a:spcBef>
                <a:spcPct val="0"/>
              </a:spcBef>
              <a:spcAft>
                <a:spcPct val="40000"/>
              </a:spcAft>
              <a:buClr>
                <a:schemeClr val="tx1"/>
              </a:buClr>
              <a:buSzPct val="40000"/>
              <a:buFont typeface="Arial" charset="0"/>
              <a:defRPr sz="1600">
                <a:solidFill>
                  <a:schemeClr val="tx1"/>
                </a:solidFill>
                <a:latin typeface="+mn-lt"/>
              </a:defRPr>
            </a:lvl8pPr>
            <a:lvl9pPr marL="4346575" algn="l" rtl="0" eaLnBrk="1" fontAlgn="base" hangingPunct="1">
              <a:lnSpc>
                <a:spcPct val="90000"/>
              </a:lnSpc>
              <a:spcBef>
                <a:spcPct val="0"/>
              </a:spcBef>
              <a:spcAft>
                <a:spcPct val="40000"/>
              </a:spcAft>
              <a:buClr>
                <a:schemeClr val="tx1"/>
              </a:buClr>
              <a:buSzPct val="40000"/>
              <a:buFont typeface="Arial" charset="0"/>
              <a:defRPr sz="1600">
                <a:solidFill>
                  <a:schemeClr val="tx1"/>
                </a:solidFill>
                <a:latin typeface="+mn-lt"/>
              </a:defRPr>
            </a:lvl9pPr>
          </a:lstStyle>
          <a:p>
            <a:pPr marL="234950" marR="0" lvl="0" indent="-234950" algn="l" defTabSz="914400" rtl="0" eaLnBrk="1" fontAlgn="base" latinLnBrk="0" hangingPunct="1">
              <a:lnSpc>
                <a:spcPct val="100000"/>
              </a:lnSpc>
              <a:spcBef>
                <a:spcPts val="600"/>
              </a:spcBef>
              <a:spcAft>
                <a:spcPct val="0"/>
              </a:spcAft>
              <a:buClr>
                <a:srgbClr val="003399"/>
              </a:buClr>
              <a:buSzTx/>
              <a:buFont typeface="Webdings" pitchFamily="18" charset="2"/>
              <a:buChar char="4"/>
              <a:tabLst/>
              <a:defRPr/>
            </a:pPr>
            <a:endParaRPr kumimoji="0" lang="en-US" sz="1200" b="0" i="0" u="none" strike="noStrike" kern="0" cap="none" spc="0" normalizeH="0" baseline="0" noProof="0" dirty="0">
              <a:ln>
                <a:noFill/>
              </a:ln>
              <a:solidFill>
                <a:srgbClr val="000000"/>
              </a:solidFill>
              <a:effectLst/>
              <a:uLnTx/>
              <a:uFillTx/>
              <a:latin typeface="Arial"/>
            </a:endParaRPr>
          </a:p>
        </p:txBody>
      </p:sp>
      <p:sp>
        <p:nvSpPr>
          <p:cNvPr id="25" name="Right Arrow 9">
            <a:extLst>
              <a:ext uri="{FF2B5EF4-FFF2-40B4-BE49-F238E27FC236}">
                <a16:creationId xmlns:a16="http://schemas.microsoft.com/office/drawing/2014/main" id="{C5FC598B-CEBA-4D24-8A3B-06E570BBAF58}"/>
              </a:ext>
            </a:extLst>
          </p:cNvPr>
          <p:cNvSpPr/>
          <p:nvPr userDrawn="1"/>
        </p:nvSpPr>
        <p:spPr bwMode="auto">
          <a:xfrm>
            <a:off x="4196015" y="3383404"/>
            <a:ext cx="337733" cy="1188720"/>
          </a:xfrm>
          <a:prstGeom prst="rightArrow">
            <a:avLst>
              <a:gd name="adj1" fmla="val 50000"/>
              <a:gd name="adj2" fmla="val 100000"/>
            </a:avLst>
          </a:prstGeom>
          <a:solidFill>
            <a:srgbClr val="006666"/>
          </a:solidFill>
          <a:ln w="25400" cap="flat" cmpd="sng" algn="ctr">
            <a:noFill/>
            <a:prstDash val="solid"/>
            <a:headEnd type="none" w="med" len="med"/>
            <a:tailEnd type="none" w="med" len="med"/>
          </a:ln>
          <a:effectLst/>
        </p:spPr>
        <p:txBody>
          <a:bodyPr vert="horz" wrap="none" lIns="45720" tIns="45720" rIns="45720" bIns="45720" numCol="1" rtlCol="0" anchor="ctr" anchorCtr="0" compatLnSpc="1">
            <a:prstTxWarp prst="textNoShape">
              <a:avLst/>
            </a:prstTxWarp>
          </a:bodyPr>
          <a:lstStyle/>
          <a:p>
            <a:pPr marL="234950" marR="0" lvl="0" indent="-234950" defTabSz="914400" eaLnBrk="1" fontAlgn="base" latinLnBrk="0" hangingPunct="1">
              <a:lnSpc>
                <a:spcPct val="100000"/>
              </a:lnSpc>
              <a:spcBef>
                <a:spcPct val="100000"/>
              </a:spcBef>
              <a:spcAft>
                <a:spcPct val="0"/>
              </a:spcAft>
              <a:buClrTx/>
              <a:buSzTx/>
              <a:buFont typeface="Webdings" pitchFamily="18" charset="2"/>
              <a:buChar char="4"/>
              <a:tabLst/>
              <a:defRPr/>
            </a:pPr>
            <a:endParaRPr kumimoji="0" lang="en-US" sz="1600" b="0" i="0" u="none" strike="noStrike" kern="0" cap="none" spc="0" normalizeH="0" baseline="0" noProof="0" dirty="0">
              <a:ln>
                <a:noFill/>
              </a:ln>
              <a:solidFill>
                <a:srgbClr val="000000"/>
              </a:solidFill>
              <a:effectLst/>
              <a:uLnTx/>
              <a:uFillTx/>
              <a:latin typeface="Arial"/>
              <a:ea typeface="+mn-ea"/>
              <a:cs typeface="+mn-cs"/>
            </a:endParaRPr>
          </a:p>
        </p:txBody>
      </p:sp>
      <p:sp>
        <p:nvSpPr>
          <p:cNvPr id="26" name="Right Arrow 11">
            <a:extLst>
              <a:ext uri="{FF2B5EF4-FFF2-40B4-BE49-F238E27FC236}">
                <a16:creationId xmlns:a16="http://schemas.microsoft.com/office/drawing/2014/main" id="{330C8B74-3311-481E-86D7-41653BB78FC7}"/>
              </a:ext>
            </a:extLst>
          </p:cNvPr>
          <p:cNvSpPr/>
          <p:nvPr userDrawn="1"/>
        </p:nvSpPr>
        <p:spPr bwMode="auto">
          <a:xfrm>
            <a:off x="7948603" y="3383404"/>
            <a:ext cx="337733" cy="1188720"/>
          </a:xfrm>
          <a:prstGeom prst="rightArrow">
            <a:avLst>
              <a:gd name="adj1" fmla="val 50000"/>
              <a:gd name="adj2" fmla="val 100000"/>
            </a:avLst>
          </a:prstGeom>
          <a:solidFill>
            <a:srgbClr val="006666"/>
          </a:solidFill>
          <a:ln w="25400" cap="flat" cmpd="sng" algn="ctr">
            <a:noFill/>
            <a:prstDash val="solid"/>
            <a:headEnd type="none" w="med" len="med"/>
            <a:tailEnd type="none" w="med" len="med"/>
          </a:ln>
          <a:effectLst/>
        </p:spPr>
        <p:txBody>
          <a:bodyPr vert="horz" wrap="none" lIns="45720" tIns="45720" rIns="45720" bIns="45720" numCol="1" rtlCol="0" anchor="ctr" anchorCtr="0" compatLnSpc="1">
            <a:prstTxWarp prst="textNoShape">
              <a:avLst/>
            </a:prstTxWarp>
          </a:bodyPr>
          <a:lstStyle/>
          <a:p>
            <a:pPr marL="234950" marR="0" lvl="0" indent="-234950" defTabSz="914400" eaLnBrk="1" fontAlgn="base" latinLnBrk="0" hangingPunct="1">
              <a:lnSpc>
                <a:spcPct val="100000"/>
              </a:lnSpc>
              <a:spcBef>
                <a:spcPct val="100000"/>
              </a:spcBef>
              <a:spcAft>
                <a:spcPct val="0"/>
              </a:spcAft>
              <a:buClrTx/>
              <a:buSzTx/>
              <a:buFont typeface="Webdings" pitchFamily="18" charset="2"/>
              <a:buChar char="4"/>
              <a:tabLst/>
              <a:defRPr/>
            </a:pPr>
            <a:endParaRPr kumimoji="0" lang="en-US" sz="1600" b="0" i="0" u="none" strike="noStrike" kern="0" cap="none" spc="0" normalizeH="0" baseline="0" noProof="0" dirty="0">
              <a:ln>
                <a:noFill/>
              </a:ln>
              <a:solidFill>
                <a:srgbClr val="000000"/>
              </a:solidFill>
              <a:effectLst/>
              <a:uLnTx/>
              <a:uFillTx/>
              <a:latin typeface="Arial"/>
              <a:ea typeface="+mn-ea"/>
              <a:cs typeface="+mn-cs"/>
            </a:endParaRPr>
          </a:p>
        </p:txBody>
      </p:sp>
      <p:graphicFrame>
        <p:nvGraphicFramePr>
          <p:cNvPr id="27" name="Table 26">
            <a:extLst>
              <a:ext uri="{FF2B5EF4-FFF2-40B4-BE49-F238E27FC236}">
                <a16:creationId xmlns:a16="http://schemas.microsoft.com/office/drawing/2014/main" id="{4E4277CF-1704-4E58-B1F0-55C8F46811ED}"/>
              </a:ext>
            </a:extLst>
          </p:cNvPr>
          <p:cNvGraphicFramePr>
            <a:graphicFrameLocks noGrp="1"/>
          </p:cNvGraphicFramePr>
          <p:nvPr userDrawn="1"/>
        </p:nvGraphicFramePr>
        <p:xfrm>
          <a:off x="4302339" y="1436776"/>
          <a:ext cx="3877672" cy="1832328"/>
        </p:xfrm>
        <a:graphic>
          <a:graphicData uri="http://schemas.openxmlformats.org/drawingml/2006/table">
            <a:tbl>
              <a:tblPr firstRow="1" bandRow="1"/>
              <a:tblGrid>
                <a:gridCol w="3877672">
                  <a:extLst>
                    <a:ext uri="{9D8B030D-6E8A-4147-A177-3AD203B41FA5}">
                      <a16:colId xmlns:a16="http://schemas.microsoft.com/office/drawing/2014/main" val="20000"/>
                    </a:ext>
                  </a:extLst>
                </a:gridCol>
              </a:tblGrid>
              <a:tr h="341962">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lgn="ctr"/>
                      <a:r>
                        <a:rPr lang="en-US" sz="1400" dirty="0"/>
                        <a:t>Complications – The Gap / Trigger</a:t>
                      </a:r>
                    </a:p>
                  </a:txBody>
                  <a:tcPr marL="112578" marR="112578"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800000"/>
                    </a:solidFill>
                  </a:tcPr>
                </a:tc>
                <a:extLst>
                  <a:ext uri="{0D108BD9-81ED-4DB2-BD59-A6C34878D82A}">
                    <a16:rowId xmlns:a16="http://schemas.microsoft.com/office/drawing/2014/main" val="10000"/>
                  </a:ext>
                </a:extLst>
              </a:tr>
              <a:tr h="1490366">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228600" indent="-228600">
                        <a:spcAft>
                          <a:spcPts val="600"/>
                        </a:spcAft>
                        <a:buFont typeface="Webdings" pitchFamily="18" charset="2"/>
                        <a:buChar char="4"/>
                      </a:pPr>
                      <a:endParaRPr lang="en-US" sz="1200" u="none" dirty="0"/>
                    </a:p>
                  </a:txBody>
                  <a:tcPr marL="112578" marR="112578">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800000">
                        <a:tint val="40000"/>
                      </a:srgbClr>
                    </a:solidFill>
                  </a:tcPr>
                </a:tc>
                <a:extLst>
                  <a:ext uri="{0D108BD9-81ED-4DB2-BD59-A6C34878D82A}">
                    <a16:rowId xmlns:a16="http://schemas.microsoft.com/office/drawing/2014/main" val="10001"/>
                  </a:ext>
                </a:extLst>
              </a:tr>
            </a:tbl>
          </a:graphicData>
        </a:graphic>
      </p:graphicFrame>
      <p:sp>
        <p:nvSpPr>
          <p:cNvPr id="28" name="Text Placeholder 6">
            <a:extLst>
              <a:ext uri="{FF2B5EF4-FFF2-40B4-BE49-F238E27FC236}">
                <a16:creationId xmlns:a16="http://schemas.microsoft.com/office/drawing/2014/main" id="{D26189B8-154B-4933-8E2A-ED1F2773C32A}"/>
              </a:ext>
            </a:extLst>
          </p:cNvPr>
          <p:cNvSpPr txBox="1">
            <a:spLocks/>
          </p:cNvSpPr>
          <p:nvPr userDrawn="1"/>
        </p:nvSpPr>
        <p:spPr bwMode="auto">
          <a:xfrm>
            <a:off x="4317974" y="1808604"/>
            <a:ext cx="3846402" cy="1447800"/>
          </a:xfrm>
          <a:prstGeom prst="rect">
            <a:avLst/>
          </a:prstGeom>
          <a:noFill/>
          <a:ln w="9525">
            <a:noFill/>
            <a:miter lim="800000"/>
            <a:headEnd/>
            <a:tailEnd/>
          </a:ln>
          <a:effectLst/>
        </p:spPr>
        <p:txBody>
          <a:bodyPr vert="horz" wrap="square" lIns="0" tIns="0" rIns="0" bIns="0" numCol="1" anchor="t" anchorCtr="0" compatLnSpc="1">
            <a:prstTxWarp prst="textNoShape">
              <a:avLst/>
            </a:prstTxWarp>
            <a:noAutofit/>
          </a:bodyPr>
          <a:lstStyle>
            <a:lvl1pPr marL="234950" indent="-234950" algn="l" rtl="0" eaLnBrk="1" fontAlgn="base" hangingPunct="1">
              <a:spcBef>
                <a:spcPts val="600"/>
              </a:spcBef>
              <a:spcAft>
                <a:spcPct val="0"/>
              </a:spcAft>
              <a:buClr>
                <a:srgbClr val="003399"/>
              </a:buClr>
              <a:buFont typeface="Webdings" pitchFamily="18" charset="2"/>
              <a:buChar char="4"/>
              <a:defRPr sz="1400" b="0" baseline="0">
                <a:solidFill>
                  <a:schemeClr val="tx1"/>
                </a:solidFill>
                <a:latin typeface="+mn-lt"/>
                <a:ea typeface="+mn-ea"/>
                <a:cs typeface="+mn-cs"/>
              </a:defRPr>
            </a:lvl1pPr>
            <a:lvl2pPr marL="457200" indent="-220663" algn="l" rtl="0" eaLnBrk="1" fontAlgn="base" hangingPunct="1">
              <a:lnSpc>
                <a:spcPct val="100000"/>
              </a:lnSpc>
              <a:spcBef>
                <a:spcPts val="300"/>
              </a:spcBef>
              <a:spcAft>
                <a:spcPct val="0"/>
              </a:spcAft>
              <a:buClr>
                <a:srgbClr val="003399"/>
              </a:buClr>
              <a:buFont typeface="Arial" pitchFamily="34" charset="0"/>
              <a:buChar char="–"/>
              <a:defRPr sz="1200">
                <a:solidFill>
                  <a:schemeClr val="tx1"/>
                </a:solidFill>
                <a:latin typeface="+mn-lt"/>
              </a:defRPr>
            </a:lvl2pPr>
            <a:lvl3pPr marL="623888" indent="-160338" algn="l" rtl="0" eaLnBrk="1" fontAlgn="base" hangingPunct="1">
              <a:lnSpc>
                <a:spcPct val="90000"/>
              </a:lnSpc>
              <a:spcBef>
                <a:spcPct val="40000"/>
              </a:spcBef>
              <a:spcAft>
                <a:spcPct val="0"/>
              </a:spcAft>
              <a:buClr>
                <a:srgbClr val="003399"/>
              </a:buClr>
              <a:buFont typeface="Arial" pitchFamily="34" charset="0"/>
              <a:buChar char="»"/>
              <a:defRPr sz="1300" baseline="0">
                <a:solidFill>
                  <a:schemeClr val="tx1"/>
                </a:solidFill>
                <a:latin typeface="+mn-lt"/>
              </a:defRPr>
            </a:lvl3pPr>
            <a:lvl4pPr marL="855663" indent="-173038" algn="l" rtl="0" eaLnBrk="1" fontAlgn="base" hangingPunct="1">
              <a:lnSpc>
                <a:spcPct val="90000"/>
              </a:lnSpc>
              <a:spcBef>
                <a:spcPct val="40000"/>
              </a:spcBef>
              <a:spcAft>
                <a:spcPct val="0"/>
              </a:spcAft>
              <a:buClr>
                <a:srgbClr val="003399"/>
              </a:buClr>
              <a:buFont typeface="Arial" pitchFamily="34" charset="0"/>
              <a:buChar char="•"/>
              <a:defRPr sz="1200">
                <a:solidFill>
                  <a:schemeClr val="tx1"/>
                </a:solidFill>
                <a:latin typeface="+mn-lt"/>
              </a:defRPr>
            </a:lvl4pPr>
            <a:lvl5pPr marL="1030288" indent="-115888" algn="l" rtl="0" eaLnBrk="1" fontAlgn="base" hangingPunct="1">
              <a:lnSpc>
                <a:spcPct val="90000"/>
              </a:lnSpc>
              <a:spcBef>
                <a:spcPct val="0"/>
              </a:spcBef>
              <a:spcAft>
                <a:spcPct val="40000"/>
              </a:spcAft>
              <a:buClr>
                <a:schemeClr val="tx1"/>
              </a:buClr>
              <a:buSzPct val="40000"/>
              <a:buFont typeface="Arial" pitchFamily="34" charset="0"/>
              <a:buChar char="»"/>
              <a:defRPr sz="1200" baseline="0">
                <a:solidFill>
                  <a:schemeClr val="tx1"/>
                </a:solidFill>
                <a:latin typeface="+mn-lt"/>
              </a:defRPr>
            </a:lvl5pPr>
            <a:lvl6pPr marL="2974975" algn="l" rtl="0" eaLnBrk="1" fontAlgn="base" hangingPunct="1">
              <a:lnSpc>
                <a:spcPct val="90000"/>
              </a:lnSpc>
              <a:spcBef>
                <a:spcPct val="0"/>
              </a:spcBef>
              <a:spcAft>
                <a:spcPct val="40000"/>
              </a:spcAft>
              <a:buClr>
                <a:schemeClr val="tx1"/>
              </a:buClr>
              <a:buSzPct val="40000"/>
              <a:buFont typeface="Arial" charset="0"/>
              <a:defRPr sz="1600">
                <a:solidFill>
                  <a:schemeClr val="tx1"/>
                </a:solidFill>
                <a:latin typeface="+mn-lt"/>
              </a:defRPr>
            </a:lvl6pPr>
            <a:lvl7pPr marL="3432175" algn="l" rtl="0" eaLnBrk="1" fontAlgn="base" hangingPunct="1">
              <a:lnSpc>
                <a:spcPct val="90000"/>
              </a:lnSpc>
              <a:spcBef>
                <a:spcPct val="0"/>
              </a:spcBef>
              <a:spcAft>
                <a:spcPct val="40000"/>
              </a:spcAft>
              <a:buClr>
                <a:schemeClr val="tx1"/>
              </a:buClr>
              <a:buSzPct val="40000"/>
              <a:buFont typeface="Arial" charset="0"/>
              <a:defRPr sz="1600">
                <a:solidFill>
                  <a:schemeClr val="tx1"/>
                </a:solidFill>
                <a:latin typeface="+mn-lt"/>
              </a:defRPr>
            </a:lvl7pPr>
            <a:lvl8pPr marL="3889375" algn="l" rtl="0" eaLnBrk="1" fontAlgn="base" hangingPunct="1">
              <a:lnSpc>
                <a:spcPct val="90000"/>
              </a:lnSpc>
              <a:spcBef>
                <a:spcPct val="0"/>
              </a:spcBef>
              <a:spcAft>
                <a:spcPct val="40000"/>
              </a:spcAft>
              <a:buClr>
                <a:schemeClr val="tx1"/>
              </a:buClr>
              <a:buSzPct val="40000"/>
              <a:buFont typeface="Arial" charset="0"/>
              <a:defRPr sz="1600">
                <a:solidFill>
                  <a:schemeClr val="tx1"/>
                </a:solidFill>
                <a:latin typeface="+mn-lt"/>
              </a:defRPr>
            </a:lvl8pPr>
            <a:lvl9pPr marL="4346575" algn="l" rtl="0" eaLnBrk="1" fontAlgn="base" hangingPunct="1">
              <a:lnSpc>
                <a:spcPct val="90000"/>
              </a:lnSpc>
              <a:spcBef>
                <a:spcPct val="0"/>
              </a:spcBef>
              <a:spcAft>
                <a:spcPct val="40000"/>
              </a:spcAft>
              <a:buClr>
                <a:schemeClr val="tx1"/>
              </a:buClr>
              <a:buSzPct val="40000"/>
              <a:buFont typeface="Arial" charset="0"/>
              <a:defRPr sz="1600">
                <a:solidFill>
                  <a:schemeClr val="tx1"/>
                </a:solidFill>
                <a:latin typeface="+mn-lt"/>
              </a:defRPr>
            </a:lvl9pPr>
          </a:lstStyle>
          <a:p>
            <a:pPr marL="236537" marR="0" lvl="1" indent="0" algn="l" defTabSz="914400" rtl="0" eaLnBrk="1" fontAlgn="base" latinLnBrk="0" hangingPunct="1">
              <a:lnSpc>
                <a:spcPct val="100000"/>
              </a:lnSpc>
              <a:spcBef>
                <a:spcPts val="300"/>
              </a:spcBef>
              <a:spcAft>
                <a:spcPct val="0"/>
              </a:spcAft>
              <a:buClr>
                <a:srgbClr val="003399"/>
              </a:buClr>
              <a:buSzTx/>
              <a:buFont typeface="Arial" pitchFamily="34" charset="0"/>
              <a:buNone/>
              <a:tabLst/>
              <a:defRPr/>
            </a:pPr>
            <a:endParaRPr kumimoji="0" lang="en-US" sz="1200" b="0" i="0" u="none" strike="noStrike" kern="0" cap="none" spc="0" normalizeH="0" baseline="0" noProof="0" dirty="0">
              <a:ln>
                <a:noFill/>
              </a:ln>
              <a:solidFill>
                <a:srgbClr val="000000"/>
              </a:solidFill>
              <a:effectLst/>
              <a:uLnTx/>
              <a:uFillTx/>
              <a:latin typeface="Arial"/>
            </a:endParaRPr>
          </a:p>
        </p:txBody>
      </p:sp>
      <p:sp>
        <p:nvSpPr>
          <p:cNvPr id="29" name="Right Arrow 14">
            <a:extLst>
              <a:ext uri="{FF2B5EF4-FFF2-40B4-BE49-F238E27FC236}">
                <a16:creationId xmlns:a16="http://schemas.microsoft.com/office/drawing/2014/main" id="{54DC7FAB-1F0A-4968-9E41-A6090FA9126A}"/>
              </a:ext>
            </a:extLst>
          </p:cNvPr>
          <p:cNvSpPr/>
          <p:nvPr userDrawn="1"/>
        </p:nvSpPr>
        <p:spPr bwMode="auto">
          <a:xfrm rot="5400000">
            <a:off x="6104015" y="2725310"/>
            <a:ext cx="274320" cy="1463509"/>
          </a:xfrm>
          <a:prstGeom prst="rightArrow">
            <a:avLst>
              <a:gd name="adj1" fmla="val 50000"/>
              <a:gd name="adj2" fmla="val 100000"/>
            </a:avLst>
          </a:prstGeom>
          <a:solidFill>
            <a:srgbClr val="800000"/>
          </a:solidFill>
          <a:ln w="25400" cap="flat" cmpd="sng" algn="ctr">
            <a:noFill/>
            <a:prstDash val="solid"/>
            <a:headEnd type="none" w="med" len="med"/>
            <a:tailEnd type="none" w="med" len="med"/>
          </a:ln>
          <a:effectLst/>
        </p:spPr>
        <p:txBody>
          <a:bodyPr vert="horz" wrap="none" lIns="45720" tIns="45720" rIns="45720" bIns="45720" numCol="1" rtlCol="0" anchor="ctr" anchorCtr="0" compatLnSpc="1">
            <a:prstTxWarp prst="textNoShape">
              <a:avLst/>
            </a:prstTxWarp>
          </a:bodyPr>
          <a:lstStyle/>
          <a:p>
            <a:pPr marL="234950" marR="0" lvl="0" indent="-234950" defTabSz="914400" eaLnBrk="1" fontAlgn="base" latinLnBrk="0" hangingPunct="1">
              <a:lnSpc>
                <a:spcPct val="100000"/>
              </a:lnSpc>
              <a:spcBef>
                <a:spcPct val="100000"/>
              </a:spcBef>
              <a:spcAft>
                <a:spcPct val="0"/>
              </a:spcAft>
              <a:buClrTx/>
              <a:buSzTx/>
              <a:buFont typeface="Webdings" pitchFamily="18" charset="2"/>
              <a:buChar char="4"/>
              <a:tabLst/>
              <a:defRPr/>
            </a:pPr>
            <a:endParaRPr kumimoji="0" lang="en-US" sz="1600" b="0" i="0" u="none" strike="noStrike" kern="0" cap="none" spc="0" normalizeH="0" baseline="0" noProof="0" dirty="0">
              <a:ln>
                <a:noFill/>
              </a:ln>
              <a:solidFill>
                <a:srgbClr val="000000"/>
              </a:solidFill>
              <a:effectLst/>
              <a:uLnTx/>
              <a:uFillTx/>
              <a:latin typeface="Arial"/>
              <a:ea typeface="+mn-ea"/>
              <a:cs typeface="+mn-cs"/>
            </a:endParaRPr>
          </a:p>
        </p:txBody>
      </p:sp>
      <p:sp>
        <p:nvSpPr>
          <p:cNvPr id="30" name="Right Arrow 15">
            <a:extLst>
              <a:ext uri="{FF2B5EF4-FFF2-40B4-BE49-F238E27FC236}">
                <a16:creationId xmlns:a16="http://schemas.microsoft.com/office/drawing/2014/main" id="{8FB5996B-9D1E-4AA2-93EB-5EDC43B8AFB7}"/>
              </a:ext>
            </a:extLst>
          </p:cNvPr>
          <p:cNvSpPr/>
          <p:nvPr userDrawn="1"/>
        </p:nvSpPr>
        <p:spPr bwMode="auto">
          <a:xfrm rot="5400000">
            <a:off x="6104015" y="3741310"/>
            <a:ext cx="274320" cy="1463509"/>
          </a:xfrm>
          <a:prstGeom prst="rightArrow">
            <a:avLst>
              <a:gd name="adj1" fmla="val 50000"/>
              <a:gd name="adj2" fmla="val 100000"/>
            </a:avLst>
          </a:prstGeom>
          <a:solidFill>
            <a:srgbClr val="800000"/>
          </a:solidFill>
          <a:ln w="25400" cap="flat" cmpd="sng" algn="ctr">
            <a:noFill/>
            <a:prstDash val="solid"/>
            <a:headEnd type="none" w="med" len="med"/>
            <a:tailEnd type="none" w="med" len="med"/>
          </a:ln>
          <a:effectLst/>
        </p:spPr>
        <p:txBody>
          <a:bodyPr vert="horz" wrap="none" lIns="45720" tIns="45720" rIns="45720" bIns="45720" numCol="1" rtlCol="0" anchor="ctr" anchorCtr="0" compatLnSpc="1">
            <a:prstTxWarp prst="textNoShape">
              <a:avLst/>
            </a:prstTxWarp>
          </a:bodyPr>
          <a:lstStyle/>
          <a:p>
            <a:pPr marL="234950" marR="0" lvl="0" indent="-234950" defTabSz="914400" eaLnBrk="1" fontAlgn="base" latinLnBrk="0" hangingPunct="1">
              <a:lnSpc>
                <a:spcPct val="100000"/>
              </a:lnSpc>
              <a:spcBef>
                <a:spcPct val="100000"/>
              </a:spcBef>
              <a:spcAft>
                <a:spcPct val="0"/>
              </a:spcAft>
              <a:buClrTx/>
              <a:buSzTx/>
              <a:buFont typeface="Webdings" pitchFamily="18" charset="2"/>
              <a:buChar char="4"/>
              <a:tabLst/>
              <a:defRPr/>
            </a:pPr>
            <a:endParaRPr kumimoji="0" lang="en-US" sz="1600" b="0" i="0" u="none" strike="noStrike" kern="0" cap="none" spc="0" normalizeH="0" baseline="0" noProof="0" dirty="0">
              <a:ln>
                <a:noFill/>
              </a:ln>
              <a:solidFill>
                <a:srgbClr val="000000"/>
              </a:solidFill>
              <a:effectLst/>
              <a:uLnTx/>
              <a:uFillTx/>
              <a:latin typeface="Arial"/>
              <a:ea typeface="+mn-ea"/>
              <a:cs typeface="+mn-cs"/>
            </a:endParaRPr>
          </a:p>
        </p:txBody>
      </p:sp>
      <p:graphicFrame>
        <p:nvGraphicFramePr>
          <p:cNvPr id="31" name="Table 30">
            <a:extLst>
              <a:ext uri="{FF2B5EF4-FFF2-40B4-BE49-F238E27FC236}">
                <a16:creationId xmlns:a16="http://schemas.microsoft.com/office/drawing/2014/main" id="{D462999E-AD7F-4F93-B4D8-FF0F0BA627D1}"/>
              </a:ext>
            </a:extLst>
          </p:cNvPr>
          <p:cNvGraphicFramePr>
            <a:graphicFrameLocks noGrp="1"/>
          </p:cNvGraphicFramePr>
          <p:nvPr userDrawn="1"/>
        </p:nvGraphicFramePr>
        <p:xfrm>
          <a:off x="4302339" y="4662576"/>
          <a:ext cx="3877672" cy="1832328"/>
        </p:xfrm>
        <a:graphic>
          <a:graphicData uri="http://schemas.openxmlformats.org/drawingml/2006/table">
            <a:tbl>
              <a:tblPr firstRow="1" bandRow="1"/>
              <a:tblGrid>
                <a:gridCol w="3877672">
                  <a:extLst>
                    <a:ext uri="{9D8B030D-6E8A-4147-A177-3AD203B41FA5}">
                      <a16:colId xmlns:a16="http://schemas.microsoft.com/office/drawing/2014/main" val="20000"/>
                    </a:ext>
                  </a:extLst>
                </a:gridCol>
              </a:tblGrid>
              <a:tr h="341962">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lgn="ctr"/>
                      <a:r>
                        <a:rPr lang="en-US" sz="1400" dirty="0"/>
                        <a:t>Questions – which</a:t>
                      </a:r>
                      <a:r>
                        <a:rPr lang="en-US" sz="1400" baseline="0" dirty="0"/>
                        <a:t> need answers</a:t>
                      </a:r>
                      <a:endParaRPr lang="en-US" sz="1400" dirty="0"/>
                    </a:p>
                  </a:txBody>
                  <a:tcPr marL="112578" marR="112578"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800000"/>
                    </a:solidFill>
                  </a:tcPr>
                </a:tc>
                <a:extLst>
                  <a:ext uri="{0D108BD9-81ED-4DB2-BD59-A6C34878D82A}">
                    <a16:rowId xmlns:a16="http://schemas.microsoft.com/office/drawing/2014/main" val="10000"/>
                  </a:ext>
                </a:extLst>
              </a:tr>
              <a:tr h="1490366">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228600" indent="-228600">
                        <a:spcAft>
                          <a:spcPts val="600"/>
                        </a:spcAft>
                        <a:buFont typeface="Webdings" pitchFamily="18" charset="2"/>
                        <a:buChar char="4"/>
                      </a:pPr>
                      <a:endParaRPr lang="en-US" sz="1200" u="none" dirty="0"/>
                    </a:p>
                  </a:txBody>
                  <a:tcPr marL="112578" marR="112578">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800000">
                        <a:tint val="40000"/>
                      </a:srgbClr>
                    </a:solidFill>
                  </a:tcPr>
                </a:tc>
                <a:extLst>
                  <a:ext uri="{0D108BD9-81ED-4DB2-BD59-A6C34878D82A}">
                    <a16:rowId xmlns:a16="http://schemas.microsoft.com/office/drawing/2014/main" val="10001"/>
                  </a:ext>
                </a:extLst>
              </a:tr>
            </a:tbl>
          </a:graphicData>
        </a:graphic>
      </p:graphicFrame>
      <p:sp>
        <p:nvSpPr>
          <p:cNvPr id="32" name="Text Placeholder 6">
            <a:extLst>
              <a:ext uri="{FF2B5EF4-FFF2-40B4-BE49-F238E27FC236}">
                <a16:creationId xmlns:a16="http://schemas.microsoft.com/office/drawing/2014/main" id="{06DCABB3-ECFA-4225-989B-E721FF0EFD7B}"/>
              </a:ext>
            </a:extLst>
          </p:cNvPr>
          <p:cNvSpPr txBox="1">
            <a:spLocks/>
          </p:cNvSpPr>
          <p:nvPr userDrawn="1"/>
        </p:nvSpPr>
        <p:spPr bwMode="auto">
          <a:xfrm>
            <a:off x="4317974" y="5034404"/>
            <a:ext cx="3846402" cy="1447800"/>
          </a:xfrm>
          <a:prstGeom prst="rect">
            <a:avLst/>
          </a:prstGeom>
          <a:noFill/>
          <a:ln w="9525">
            <a:noFill/>
            <a:miter lim="800000"/>
            <a:headEnd/>
            <a:tailEnd/>
          </a:ln>
          <a:effectLst/>
        </p:spPr>
        <p:txBody>
          <a:bodyPr vert="horz" wrap="square" lIns="0" tIns="0" rIns="0" bIns="0" numCol="1" anchor="t" anchorCtr="0" compatLnSpc="1">
            <a:prstTxWarp prst="textNoShape">
              <a:avLst/>
            </a:prstTxWarp>
            <a:noAutofit/>
          </a:bodyPr>
          <a:lstStyle>
            <a:lvl1pPr marL="234950" indent="-234950" algn="l" rtl="0" eaLnBrk="1" fontAlgn="base" hangingPunct="1">
              <a:spcBef>
                <a:spcPts val="600"/>
              </a:spcBef>
              <a:spcAft>
                <a:spcPct val="0"/>
              </a:spcAft>
              <a:buClr>
                <a:srgbClr val="003399"/>
              </a:buClr>
              <a:buFont typeface="Webdings" pitchFamily="18" charset="2"/>
              <a:buChar char="4"/>
              <a:defRPr sz="1400" b="0">
                <a:solidFill>
                  <a:schemeClr val="tx1"/>
                </a:solidFill>
                <a:latin typeface="+mn-lt"/>
                <a:ea typeface="+mn-ea"/>
                <a:cs typeface="+mn-cs"/>
              </a:defRPr>
            </a:lvl1pPr>
            <a:lvl2pPr marL="457200" indent="-220663" algn="l" rtl="0" eaLnBrk="1" fontAlgn="base" hangingPunct="1">
              <a:lnSpc>
                <a:spcPct val="100000"/>
              </a:lnSpc>
              <a:spcBef>
                <a:spcPts val="300"/>
              </a:spcBef>
              <a:spcAft>
                <a:spcPct val="0"/>
              </a:spcAft>
              <a:buClr>
                <a:srgbClr val="003399"/>
              </a:buClr>
              <a:buFont typeface="Arial" pitchFamily="34" charset="0"/>
              <a:buChar char="–"/>
              <a:defRPr sz="1200">
                <a:solidFill>
                  <a:schemeClr val="tx1"/>
                </a:solidFill>
                <a:latin typeface="+mn-lt"/>
              </a:defRPr>
            </a:lvl2pPr>
            <a:lvl3pPr marL="623888" indent="-160338" algn="l" rtl="0" eaLnBrk="1" fontAlgn="base" hangingPunct="1">
              <a:lnSpc>
                <a:spcPct val="90000"/>
              </a:lnSpc>
              <a:spcBef>
                <a:spcPct val="40000"/>
              </a:spcBef>
              <a:spcAft>
                <a:spcPct val="0"/>
              </a:spcAft>
              <a:buClr>
                <a:srgbClr val="003399"/>
              </a:buClr>
              <a:buFont typeface="Arial" pitchFamily="34" charset="0"/>
              <a:buChar char="»"/>
              <a:defRPr sz="1300" baseline="0">
                <a:solidFill>
                  <a:schemeClr val="tx1"/>
                </a:solidFill>
                <a:latin typeface="+mn-lt"/>
              </a:defRPr>
            </a:lvl3pPr>
            <a:lvl4pPr marL="855663" indent="-173038" algn="l" rtl="0" eaLnBrk="1" fontAlgn="base" hangingPunct="1">
              <a:lnSpc>
                <a:spcPct val="90000"/>
              </a:lnSpc>
              <a:spcBef>
                <a:spcPct val="40000"/>
              </a:spcBef>
              <a:spcAft>
                <a:spcPct val="0"/>
              </a:spcAft>
              <a:buClr>
                <a:srgbClr val="003399"/>
              </a:buClr>
              <a:buFont typeface="Arial" pitchFamily="34" charset="0"/>
              <a:buChar char="•"/>
              <a:defRPr sz="1200">
                <a:solidFill>
                  <a:schemeClr val="tx1"/>
                </a:solidFill>
                <a:latin typeface="+mn-lt"/>
              </a:defRPr>
            </a:lvl4pPr>
            <a:lvl5pPr marL="1030288" indent="-115888" algn="l" rtl="0" eaLnBrk="1" fontAlgn="base" hangingPunct="1">
              <a:lnSpc>
                <a:spcPct val="90000"/>
              </a:lnSpc>
              <a:spcBef>
                <a:spcPct val="0"/>
              </a:spcBef>
              <a:spcAft>
                <a:spcPct val="40000"/>
              </a:spcAft>
              <a:buClr>
                <a:schemeClr val="tx1"/>
              </a:buClr>
              <a:buSzPct val="40000"/>
              <a:buFont typeface="Arial" pitchFamily="34" charset="0"/>
              <a:buChar char="»"/>
              <a:defRPr sz="1200" baseline="0">
                <a:solidFill>
                  <a:schemeClr val="tx1"/>
                </a:solidFill>
                <a:latin typeface="+mn-lt"/>
              </a:defRPr>
            </a:lvl5pPr>
            <a:lvl6pPr marL="2974975" algn="l" rtl="0" eaLnBrk="1" fontAlgn="base" hangingPunct="1">
              <a:lnSpc>
                <a:spcPct val="90000"/>
              </a:lnSpc>
              <a:spcBef>
                <a:spcPct val="0"/>
              </a:spcBef>
              <a:spcAft>
                <a:spcPct val="40000"/>
              </a:spcAft>
              <a:buClr>
                <a:schemeClr val="tx1"/>
              </a:buClr>
              <a:buSzPct val="40000"/>
              <a:buFont typeface="Arial" charset="0"/>
              <a:defRPr sz="1600">
                <a:solidFill>
                  <a:schemeClr val="tx1"/>
                </a:solidFill>
                <a:latin typeface="+mn-lt"/>
              </a:defRPr>
            </a:lvl6pPr>
            <a:lvl7pPr marL="3432175" algn="l" rtl="0" eaLnBrk="1" fontAlgn="base" hangingPunct="1">
              <a:lnSpc>
                <a:spcPct val="90000"/>
              </a:lnSpc>
              <a:spcBef>
                <a:spcPct val="0"/>
              </a:spcBef>
              <a:spcAft>
                <a:spcPct val="40000"/>
              </a:spcAft>
              <a:buClr>
                <a:schemeClr val="tx1"/>
              </a:buClr>
              <a:buSzPct val="40000"/>
              <a:buFont typeface="Arial" charset="0"/>
              <a:defRPr sz="1600">
                <a:solidFill>
                  <a:schemeClr val="tx1"/>
                </a:solidFill>
                <a:latin typeface="+mn-lt"/>
              </a:defRPr>
            </a:lvl7pPr>
            <a:lvl8pPr marL="3889375" algn="l" rtl="0" eaLnBrk="1" fontAlgn="base" hangingPunct="1">
              <a:lnSpc>
                <a:spcPct val="90000"/>
              </a:lnSpc>
              <a:spcBef>
                <a:spcPct val="0"/>
              </a:spcBef>
              <a:spcAft>
                <a:spcPct val="40000"/>
              </a:spcAft>
              <a:buClr>
                <a:schemeClr val="tx1"/>
              </a:buClr>
              <a:buSzPct val="40000"/>
              <a:buFont typeface="Arial" charset="0"/>
              <a:defRPr sz="1600">
                <a:solidFill>
                  <a:schemeClr val="tx1"/>
                </a:solidFill>
                <a:latin typeface="+mn-lt"/>
              </a:defRPr>
            </a:lvl8pPr>
            <a:lvl9pPr marL="4346575" algn="l" rtl="0" eaLnBrk="1" fontAlgn="base" hangingPunct="1">
              <a:lnSpc>
                <a:spcPct val="90000"/>
              </a:lnSpc>
              <a:spcBef>
                <a:spcPct val="0"/>
              </a:spcBef>
              <a:spcAft>
                <a:spcPct val="40000"/>
              </a:spcAft>
              <a:buClr>
                <a:schemeClr val="tx1"/>
              </a:buClr>
              <a:buSzPct val="40000"/>
              <a:buFont typeface="Arial" charset="0"/>
              <a:defRPr sz="1600">
                <a:solidFill>
                  <a:schemeClr val="tx1"/>
                </a:solidFill>
                <a:latin typeface="+mn-lt"/>
              </a:defRPr>
            </a:lvl9pPr>
          </a:lstStyle>
          <a:p>
            <a:pPr marL="234950" marR="0" lvl="0" indent="-234950" algn="l" defTabSz="914400" rtl="0" eaLnBrk="1" fontAlgn="base" latinLnBrk="0" hangingPunct="1">
              <a:lnSpc>
                <a:spcPct val="100000"/>
              </a:lnSpc>
              <a:spcBef>
                <a:spcPts val="600"/>
              </a:spcBef>
              <a:spcAft>
                <a:spcPct val="0"/>
              </a:spcAft>
              <a:buClr>
                <a:srgbClr val="003399"/>
              </a:buClr>
              <a:buSzTx/>
              <a:buFont typeface="Webdings" pitchFamily="18" charset="2"/>
              <a:buChar char="4"/>
              <a:tabLst/>
              <a:defRPr/>
            </a:pPr>
            <a:endParaRPr kumimoji="0" lang="en-US" sz="1200" b="0" i="0" u="none" strike="noStrike" kern="0" cap="none" spc="0" normalizeH="0" baseline="0" noProof="0" dirty="0">
              <a:ln>
                <a:noFill/>
              </a:ln>
              <a:solidFill>
                <a:srgbClr val="000000"/>
              </a:solidFill>
              <a:effectLst/>
              <a:uLnTx/>
              <a:uFillTx/>
              <a:latin typeface="Arial"/>
            </a:endParaRPr>
          </a:p>
        </p:txBody>
      </p:sp>
      <p:sp>
        <p:nvSpPr>
          <p:cNvPr id="33" name="Rectangle 32">
            <a:extLst>
              <a:ext uri="{FF2B5EF4-FFF2-40B4-BE49-F238E27FC236}">
                <a16:creationId xmlns:a16="http://schemas.microsoft.com/office/drawing/2014/main" id="{5BF7CC94-DE71-49A7-811A-2E67D77BDE93}"/>
              </a:ext>
            </a:extLst>
          </p:cNvPr>
          <p:cNvSpPr/>
          <p:nvPr userDrawn="1"/>
        </p:nvSpPr>
        <p:spPr>
          <a:xfrm>
            <a:off x="0" y="0"/>
            <a:ext cx="284742" cy="6857999"/>
          </a:xfrm>
          <a:prstGeom prst="rect">
            <a:avLst/>
          </a:prstGeom>
          <a:solidFill>
            <a:srgbClr val="8000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mn-ea"/>
              <a:cs typeface="+mn-cs"/>
            </a:endParaRPr>
          </a:p>
        </p:txBody>
      </p:sp>
      <p:pic>
        <p:nvPicPr>
          <p:cNvPr id="35" name="Picture 34">
            <a:extLst>
              <a:ext uri="{FF2B5EF4-FFF2-40B4-BE49-F238E27FC236}">
                <a16:creationId xmlns:a16="http://schemas.microsoft.com/office/drawing/2014/main" id="{E5C5B90E-A1EB-478B-AFCB-CA5E6B94FF14}"/>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10036" t="4237" r="9905" b="20105"/>
          <a:stretch/>
        </p:blipFill>
        <p:spPr>
          <a:xfrm>
            <a:off x="11410032" y="81491"/>
            <a:ext cx="736741" cy="778932"/>
          </a:xfrm>
          <a:prstGeom prst="rect">
            <a:avLst/>
          </a:prstGeom>
        </p:spPr>
      </p:pic>
    </p:spTree>
    <p:extLst>
      <p:ext uri="{BB962C8B-B14F-4D97-AF65-F5344CB8AC3E}">
        <p14:creationId xmlns:p14="http://schemas.microsoft.com/office/powerpoint/2010/main" val="48200403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A6EA08-1537-49D2-BD4D-58CC6511FC0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AFD7086-7711-4C66-A185-7AA66CE20EF3}"/>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682BD38-ED35-4F26-9428-EB7106018BED}"/>
              </a:ext>
            </a:extLst>
          </p:cNvPr>
          <p:cNvSpPr>
            <a:spLocks noGrp="1"/>
          </p:cNvSpPr>
          <p:nvPr>
            <p:ph type="dt" sz="half" idx="10"/>
          </p:nvPr>
        </p:nvSpPr>
        <p:spPr/>
        <p:txBody>
          <a:bodyPr/>
          <a:lstStyle/>
          <a:p>
            <a:endParaRPr lang="en-US" dirty="0"/>
          </a:p>
        </p:txBody>
      </p:sp>
      <p:sp>
        <p:nvSpPr>
          <p:cNvPr id="5" name="Footer Placeholder 4">
            <a:extLst>
              <a:ext uri="{FF2B5EF4-FFF2-40B4-BE49-F238E27FC236}">
                <a16:creationId xmlns:a16="http://schemas.microsoft.com/office/drawing/2014/main" id="{AFB24945-DDB0-409E-A652-2D0C0461873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B192C4E-CE00-42A4-8ADD-3ED10F20D73E}"/>
              </a:ext>
            </a:extLst>
          </p:cNvPr>
          <p:cNvSpPr>
            <a:spLocks noGrp="1"/>
          </p:cNvSpPr>
          <p:nvPr>
            <p:ph type="sldNum" sz="quarter" idx="12"/>
          </p:nvPr>
        </p:nvSpPr>
        <p:spPr/>
        <p:txBody>
          <a:bodyPr/>
          <a:lstStyle/>
          <a:p>
            <a:fld id="{B3300D38-CD90-4E74-BC94-C147449B494F}" type="slidenum">
              <a:rPr lang="en-US" smtClean="0"/>
              <a:t>‹#›</a:t>
            </a:fld>
            <a:endParaRPr lang="en-US" dirty="0"/>
          </a:p>
        </p:txBody>
      </p:sp>
      <p:sp>
        <p:nvSpPr>
          <p:cNvPr id="8" name="Rectangle 7">
            <a:extLst>
              <a:ext uri="{FF2B5EF4-FFF2-40B4-BE49-F238E27FC236}">
                <a16:creationId xmlns:a16="http://schemas.microsoft.com/office/drawing/2014/main" id="{EE3EC62D-25D5-41A0-98F9-103BC20DF31D}"/>
              </a:ext>
            </a:extLst>
          </p:cNvPr>
          <p:cNvSpPr/>
          <p:nvPr userDrawn="1"/>
        </p:nvSpPr>
        <p:spPr>
          <a:xfrm>
            <a:off x="0" y="1"/>
            <a:ext cx="284742" cy="6869016"/>
          </a:xfrm>
          <a:prstGeom prst="rect">
            <a:avLst/>
          </a:prstGeom>
          <a:solidFill>
            <a:srgbClr val="8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31312972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95A62F98-00A4-4A9E-8A65-153658702C0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9863" r="21246"/>
          <a:stretch/>
        </p:blipFill>
        <p:spPr>
          <a:xfrm>
            <a:off x="-2" y="-1"/>
            <a:ext cx="6096000" cy="6858001"/>
          </a:xfrm>
          <a:prstGeom prst="rect">
            <a:avLst/>
          </a:prstGeom>
        </p:spPr>
      </p:pic>
      <p:sp>
        <p:nvSpPr>
          <p:cNvPr id="11" name="Rectangle 10">
            <a:extLst>
              <a:ext uri="{FF2B5EF4-FFF2-40B4-BE49-F238E27FC236}">
                <a16:creationId xmlns:a16="http://schemas.microsoft.com/office/drawing/2014/main" id="{7EEA119F-C297-402F-8E0D-23B8B8BFCDF8}"/>
              </a:ext>
            </a:extLst>
          </p:cNvPr>
          <p:cNvSpPr/>
          <p:nvPr userDrawn="1"/>
        </p:nvSpPr>
        <p:spPr>
          <a:xfrm>
            <a:off x="-1" y="-2428"/>
            <a:ext cx="6095999" cy="6858001"/>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Picture 14">
            <a:extLst>
              <a:ext uri="{FF2B5EF4-FFF2-40B4-BE49-F238E27FC236}">
                <a16:creationId xmlns:a16="http://schemas.microsoft.com/office/drawing/2014/main" id="{FF1ADF52-04C0-442F-B243-22FC1EC7B10D}"/>
              </a:ext>
            </a:extLst>
          </p:cNvPr>
          <p:cNvPicPr>
            <a:picLocks noChangeAspect="1"/>
          </p:cNvPicPr>
          <p:nvPr userDrawn="1"/>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10036" t="4237" r="9905" b="20105"/>
          <a:stretch/>
        </p:blipFill>
        <p:spPr>
          <a:xfrm>
            <a:off x="11410032" y="81491"/>
            <a:ext cx="736741" cy="778932"/>
          </a:xfrm>
          <a:prstGeom prst="rect">
            <a:avLst/>
          </a:prstGeom>
        </p:spPr>
      </p:pic>
    </p:spTree>
    <p:extLst>
      <p:ext uri="{BB962C8B-B14F-4D97-AF65-F5344CB8AC3E}">
        <p14:creationId xmlns:p14="http://schemas.microsoft.com/office/powerpoint/2010/main" val="371733292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3DB8B6-2D6B-4CFC-BA7C-95F4B8F9712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041D5D0-EA99-4183-ACB4-5C424FE64A6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B237BF6-9530-46BC-A6DC-318CC7AA755C}"/>
              </a:ext>
            </a:extLst>
          </p:cNvPr>
          <p:cNvSpPr>
            <a:spLocks noGrp="1"/>
          </p:cNvSpPr>
          <p:nvPr>
            <p:ph type="dt" sz="half" idx="10"/>
          </p:nvPr>
        </p:nvSpPr>
        <p:spPr/>
        <p:txBody>
          <a:bodyPr/>
          <a:lstStyle/>
          <a:p>
            <a:fld id="{4EB9E842-5948-48D5-A62E-AEAED76337DC}" type="datetimeFigureOut">
              <a:rPr lang="en-US" smtClean="0"/>
              <a:t>9/20/2019</a:t>
            </a:fld>
            <a:endParaRPr lang="en-US" dirty="0"/>
          </a:p>
        </p:txBody>
      </p:sp>
      <p:sp>
        <p:nvSpPr>
          <p:cNvPr id="5" name="Footer Placeholder 4">
            <a:extLst>
              <a:ext uri="{FF2B5EF4-FFF2-40B4-BE49-F238E27FC236}">
                <a16:creationId xmlns:a16="http://schemas.microsoft.com/office/drawing/2014/main" id="{9541864A-9BD9-4FE1-A3E1-481C0750C19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69D72F1A-8B4F-4042-92C6-A851F0CE8F6E}"/>
              </a:ext>
            </a:extLst>
          </p:cNvPr>
          <p:cNvSpPr>
            <a:spLocks noGrp="1"/>
          </p:cNvSpPr>
          <p:nvPr>
            <p:ph type="sldNum" sz="quarter" idx="12"/>
          </p:nvPr>
        </p:nvSpPr>
        <p:spPr/>
        <p:txBody>
          <a:bodyPr/>
          <a:lstStyle/>
          <a:p>
            <a:fld id="{3565916B-3F35-4762-956A-0EDAB2522C81}" type="slidenum">
              <a:rPr lang="en-US" smtClean="0"/>
              <a:t>‹#›</a:t>
            </a:fld>
            <a:endParaRPr lang="en-US" dirty="0"/>
          </a:p>
        </p:txBody>
      </p:sp>
    </p:spTree>
    <p:extLst>
      <p:ext uri="{BB962C8B-B14F-4D97-AF65-F5344CB8AC3E}">
        <p14:creationId xmlns:p14="http://schemas.microsoft.com/office/powerpoint/2010/main" val="116360664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51D628-B675-4EF9-A406-9A0AC344026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17575EA-8B1E-49CC-9152-FF3C0031C6F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C3BB5437-FAE4-4154-B4A0-5FDF46D4D657}"/>
              </a:ext>
            </a:extLst>
          </p:cNvPr>
          <p:cNvSpPr>
            <a:spLocks noGrp="1"/>
          </p:cNvSpPr>
          <p:nvPr>
            <p:ph type="dt" sz="half" idx="10"/>
          </p:nvPr>
        </p:nvSpPr>
        <p:spPr/>
        <p:txBody>
          <a:bodyPr/>
          <a:lstStyle/>
          <a:p>
            <a:fld id="{4EB9E842-5948-48D5-A62E-AEAED76337DC}" type="datetimeFigureOut">
              <a:rPr lang="en-US" smtClean="0"/>
              <a:t>9/20/2019</a:t>
            </a:fld>
            <a:endParaRPr lang="en-US" dirty="0"/>
          </a:p>
        </p:txBody>
      </p:sp>
      <p:sp>
        <p:nvSpPr>
          <p:cNvPr id="5" name="Footer Placeholder 4">
            <a:extLst>
              <a:ext uri="{FF2B5EF4-FFF2-40B4-BE49-F238E27FC236}">
                <a16:creationId xmlns:a16="http://schemas.microsoft.com/office/drawing/2014/main" id="{5E7E5B34-F061-4F45-9347-5A05D87C779F}"/>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45208AE-A25C-4D79-9E30-D7684C6A348E}"/>
              </a:ext>
            </a:extLst>
          </p:cNvPr>
          <p:cNvSpPr>
            <a:spLocks noGrp="1"/>
          </p:cNvSpPr>
          <p:nvPr>
            <p:ph type="sldNum" sz="quarter" idx="12"/>
          </p:nvPr>
        </p:nvSpPr>
        <p:spPr/>
        <p:txBody>
          <a:bodyPr/>
          <a:lstStyle/>
          <a:p>
            <a:fld id="{3565916B-3F35-4762-956A-0EDAB2522C81}" type="slidenum">
              <a:rPr lang="en-US" smtClean="0"/>
              <a:t>‹#›</a:t>
            </a:fld>
            <a:endParaRPr lang="en-US" dirty="0"/>
          </a:p>
        </p:txBody>
      </p:sp>
    </p:spTree>
    <p:extLst>
      <p:ext uri="{BB962C8B-B14F-4D97-AF65-F5344CB8AC3E}">
        <p14:creationId xmlns:p14="http://schemas.microsoft.com/office/powerpoint/2010/main" val="328942419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F3981C-452C-43C3-870B-F3E715D5E6D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A23A877-AD7E-4DFD-B9FF-36CAFEA90E5A}"/>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2D49342-6ACD-4591-A5F2-2B6FFBF8D2A1}"/>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9C0E202-9A28-4FD5-8449-E2688474499B}"/>
              </a:ext>
            </a:extLst>
          </p:cNvPr>
          <p:cNvSpPr>
            <a:spLocks noGrp="1"/>
          </p:cNvSpPr>
          <p:nvPr>
            <p:ph type="dt" sz="half" idx="10"/>
          </p:nvPr>
        </p:nvSpPr>
        <p:spPr/>
        <p:txBody>
          <a:bodyPr/>
          <a:lstStyle/>
          <a:p>
            <a:fld id="{4EB9E842-5948-48D5-A62E-AEAED76337DC}" type="datetimeFigureOut">
              <a:rPr lang="en-US" smtClean="0"/>
              <a:t>9/20/2019</a:t>
            </a:fld>
            <a:endParaRPr lang="en-US" dirty="0"/>
          </a:p>
        </p:txBody>
      </p:sp>
      <p:sp>
        <p:nvSpPr>
          <p:cNvPr id="6" name="Footer Placeholder 5">
            <a:extLst>
              <a:ext uri="{FF2B5EF4-FFF2-40B4-BE49-F238E27FC236}">
                <a16:creationId xmlns:a16="http://schemas.microsoft.com/office/drawing/2014/main" id="{5A7D0E0A-E1E0-44C1-8E26-B2B468E85CAD}"/>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938F241D-E2F2-415C-BC64-CAE6067CBDDE}"/>
              </a:ext>
            </a:extLst>
          </p:cNvPr>
          <p:cNvSpPr>
            <a:spLocks noGrp="1"/>
          </p:cNvSpPr>
          <p:nvPr>
            <p:ph type="sldNum" sz="quarter" idx="12"/>
          </p:nvPr>
        </p:nvSpPr>
        <p:spPr/>
        <p:txBody>
          <a:bodyPr/>
          <a:lstStyle/>
          <a:p>
            <a:fld id="{3565916B-3F35-4762-956A-0EDAB2522C81}" type="slidenum">
              <a:rPr lang="en-US" smtClean="0"/>
              <a:t>‹#›</a:t>
            </a:fld>
            <a:endParaRPr lang="en-US" dirty="0"/>
          </a:p>
        </p:txBody>
      </p:sp>
    </p:spTree>
    <p:extLst>
      <p:ext uri="{BB962C8B-B14F-4D97-AF65-F5344CB8AC3E}">
        <p14:creationId xmlns:p14="http://schemas.microsoft.com/office/powerpoint/2010/main" val="75054884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57EA53-F654-4F6F-ABA3-19F128961F5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50790B6-CFCB-406C-BFD8-78CABE4BB4D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E927ECB0-4D98-4504-801D-896A32D02086}"/>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BB56127-373B-4091-BB6B-026C1666F5F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8A0FB647-9F26-46F4-9003-F916B55621E9}"/>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6D59FFF-491E-4F82-8E69-CE3FA679D432}"/>
              </a:ext>
            </a:extLst>
          </p:cNvPr>
          <p:cNvSpPr>
            <a:spLocks noGrp="1"/>
          </p:cNvSpPr>
          <p:nvPr>
            <p:ph type="dt" sz="half" idx="10"/>
          </p:nvPr>
        </p:nvSpPr>
        <p:spPr/>
        <p:txBody>
          <a:bodyPr/>
          <a:lstStyle/>
          <a:p>
            <a:fld id="{4EB9E842-5948-48D5-A62E-AEAED76337DC}" type="datetimeFigureOut">
              <a:rPr lang="en-US" smtClean="0"/>
              <a:t>9/20/2019</a:t>
            </a:fld>
            <a:endParaRPr lang="en-US" dirty="0"/>
          </a:p>
        </p:txBody>
      </p:sp>
      <p:sp>
        <p:nvSpPr>
          <p:cNvPr id="8" name="Footer Placeholder 7">
            <a:extLst>
              <a:ext uri="{FF2B5EF4-FFF2-40B4-BE49-F238E27FC236}">
                <a16:creationId xmlns:a16="http://schemas.microsoft.com/office/drawing/2014/main" id="{07519ED1-F424-45C4-87AD-EA1E26E48829}"/>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20449825-7754-4214-8896-1305861A10F2}"/>
              </a:ext>
            </a:extLst>
          </p:cNvPr>
          <p:cNvSpPr>
            <a:spLocks noGrp="1"/>
          </p:cNvSpPr>
          <p:nvPr>
            <p:ph type="sldNum" sz="quarter" idx="12"/>
          </p:nvPr>
        </p:nvSpPr>
        <p:spPr/>
        <p:txBody>
          <a:bodyPr/>
          <a:lstStyle/>
          <a:p>
            <a:fld id="{3565916B-3F35-4762-956A-0EDAB2522C81}" type="slidenum">
              <a:rPr lang="en-US" smtClean="0"/>
              <a:t>‹#›</a:t>
            </a:fld>
            <a:endParaRPr lang="en-US" dirty="0"/>
          </a:p>
        </p:txBody>
      </p:sp>
    </p:spTree>
    <p:extLst>
      <p:ext uri="{BB962C8B-B14F-4D97-AF65-F5344CB8AC3E}">
        <p14:creationId xmlns:p14="http://schemas.microsoft.com/office/powerpoint/2010/main" val="4125546399"/>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560BCA-062C-49D0-924C-BD44E1D8257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F229F5A-90B5-4BF8-B50D-133FE5546D1C}"/>
              </a:ext>
            </a:extLst>
          </p:cNvPr>
          <p:cNvSpPr>
            <a:spLocks noGrp="1"/>
          </p:cNvSpPr>
          <p:nvPr>
            <p:ph type="dt" sz="half" idx="10"/>
          </p:nvPr>
        </p:nvSpPr>
        <p:spPr/>
        <p:txBody>
          <a:bodyPr/>
          <a:lstStyle/>
          <a:p>
            <a:fld id="{4EB9E842-5948-48D5-A62E-AEAED76337DC}" type="datetimeFigureOut">
              <a:rPr lang="en-US" smtClean="0"/>
              <a:t>9/20/2019</a:t>
            </a:fld>
            <a:endParaRPr lang="en-US" dirty="0"/>
          </a:p>
        </p:txBody>
      </p:sp>
      <p:sp>
        <p:nvSpPr>
          <p:cNvPr id="4" name="Footer Placeholder 3">
            <a:extLst>
              <a:ext uri="{FF2B5EF4-FFF2-40B4-BE49-F238E27FC236}">
                <a16:creationId xmlns:a16="http://schemas.microsoft.com/office/drawing/2014/main" id="{F9D06FE5-B50B-40F0-B7CE-6F437F2A1535}"/>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3C609E80-7D26-4229-9E7C-FD5B8E6B5556}"/>
              </a:ext>
            </a:extLst>
          </p:cNvPr>
          <p:cNvSpPr>
            <a:spLocks noGrp="1"/>
          </p:cNvSpPr>
          <p:nvPr>
            <p:ph type="sldNum" sz="quarter" idx="12"/>
          </p:nvPr>
        </p:nvSpPr>
        <p:spPr/>
        <p:txBody>
          <a:bodyPr/>
          <a:lstStyle/>
          <a:p>
            <a:fld id="{3565916B-3F35-4762-956A-0EDAB2522C81}" type="slidenum">
              <a:rPr lang="en-US" smtClean="0"/>
              <a:t>‹#›</a:t>
            </a:fld>
            <a:endParaRPr lang="en-US" dirty="0"/>
          </a:p>
        </p:txBody>
      </p:sp>
      <p:cxnSp>
        <p:nvCxnSpPr>
          <p:cNvPr id="10" name="Straight Connector 9">
            <a:extLst>
              <a:ext uri="{FF2B5EF4-FFF2-40B4-BE49-F238E27FC236}">
                <a16:creationId xmlns:a16="http://schemas.microsoft.com/office/drawing/2014/main" id="{949779F8-D291-46AB-BBB5-63692005C2F1}"/>
              </a:ext>
            </a:extLst>
          </p:cNvPr>
          <p:cNvCxnSpPr/>
          <p:nvPr userDrawn="1"/>
        </p:nvCxnSpPr>
        <p:spPr>
          <a:xfrm flipH="1">
            <a:off x="-801384" y="3788704"/>
            <a:ext cx="2585884" cy="3429000"/>
          </a:xfrm>
          <a:prstGeom prst="line">
            <a:avLst/>
          </a:prstGeom>
          <a:ln w="38100">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79E667C8-D748-44C4-A440-BD572FC30F12}"/>
              </a:ext>
            </a:extLst>
          </p:cNvPr>
          <p:cNvCxnSpPr/>
          <p:nvPr userDrawn="1"/>
        </p:nvCxnSpPr>
        <p:spPr>
          <a:xfrm flipH="1">
            <a:off x="3293806" y="-544530"/>
            <a:ext cx="2585884" cy="3429000"/>
          </a:xfrm>
          <a:prstGeom prst="line">
            <a:avLst/>
          </a:prstGeom>
          <a:ln w="38100">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9CB69936-59C1-43C1-9925-E6DB5DBA67D3}"/>
              </a:ext>
            </a:extLst>
          </p:cNvPr>
          <p:cNvCxnSpPr/>
          <p:nvPr userDrawn="1"/>
        </p:nvCxnSpPr>
        <p:spPr>
          <a:xfrm flipH="1">
            <a:off x="2322530" y="3788704"/>
            <a:ext cx="2585884" cy="3429000"/>
          </a:xfrm>
          <a:prstGeom prst="line">
            <a:avLst/>
          </a:prstGeom>
          <a:ln w="38100">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388D22A6-BA18-417C-B558-06DEF0E252BD}"/>
              </a:ext>
            </a:extLst>
          </p:cNvPr>
          <p:cNvCxnSpPr/>
          <p:nvPr userDrawn="1"/>
        </p:nvCxnSpPr>
        <p:spPr>
          <a:xfrm flipH="1">
            <a:off x="6417720" y="-544530"/>
            <a:ext cx="2585884" cy="3429000"/>
          </a:xfrm>
          <a:prstGeom prst="line">
            <a:avLst/>
          </a:prstGeom>
          <a:ln w="38100">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BCFE579-2E6F-4BB9-92C8-2DD300763820}"/>
              </a:ext>
            </a:extLst>
          </p:cNvPr>
          <p:cNvCxnSpPr/>
          <p:nvPr userDrawn="1"/>
        </p:nvCxnSpPr>
        <p:spPr>
          <a:xfrm flipH="1">
            <a:off x="5446444" y="3788704"/>
            <a:ext cx="2585884" cy="3429000"/>
          </a:xfrm>
          <a:prstGeom prst="line">
            <a:avLst/>
          </a:prstGeom>
          <a:ln w="38100">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0E07971-B64D-4205-B626-62718B05B71A}"/>
              </a:ext>
            </a:extLst>
          </p:cNvPr>
          <p:cNvCxnSpPr/>
          <p:nvPr userDrawn="1"/>
        </p:nvCxnSpPr>
        <p:spPr>
          <a:xfrm flipH="1">
            <a:off x="9541634" y="-544530"/>
            <a:ext cx="2585884" cy="3429000"/>
          </a:xfrm>
          <a:prstGeom prst="line">
            <a:avLst/>
          </a:prstGeom>
          <a:ln w="38100">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6" name="Right Triangle 15">
            <a:extLst>
              <a:ext uri="{FF2B5EF4-FFF2-40B4-BE49-F238E27FC236}">
                <a16:creationId xmlns:a16="http://schemas.microsoft.com/office/drawing/2014/main" id="{20AED59E-C2AC-44C4-8F79-AE5F02FA531A}"/>
              </a:ext>
            </a:extLst>
          </p:cNvPr>
          <p:cNvSpPr/>
          <p:nvPr userDrawn="1"/>
        </p:nvSpPr>
        <p:spPr>
          <a:xfrm rot="16200000">
            <a:off x="9086819" y="3752818"/>
            <a:ext cx="3559996" cy="2650367"/>
          </a:xfrm>
          <a:prstGeom prst="rtTriangle">
            <a:avLst/>
          </a:prstGeom>
          <a:solidFill>
            <a:srgbClr val="0066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ight Triangle 16">
            <a:extLst>
              <a:ext uri="{FF2B5EF4-FFF2-40B4-BE49-F238E27FC236}">
                <a16:creationId xmlns:a16="http://schemas.microsoft.com/office/drawing/2014/main" id="{FA77DE81-711C-4F24-B1BD-938209ADEB83}"/>
              </a:ext>
            </a:extLst>
          </p:cNvPr>
          <p:cNvSpPr/>
          <p:nvPr userDrawn="1"/>
        </p:nvSpPr>
        <p:spPr>
          <a:xfrm rot="5400000">
            <a:off x="-323817" y="2362640"/>
            <a:ext cx="2423613" cy="1804345"/>
          </a:xfrm>
          <a:prstGeom prst="rtTriangle">
            <a:avLst/>
          </a:prstGeom>
          <a:solidFill>
            <a:srgbClr val="8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7" name="Group 6">
            <a:extLst>
              <a:ext uri="{FF2B5EF4-FFF2-40B4-BE49-F238E27FC236}">
                <a16:creationId xmlns:a16="http://schemas.microsoft.com/office/drawing/2014/main" id="{62A314A9-38D3-4774-BCB5-294C539900C2}"/>
              </a:ext>
            </a:extLst>
          </p:cNvPr>
          <p:cNvGrpSpPr/>
          <p:nvPr userDrawn="1"/>
        </p:nvGrpSpPr>
        <p:grpSpPr>
          <a:xfrm>
            <a:off x="11380424" y="71252"/>
            <a:ext cx="779123" cy="624509"/>
            <a:chOff x="11380424" y="71252"/>
            <a:chExt cx="779123" cy="624509"/>
          </a:xfrm>
        </p:grpSpPr>
        <p:sp>
          <p:nvSpPr>
            <p:cNvPr id="8" name="Oval 7">
              <a:extLst>
                <a:ext uri="{FF2B5EF4-FFF2-40B4-BE49-F238E27FC236}">
                  <a16:creationId xmlns:a16="http://schemas.microsoft.com/office/drawing/2014/main" id="{773A374C-5E43-4E7E-849E-139C9470F234}"/>
                </a:ext>
              </a:extLst>
            </p:cNvPr>
            <p:cNvSpPr/>
            <p:nvPr userDrawn="1"/>
          </p:nvSpPr>
          <p:spPr>
            <a:xfrm>
              <a:off x="11506767" y="105125"/>
              <a:ext cx="543269" cy="54326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a:extLst>
                <a:ext uri="{FF2B5EF4-FFF2-40B4-BE49-F238E27FC236}">
                  <a16:creationId xmlns:a16="http://schemas.microsoft.com/office/drawing/2014/main" id="{F5934707-EC8D-4B59-A7C8-90164AA332C5}"/>
                </a:ext>
              </a:extLst>
            </p:cNvPr>
            <p:cNvPicPr>
              <a:picLocks noChangeAspect="1"/>
            </p:cNvPicPr>
            <p:nvPr userDrawn="1"/>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10036" t="4237" r="9905" b="38404"/>
            <a:stretch/>
          </p:blipFill>
          <p:spPr>
            <a:xfrm>
              <a:off x="11380424" y="71252"/>
              <a:ext cx="779123" cy="624509"/>
            </a:xfrm>
            <a:prstGeom prst="rect">
              <a:avLst/>
            </a:prstGeom>
          </p:spPr>
        </p:pic>
      </p:grpSp>
      <p:sp>
        <p:nvSpPr>
          <p:cNvPr id="18" name="Slide Number Placeholder 5">
            <a:extLst>
              <a:ext uri="{FF2B5EF4-FFF2-40B4-BE49-F238E27FC236}">
                <a16:creationId xmlns:a16="http://schemas.microsoft.com/office/drawing/2014/main" id="{FFC14AE2-AF1D-47B6-9B14-73431076480A}"/>
              </a:ext>
            </a:extLst>
          </p:cNvPr>
          <p:cNvSpPr txBox="1">
            <a:spLocks/>
          </p:cNvSpPr>
          <p:nvPr userDrawn="1"/>
        </p:nvSpPr>
        <p:spPr>
          <a:xfrm>
            <a:off x="9351485" y="6547576"/>
            <a:ext cx="2743200" cy="217967"/>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DA874B4-731E-4B09-9B3B-47334395B9F3}" type="slidenum">
              <a:rPr lang="en-US" smtClean="0">
                <a:solidFill>
                  <a:schemeClr val="bg1"/>
                </a:solidFill>
              </a:rPr>
              <a:pPr/>
              <a:t>‹#›</a:t>
            </a:fld>
            <a:endParaRPr lang="en-US" dirty="0">
              <a:solidFill>
                <a:schemeClr val="bg1"/>
              </a:solidFill>
            </a:endParaRPr>
          </a:p>
        </p:txBody>
      </p:sp>
    </p:spTree>
    <p:extLst>
      <p:ext uri="{BB962C8B-B14F-4D97-AF65-F5344CB8AC3E}">
        <p14:creationId xmlns:p14="http://schemas.microsoft.com/office/powerpoint/2010/main" val="23230193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F6918-D6F2-495B-9624-283E7815B38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35279CC-04A2-40B4-A12C-B30815031A3D}"/>
              </a:ext>
            </a:extLst>
          </p:cNvPr>
          <p:cNvSpPr>
            <a:spLocks noGrp="1"/>
          </p:cNvSpPr>
          <p:nvPr>
            <p:ph type="dt" sz="half" idx="10"/>
          </p:nvPr>
        </p:nvSpPr>
        <p:spPr/>
        <p:txBody>
          <a:bodyPr/>
          <a:lstStyle/>
          <a:p>
            <a:fld id="{C7B88E7A-7D18-4D1D-9186-4D80C425819D}" type="datetimeFigureOut">
              <a:rPr lang="en-US" smtClean="0"/>
              <a:t>9/20/2019</a:t>
            </a:fld>
            <a:endParaRPr lang="en-US"/>
          </a:p>
        </p:txBody>
      </p:sp>
      <p:sp>
        <p:nvSpPr>
          <p:cNvPr id="4" name="Footer Placeholder 3">
            <a:extLst>
              <a:ext uri="{FF2B5EF4-FFF2-40B4-BE49-F238E27FC236}">
                <a16:creationId xmlns:a16="http://schemas.microsoft.com/office/drawing/2014/main" id="{FE3C8215-ABB2-4602-8516-C74293F7A5D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EC82F1F-7B31-45E9-AA68-F118D6EC79BA}"/>
              </a:ext>
            </a:extLst>
          </p:cNvPr>
          <p:cNvSpPr>
            <a:spLocks noGrp="1"/>
          </p:cNvSpPr>
          <p:nvPr>
            <p:ph type="sldNum" sz="quarter" idx="12"/>
          </p:nvPr>
        </p:nvSpPr>
        <p:spPr/>
        <p:txBody>
          <a:bodyPr/>
          <a:lstStyle/>
          <a:p>
            <a:fld id="{543EF858-CB1A-4DB0-99B3-B8860EF3A03A}" type="slidenum">
              <a:rPr lang="en-US" smtClean="0"/>
              <a:t>‹#›</a:t>
            </a:fld>
            <a:endParaRPr lang="en-US"/>
          </a:p>
        </p:txBody>
      </p:sp>
    </p:spTree>
    <p:extLst>
      <p:ext uri="{BB962C8B-B14F-4D97-AF65-F5344CB8AC3E}">
        <p14:creationId xmlns:p14="http://schemas.microsoft.com/office/powerpoint/2010/main" val="773644887"/>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1BBB01D-F308-4075-BAB0-1FAE44EB765C}"/>
              </a:ext>
            </a:extLst>
          </p:cNvPr>
          <p:cNvSpPr/>
          <p:nvPr userDrawn="1"/>
        </p:nvSpPr>
        <p:spPr>
          <a:xfrm>
            <a:off x="284742" y="0"/>
            <a:ext cx="11907258" cy="6858000"/>
          </a:xfrm>
          <a:prstGeom prst="rect">
            <a:avLst/>
          </a:prstGeom>
          <a:solidFill>
            <a:srgbClr val="1417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Date Placeholder 1">
            <a:extLst>
              <a:ext uri="{FF2B5EF4-FFF2-40B4-BE49-F238E27FC236}">
                <a16:creationId xmlns:a16="http://schemas.microsoft.com/office/drawing/2014/main" id="{163A691F-CD26-4B29-BA4C-03EA298FC86D}"/>
              </a:ext>
            </a:extLst>
          </p:cNvPr>
          <p:cNvSpPr>
            <a:spLocks noGrp="1"/>
          </p:cNvSpPr>
          <p:nvPr>
            <p:ph type="dt" sz="half" idx="10"/>
          </p:nvPr>
        </p:nvSpPr>
        <p:spPr/>
        <p:txBody>
          <a:bodyPr/>
          <a:lstStyle/>
          <a:p>
            <a:fld id="{4EB9E842-5948-48D5-A62E-AEAED76337DC}" type="datetimeFigureOut">
              <a:rPr lang="en-US" smtClean="0"/>
              <a:t>9/20/2019</a:t>
            </a:fld>
            <a:endParaRPr lang="en-US" dirty="0"/>
          </a:p>
        </p:txBody>
      </p:sp>
      <p:sp>
        <p:nvSpPr>
          <p:cNvPr id="3" name="Footer Placeholder 2">
            <a:extLst>
              <a:ext uri="{FF2B5EF4-FFF2-40B4-BE49-F238E27FC236}">
                <a16:creationId xmlns:a16="http://schemas.microsoft.com/office/drawing/2014/main" id="{24E3B15E-B232-4ACB-8462-8AEF61432539}"/>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FDEFB771-1306-4348-9419-89187560A5E3}"/>
              </a:ext>
            </a:extLst>
          </p:cNvPr>
          <p:cNvSpPr>
            <a:spLocks noGrp="1"/>
          </p:cNvSpPr>
          <p:nvPr>
            <p:ph type="sldNum" sz="quarter" idx="12"/>
          </p:nvPr>
        </p:nvSpPr>
        <p:spPr/>
        <p:txBody>
          <a:bodyPr/>
          <a:lstStyle/>
          <a:p>
            <a:fld id="{3565916B-3F35-4762-956A-0EDAB2522C81}" type="slidenum">
              <a:rPr lang="en-US" smtClean="0"/>
              <a:t>‹#›</a:t>
            </a:fld>
            <a:endParaRPr lang="en-US" dirty="0"/>
          </a:p>
        </p:txBody>
      </p:sp>
      <p:sp>
        <p:nvSpPr>
          <p:cNvPr id="6" name="Rectangle 5">
            <a:extLst>
              <a:ext uri="{FF2B5EF4-FFF2-40B4-BE49-F238E27FC236}">
                <a16:creationId xmlns:a16="http://schemas.microsoft.com/office/drawing/2014/main" id="{DF9378AE-AF68-49BE-AEBB-D78155E329FD}"/>
              </a:ext>
            </a:extLst>
          </p:cNvPr>
          <p:cNvSpPr/>
          <p:nvPr userDrawn="1"/>
        </p:nvSpPr>
        <p:spPr>
          <a:xfrm>
            <a:off x="0" y="0"/>
            <a:ext cx="284742" cy="6858000"/>
          </a:xfrm>
          <a:prstGeom prst="rect">
            <a:avLst/>
          </a:prstGeom>
          <a:solidFill>
            <a:srgbClr val="8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7" name="Group 6">
            <a:extLst>
              <a:ext uri="{FF2B5EF4-FFF2-40B4-BE49-F238E27FC236}">
                <a16:creationId xmlns:a16="http://schemas.microsoft.com/office/drawing/2014/main" id="{6A6EDDCA-E8C1-4947-91DC-512ECFCA0AAE}"/>
              </a:ext>
            </a:extLst>
          </p:cNvPr>
          <p:cNvGrpSpPr/>
          <p:nvPr userDrawn="1"/>
        </p:nvGrpSpPr>
        <p:grpSpPr>
          <a:xfrm>
            <a:off x="11380424" y="71252"/>
            <a:ext cx="779123" cy="624509"/>
            <a:chOff x="11380424" y="71252"/>
            <a:chExt cx="779123" cy="624509"/>
          </a:xfrm>
        </p:grpSpPr>
        <p:sp>
          <p:nvSpPr>
            <p:cNvPr id="8" name="Oval 7">
              <a:extLst>
                <a:ext uri="{FF2B5EF4-FFF2-40B4-BE49-F238E27FC236}">
                  <a16:creationId xmlns:a16="http://schemas.microsoft.com/office/drawing/2014/main" id="{823C9091-711E-424F-91D0-A2365A8F38FB}"/>
                </a:ext>
              </a:extLst>
            </p:cNvPr>
            <p:cNvSpPr/>
            <p:nvPr userDrawn="1"/>
          </p:nvSpPr>
          <p:spPr>
            <a:xfrm>
              <a:off x="11506767" y="105125"/>
              <a:ext cx="543269" cy="54326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a:extLst>
                <a:ext uri="{FF2B5EF4-FFF2-40B4-BE49-F238E27FC236}">
                  <a16:creationId xmlns:a16="http://schemas.microsoft.com/office/drawing/2014/main" id="{A41EBEC9-886F-446D-999E-BFECFEDBAFC5}"/>
                </a:ext>
              </a:extLst>
            </p:cNvPr>
            <p:cNvPicPr>
              <a:picLocks noChangeAspect="1"/>
            </p:cNvPicPr>
            <p:nvPr userDrawn="1"/>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10036" t="4237" r="9905" b="38404"/>
            <a:stretch/>
          </p:blipFill>
          <p:spPr>
            <a:xfrm>
              <a:off x="11380424" y="71252"/>
              <a:ext cx="779123" cy="624509"/>
            </a:xfrm>
            <a:prstGeom prst="rect">
              <a:avLst/>
            </a:prstGeom>
          </p:spPr>
        </p:pic>
      </p:grpSp>
      <p:sp>
        <p:nvSpPr>
          <p:cNvPr id="11" name="Slide Number Placeholder 5">
            <a:extLst>
              <a:ext uri="{FF2B5EF4-FFF2-40B4-BE49-F238E27FC236}">
                <a16:creationId xmlns:a16="http://schemas.microsoft.com/office/drawing/2014/main" id="{0F1B6C92-7A74-4E5B-827F-E5E44C4987EC}"/>
              </a:ext>
            </a:extLst>
          </p:cNvPr>
          <p:cNvSpPr txBox="1">
            <a:spLocks/>
          </p:cNvSpPr>
          <p:nvPr userDrawn="1"/>
        </p:nvSpPr>
        <p:spPr>
          <a:xfrm>
            <a:off x="9351485" y="6547576"/>
            <a:ext cx="2743200" cy="217967"/>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DA874B4-731E-4B09-9B3B-47334395B9F3}" type="slidenum">
              <a:rPr lang="en-US" smtClean="0">
                <a:solidFill>
                  <a:schemeClr val="bg1"/>
                </a:solidFill>
              </a:rPr>
              <a:pPr/>
              <a:t>‹#›</a:t>
            </a:fld>
            <a:endParaRPr lang="en-US" dirty="0">
              <a:solidFill>
                <a:schemeClr val="bg1"/>
              </a:solidFill>
            </a:endParaRPr>
          </a:p>
        </p:txBody>
      </p:sp>
    </p:spTree>
    <p:extLst>
      <p:ext uri="{BB962C8B-B14F-4D97-AF65-F5344CB8AC3E}">
        <p14:creationId xmlns:p14="http://schemas.microsoft.com/office/powerpoint/2010/main" val="90946483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7F9A7-E628-43EB-AF23-F0CA75DFD65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2760D07-110C-486F-81E0-937094F7046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3CF2E92-598A-4EBF-BD4F-6089D9B23AB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703663F-4917-44D4-82DF-A31B8EEAEC89}"/>
              </a:ext>
            </a:extLst>
          </p:cNvPr>
          <p:cNvSpPr>
            <a:spLocks noGrp="1"/>
          </p:cNvSpPr>
          <p:nvPr>
            <p:ph type="dt" sz="half" idx="10"/>
          </p:nvPr>
        </p:nvSpPr>
        <p:spPr/>
        <p:txBody>
          <a:bodyPr/>
          <a:lstStyle/>
          <a:p>
            <a:fld id="{4EB9E842-5948-48D5-A62E-AEAED76337DC}" type="datetimeFigureOut">
              <a:rPr lang="en-US" smtClean="0"/>
              <a:t>9/20/2019</a:t>
            </a:fld>
            <a:endParaRPr lang="en-US" dirty="0"/>
          </a:p>
        </p:txBody>
      </p:sp>
      <p:sp>
        <p:nvSpPr>
          <p:cNvPr id="6" name="Footer Placeholder 5">
            <a:extLst>
              <a:ext uri="{FF2B5EF4-FFF2-40B4-BE49-F238E27FC236}">
                <a16:creationId xmlns:a16="http://schemas.microsoft.com/office/drawing/2014/main" id="{BA02C300-65D5-4754-BB8E-6DBBD38FA326}"/>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0CC47863-805C-406C-A220-BE84BEC7C122}"/>
              </a:ext>
            </a:extLst>
          </p:cNvPr>
          <p:cNvSpPr>
            <a:spLocks noGrp="1"/>
          </p:cNvSpPr>
          <p:nvPr>
            <p:ph type="sldNum" sz="quarter" idx="12"/>
          </p:nvPr>
        </p:nvSpPr>
        <p:spPr/>
        <p:txBody>
          <a:bodyPr/>
          <a:lstStyle/>
          <a:p>
            <a:fld id="{3565916B-3F35-4762-956A-0EDAB2522C81}" type="slidenum">
              <a:rPr lang="en-US" smtClean="0"/>
              <a:t>‹#›</a:t>
            </a:fld>
            <a:endParaRPr lang="en-US" dirty="0"/>
          </a:p>
        </p:txBody>
      </p:sp>
    </p:spTree>
    <p:extLst>
      <p:ext uri="{BB962C8B-B14F-4D97-AF65-F5344CB8AC3E}">
        <p14:creationId xmlns:p14="http://schemas.microsoft.com/office/powerpoint/2010/main" val="1850090696"/>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A71C2A-54AF-4800-9916-738D8309245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FFF9FD4-AE07-4833-A9DF-2B10483AB04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a:extLst>
              <a:ext uri="{FF2B5EF4-FFF2-40B4-BE49-F238E27FC236}">
                <a16:creationId xmlns:a16="http://schemas.microsoft.com/office/drawing/2014/main" id="{24A99D5A-6ADF-4774-B394-B9F46921D0D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BD48145-AB42-4435-AA74-C46763D9C379}"/>
              </a:ext>
            </a:extLst>
          </p:cNvPr>
          <p:cNvSpPr>
            <a:spLocks noGrp="1"/>
          </p:cNvSpPr>
          <p:nvPr>
            <p:ph type="dt" sz="half" idx="10"/>
          </p:nvPr>
        </p:nvSpPr>
        <p:spPr/>
        <p:txBody>
          <a:bodyPr/>
          <a:lstStyle/>
          <a:p>
            <a:fld id="{4EB9E842-5948-48D5-A62E-AEAED76337DC}" type="datetimeFigureOut">
              <a:rPr lang="en-US" smtClean="0"/>
              <a:t>9/20/2019</a:t>
            </a:fld>
            <a:endParaRPr lang="en-US" dirty="0"/>
          </a:p>
        </p:txBody>
      </p:sp>
      <p:sp>
        <p:nvSpPr>
          <p:cNvPr id="6" name="Footer Placeholder 5">
            <a:extLst>
              <a:ext uri="{FF2B5EF4-FFF2-40B4-BE49-F238E27FC236}">
                <a16:creationId xmlns:a16="http://schemas.microsoft.com/office/drawing/2014/main" id="{CAFFD712-B5EB-4B69-B839-B53EDA9B1A0D}"/>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DC165512-BF7C-463E-9FF5-51D865A1506A}"/>
              </a:ext>
            </a:extLst>
          </p:cNvPr>
          <p:cNvSpPr>
            <a:spLocks noGrp="1"/>
          </p:cNvSpPr>
          <p:nvPr>
            <p:ph type="sldNum" sz="quarter" idx="12"/>
          </p:nvPr>
        </p:nvSpPr>
        <p:spPr/>
        <p:txBody>
          <a:bodyPr/>
          <a:lstStyle/>
          <a:p>
            <a:fld id="{3565916B-3F35-4762-956A-0EDAB2522C81}" type="slidenum">
              <a:rPr lang="en-US" smtClean="0"/>
              <a:t>‹#›</a:t>
            </a:fld>
            <a:endParaRPr lang="en-US" dirty="0"/>
          </a:p>
        </p:txBody>
      </p:sp>
    </p:spTree>
    <p:extLst>
      <p:ext uri="{BB962C8B-B14F-4D97-AF65-F5344CB8AC3E}">
        <p14:creationId xmlns:p14="http://schemas.microsoft.com/office/powerpoint/2010/main" val="2837067337"/>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2FE7D3-51A1-40E1-B15B-47B53B0AB73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01195A5-E964-4D32-8FCF-7B1642C11E2B}"/>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2D7FB67-191B-4FBD-954D-C668EF6D05AB}"/>
              </a:ext>
            </a:extLst>
          </p:cNvPr>
          <p:cNvSpPr>
            <a:spLocks noGrp="1"/>
          </p:cNvSpPr>
          <p:nvPr>
            <p:ph type="dt" sz="half" idx="10"/>
          </p:nvPr>
        </p:nvSpPr>
        <p:spPr/>
        <p:txBody>
          <a:bodyPr/>
          <a:lstStyle/>
          <a:p>
            <a:fld id="{4EB9E842-5948-48D5-A62E-AEAED76337DC}" type="datetimeFigureOut">
              <a:rPr lang="en-US" smtClean="0"/>
              <a:t>9/20/2019</a:t>
            </a:fld>
            <a:endParaRPr lang="en-US" dirty="0"/>
          </a:p>
        </p:txBody>
      </p:sp>
      <p:sp>
        <p:nvSpPr>
          <p:cNvPr id="5" name="Footer Placeholder 4">
            <a:extLst>
              <a:ext uri="{FF2B5EF4-FFF2-40B4-BE49-F238E27FC236}">
                <a16:creationId xmlns:a16="http://schemas.microsoft.com/office/drawing/2014/main" id="{29EB4144-148B-452E-B4C4-28CD6219B1A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6BB59198-ED31-475F-817F-AA6700DA04D0}"/>
              </a:ext>
            </a:extLst>
          </p:cNvPr>
          <p:cNvSpPr>
            <a:spLocks noGrp="1"/>
          </p:cNvSpPr>
          <p:nvPr>
            <p:ph type="sldNum" sz="quarter" idx="12"/>
          </p:nvPr>
        </p:nvSpPr>
        <p:spPr/>
        <p:txBody>
          <a:bodyPr/>
          <a:lstStyle/>
          <a:p>
            <a:fld id="{3565916B-3F35-4762-956A-0EDAB2522C81}" type="slidenum">
              <a:rPr lang="en-US" smtClean="0"/>
              <a:t>‹#›</a:t>
            </a:fld>
            <a:endParaRPr lang="en-US" dirty="0"/>
          </a:p>
        </p:txBody>
      </p:sp>
    </p:spTree>
    <p:extLst>
      <p:ext uri="{BB962C8B-B14F-4D97-AF65-F5344CB8AC3E}">
        <p14:creationId xmlns:p14="http://schemas.microsoft.com/office/powerpoint/2010/main" val="3313324364"/>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BA80FAE-DED8-4B56-B0AD-3834882C528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EBAC353-440E-4F0C-992C-C0DC4F879B60}"/>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B8B1E22-D1C2-48B0-BBF2-6E3207AD1F0F}"/>
              </a:ext>
            </a:extLst>
          </p:cNvPr>
          <p:cNvSpPr>
            <a:spLocks noGrp="1"/>
          </p:cNvSpPr>
          <p:nvPr>
            <p:ph type="dt" sz="half" idx="10"/>
          </p:nvPr>
        </p:nvSpPr>
        <p:spPr/>
        <p:txBody>
          <a:bodyPr/>
          <a:lstStyle/>
          <a:p>
            <a:fld id="{4EB9E842-5948-48D5-A62E-AEAED76337DC}" type="datetimeFigureOut">
              <a:rPr lang="en-US" smtClean="0"/>
              <a:t>9/20/2019</a:t>
            </a:fld>
            <a:endParaRPr lang="en-US" dirty="0"/>
          </a:p>
        </p:txBody>
      </p:sp>
      <p:sp>
        <p:nvSpPr>
          <p:cNvPr id="5" name="Footer Placeholder 4">
            <a:extLst>
              <a:ext uri="{FF2B5EF4-FFF2-40B4-BE49-F238E27FC236}">
                <a16:creationId xmlns:a16="http://schemas.microsoft.com/office/drawing/2014/main" id="{62B3AC90-F747-4088-ADAD-4250976FC02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AD9E5A9-EB62-4FEE-9EB2-AD1F5C388CC7}"/>
              </a:ext>
            </a:extLst>
          </p:cNvPr>
          <p:cNvSpPr>
            <a:spLocks noGrp="1"/>
          </p:cNvSpPr>
          <p:nvPr>
            <p:ph type="sldNum" sz="quarter" idx="12"/>
          </p:nvPr>
        </p:nvSpPr>
        <p:spPr/>
        <p:txBody>
          <a:bodyPr/>
          <a:lstStyle/>
          <a:p>
            <a:fld id="{3565916B-3F35-4762-956A-0EDAB2522C81}" type="slidenum">
              <a:rPr lang="en-US" smtClean="0"/>
              <a:t>‹#›</a:t>
            </a:fld>
            <a:endParaRPr lang="en-US" dirty="0"/>
          </a:p>
        </p:txBody>
      </p:sp>
    </p:spTree>
    <p:extLst>
      <p:ext uri="{BB962C8B-B14F-4D97-AF65-F5344CB8AC3E}">
        <p14:creationId xmlns:p14="http://schemas.microsoft.com/office/powerpoint/2010/main" val="3025410380"/>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pic>
        <p:nvPicPr>
          <p:cNvPr id="2050" name="Picture 2" descr="Image result for fuze tea">
            <a:extLst>
              <a:ext uri="{FF2B5EF4-FFF2-40B4-BE49-F238E27FC236}">
                <a16:creationId xmlns:a16="http://schemas.microsoft.com/office/drawing/2014/main" id="{D9FDFEA9-051A-45BE-9D88-50EC3C3BB6A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Date Placeholder 3">
            <a:extLst>
              <a:ext uri="{FF2B5EF4-FFF2-40B4-BE49-F238E27FC236}">
                <a16:creationId xmlns:a16="http://schemas.microsoft.com/office/drawing/2014/main" id="{DD937280-F12A-40FF-95C5-48C5BC3229E6}"/>
              </a:ext>
            </a:extLst>
          </p:cNvPr>
          <p:cNvSpPr>
            <a:spLocks noGrp="1"/>
          </p:cNvSpPr>
          <p:nvPr>
            <p:ph type="dt" sz="half" idx="10"/>
          </p:nvPr>
        </p:nvSpPr>
        <p:spPr>
          <a:xfrm>
            <a:off x="685800" y="6203950"/>
            <a:ext cx="2743200" cy="365125"/>
          </a:xfrm>
          <a:prstGeom prst="rect">
            <a:avLst/>
          </a:prstGeom>
        </p:spPr>
        <p:txBody>
          <a:bodyPr/>
          <a:lstStyle/>
          <a:p>
            <a:fld id="{870B2199-8550-430D-9342-9144DCF2453A}" type="datetime1">
              <a:rPr lang="en-US" smtClean="0"/>
              <a:t>9/20/2019</a:t>
            </a:fld>
            <a:endParaRPr lang="en-US" dirty="0"/>
          </a:p>
        </p:txBody>
      </p:sp>
      <p:sp>
        <p:nvSpPr>
          <p:cNvPr id="5" name="Footer Placeholder 4">
            <a:extLst>
              <a:ext uri="{FF2B5EF4-FFF2-40B4-BE49-F238E27FC236}">
                <a16:creationId xmlns:a16="http://schemas.microsoft.com/office/drawing/2014/main" id="{4452D9D6-BE90-4893-B174-DB26AD809365}"/>
              </a:ext>
            </a:extLst>
          </p:cNvPr>
          <p:cNvSpPr>
            <a:spLocks noGrp="1"/>
          </p:cNvSpPr>
          <p:nvPr>
            <p:ph type="ftr" sz="quarter" idx="11"/>
          </p:nvPr>
        </p:nvSpPr>
        <p:spPr>
          <a:xfrm>
            <a:off x="3886200" y="6203950"/>
            <a:ext cx="4114800" cy="365125"/>
          </a:xfrm>
          <a:prstGeom prst="rect">
            <a:avLst/>
          </a:prstGeom>
        </p:spPr>
        <p:txBody>
          <a:bodyPr/>
          <a:lstStyle/>
          <a:p>
            <a:endParaRPr lang="en-US" dirty="0"/>
          </a:p>
        </p:txBody>
      </p:sp>
      <p:sp>
        <p:nvSpPr>
          <p:cNvPr id="9" name="Slide Number Placeholder 5">
            <a:extLst>
              <a:ext uri="{FF2B5EF4-FFF2-40B4-BE49-F238E27FC236}">
                <a16:creationId xmlns:a16="http://schemas.microsoft.com/office/drawing/2014/main" id="{79F08959-054E-4386-9DCD-3183DFA8A1B6}"/>
              </a:ext>
            </a:extLst>
          </p:cNvPr>
          <p:cNvSpPr>
            <a:spLocks noGrp="1"/>
          </p:cNvSpPr>
          <p:nvPr>
            <p:ph type="sldNum" sz="quarter" idx="12"/>
          </p:nvPr>
        </p:nvSpPr>
        <p:spPr>
          <a:xfrm>
            <a:off x="9199085" y="6395176"/>
            <a:ext cx="2743200" cy="217967"/>
          </a:xfrm>
          <a:prstGeom prst="rect">
            <a:avLst/>
          </a:prstGeom>
        </p:spPr>
        <p:txBody>
          <a:bodyPr/>
          <a:lstStyle>
            <a:lvl1pPr algn="r">
              <a:defRPr sz="1200"/>
            </a:lvl1pPr>
          </a:lstStyle>
          <a:p>
            <a:fld id="{BDA874B4-731E-4B09-9B3B-47334395B9F3}" type="slidenum">
              <a:rPr lang="en-US" smtClean="0"/>
              <a:pPr/>
              <a:t>‹#›</a:t>
            </a:fld>
            <a:endParaRPr lang="en-US" dirty="0"/>
          </a:p>
        </p:txBody>
      </p:sp>
      <p:sp>
        <p:nvSpPr>
          <p:cNvPr id="17" name="Slide Number Placeholder 5">
            <a:extLst>
              <a:ext uri="{FF2B5EF4-FFF2-40B4-BE49-F238E27FC236}">
                <a16:creationId xmlns:a16="http://schemas.microsoft.com/office/drawing/2014/main" id="{8F0DE312-A445-4377-BDA6-D5A70396976A}"/>
              </a:ext>
            </a:extLst>
          </p:cNvPr>
          <p:cNvSpPr txBox="1">
            <a:spLocks/>
          </p:cNvSpPr>
          <p:nvPr userDrawn="1"/>
        </p:nvSpPr>
        <p:spPr>
          <a:xfrm>
            <a:off x="9351485" y="6547576"/>
            <a:ext cx="2743200" cy="217967"/>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DA874B4-731E-4B09-9B3B-47334395B9F3}" type="slidenum">
              <a:rPr lang="en-US" smtClean="0">
                <a:solidFill>
                  <a:schemeClr val="bg1"/>
                </a:solidFill>
              </a:rPr>
              <a:pPr/>
              <a:t>‹#›</a:t>
            </a:fld>
            <a:endParaRPr lang="en-US" dirty="0">
              <a:solidFill>
                <a:schemeClr val="bg1"/>
              </a:solidFill>
            </a:endParaRPr>
          </a:p>
        </p:txBody>
      </p:sp>
      <p:sp>
        <p:nvSpPr>
          <p:cNvPr id="12" name="Rectangle 11">
            <a:extLst>
              <a:ext uri="{FF2B5EF4-FFF2-40B4-BE49-F238E27FC236}">
                <a16:creationId xmlns:a16="http://schemas.microsoft.com/office/drawing/2014/main" id="{249966F7-1E4F-44E5-A24D-20AF522C426C}"/>
              </a:ext>
            </a:extLst>
          </p:cNvPr>
          <p:cNvSpPr/>
          <p:nvPr userDrawn="1"/>
        </p:nvSpPr>
        <p:spPr>
          <a:xfrm>
            <a:off x="0" y="0"/>
            <a:ext cx="12191999" cy="6858001"/>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8" name="Picture 17">
            <a:extLst>
              <a:ext uri="{FF2B5EF4-FFF2-40B4-BE49-F238E27FC236}">
                <a16:creationId xmlns:a16="http://schemas.microsoft.com/office/drawing/2014/main" id="{64E64834-6997-427C-B554-0642F67179B0}"/>
              </a:ext>
            </a:extLst>
          </p:cNvPr>
          <p:cNvPicPr>
            <a:picLocks noChangeAspect="1"/>
          </p:cNvPicPr>
          <p:nvPr userDrawn="1"/>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10036" t="4237" r="9905" b="20105"/>
          <a:stretch/>
        </p:blipFill>
        <p:spPr>
          <a:xfrm>
            <a:off x="11410032" y="81491"/>
            <a:ext cx="736741" cy="778932"/>
          </a:xfrm>
          <a:prstGeom prst="rect">
            <a:avLst/>
          </a:prstGeom>
        </p:spPr>
      </p:pic>
    </p:spTree>
    <p:extLst>
      <p:ext uri="{BB962C8B-B14F-4D97-AF65-F5344CB8AC3E}">
        <p14:creationId xmlns:p14="http://schemas.microsoft.com/office/powerpoint/2010/main" val="663986451"/>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D937280-F12A-40FF-95C5-48C5BC3229E6}"/>
              </a:ext>
            </a:extLst>
          </p:cNvPr>
          <p:cNvSpPr>
            <a:spLocks noGrp="1"/>
          </p:cNvSpPr>
          <p:nvPr>
            <p:ph type="dt" sz="half" idx="10"/>
          </p:nvPr>
        </p:nvSpPr>
        <p:spPr>
          <a:xfrm>
            <a:off x="685800" y="6203950"/>
            <a:ext cx="2743200" cy="365125"/>
          </a:xfrm>
          <a:prstGeom prst="rect">
            <a:avLst/>
          </a:prstGeom>
        </p:spPr>
        <p:txBody>
          <a:bodyPr/>
          <a:lstStyle/>
          <a:p>
            <a:fld id="{870B2199-8550-430D-9342-9144DCF2453A}" type="datetime1">
              <a:rPr lang="en-US" smtClean="0"/>
              <a:t>9/20/2019</a:t>
            </a:fld>
            <a:endParaRPr lang="en-US" dirty="0"/>
          </a:p>
        </p:txBody>
      </p:sp>
      <p:sp>
        <p:nvSpPr>
          <p:cNvPr id="5" name="Footer Placeholder 4">
            <a:extLst>
              <a:ext uri="{FF2B5EF4-FFF2-40B4-BE49-F238E27FC236}">
                <a16:creationId xmlns:a16="http://schemas.microsoft.com/office/drawing/2014/main" id="{4452D9D6-BE90-4893-B174-DB26AD809365}"/>
              </a:ext>
            </a:extLst>
          </p:cNvPr>
          <p:cNvSpPr>
            <a:spLocks noGrp="1"/>
          </p:cNvSpPr>
          <p:nvPr>
            <p:ph type="ftr" sz="quarter" idx="11"/>
          </p:nvPr>
        </p:nvSpPr>
        <p:spPr>
          <a:xfrm>
            <a:off x="3886200" y="6203950"/>
            <a:ext cx="4114800" cy="365125"/>
          </a:xfrm>
          <a:prstGeom prst="rect">
            <a:avLst/>
          </a:prstGeom>
        </p:spPr>
        <p:txBody>
          <a:bodyPr/>
          <a:lstStyle/>
          <a:p>
            <a:endParaRPr lang="en-US" dirty="0"/>
          </a:p>
        </p:txBody>
      </p:sp>
      <p:sp>
        <p:nvSpPr>
          <p:cNvPr id="9" name="Slide Number Placeholder 5">
            <a:extLst>
              <a:ext uri="{FF2B5EF4-FFF2-40B4-BE49-F238E27FC236}">
                <a16:creationId xmlns:a16="http://schemas.microsoft.com/office/drawing/2014/main" id="{79F08959-054E-4386-9DCD-3183DFA8A1B6}"/>
              </a:ext>
            </a:extLst>
          </p:cNvPr>
          <p:cNvSpPr>
            <a:spLocks noGrp="1"/>
          </p:cNvSpPr>
          <p:nvPr>
            <p:ph type="sldNum" sz="quarter" idx="12"/>
          </p:nvPr>
        </p:nvSpPr>
        <p:spPr>
          <a:xfrm>
            <a:off x="9199085" y="6395176"/>
            <a:ext cx="2743200" cy="217967"/>
          </a:xfrm>
          <a:prstGeom prst="rect">
            <a:avLst/>
          </a:prstGeom>
        </p:spPr>
        <p:txBody>
          <a:bodyPr/>
          <a:lstStyle>
            <a:lvl1pPr algn="r">
              <a:defRPr sz="1200"/>
            </a:lvl1pPr>
          </a:lstStyle>
          <a:p>
            <a:fld id="{BDA874B4-731E-4B09-9B3B-47334395B9F3}" type="slidenum">
              <a:rPr lang="en-US" smtClean="0"/>
              <a:pPr/>
              <a:t>‹#›</a:t>
            </a:fld>
            <a:endParaRPr lang="en-US" dirty="0"/>
          </a:p>
        </p:txBody>
      </p:sp>
      <p:pic>
        <p:nvPicPr>
          <p:cNvPr id="11" name="Picture 10">
            <a:extLst>
              <a:ext uri="{FF2B5EF4-FFF2-40B4-BE49-F238E27FC236}">
                <a16:creationId xmlns:a16="http://schemas.microsoft.com/office/drawing/2014/main" id="{E4F4C0B7-5BF9-4182-BD6C-049530D6C9A8}"/>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5000" b="5000"/>
          <a:stretch/>
        </p:blipFill>
        <p:spPr>
          <a:xfrm>
            <a:off x="0" y="1"/>
            <a:ext cx="12192000" cy="6858000"/>
          </a:xfrm>
          <a:prstGeom prst="rect">
            <a:avLst/>
          </a:prstGeom>
        </p:spPr>
      </p:pic>
      <p:sp>
        <p:nvSpPr>
          <p:cNvPr id="14" name="Rectangle 13">
            <a:extLst>
              <a:ext uri="{FF2B5EF4-FFF2-40B4-BE49-F238E27FC236}">
                <a16:creationId xmlns:a16="http://schemas.microsoft.com/office/drawing/2014/main" id="{FC41CF58-3EEC-4B3C-876F-52EDD1196BA9}"/>
              </a:ext>
            </a:extLst>
          </p:cNvPr>
          <p:cNvSpPr/>
          <p:nvPr userDrawn="1"/>
        </p:nvSpPr>
        <p:spPr>
          <a:xfrm>
            <a:off x="0" y="0"/>
            <a:ext cx="12192000" cy="6858000"/>
          </a:xfrm>
          <a:prstGeom prst="rect">
            <a:avLst/>
          </a:prstGeom>
          <a:solidFill>
            <a:srgbClr val="800000">
              <a:alpha val="7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 name="Group 2">
            <a:extLst>
              <a:ext uri="{FF2B5EF4-FFF2-40B4-BE49-F238E27FC236}">
                <a16:creationId xmlns:a16="http://schemas.microsoft.com/office/drawing/2014/main" id="{76A058ED-4B8B-4578-8C16-06A5AF907485}"/>
              </a:ext>
            </a:extLst>
          </p:cNvPr>
          <p:cNvGrpSpPr/>
          <p:nvPr userDrawn="1"/>
        </p:nvGrpSpPr>
        <p:grpSpPr>
          <a:xfrm>
            <a:off x="11380424" y="71252"/>
            <a:ext cx="779123" cy="624509"/>
            <a:chOff x="11380424" y="71252"/>
            <a:chExt cx="779123" cy="624509"/>
          </a:xfrm>
        </p:grpSpPr>
        <p:sp>
          <p:nvSpPr>
            <p:cNvPr id="15" name="Oval 14">
              <a:extLst>
                <a:ext uri="{FF2B5EF4-FFF2-40B4-BE49-F238E27FC236}">
                  <a16:creationId xmlns:a16="http://schemas.microsoft.com/office/drawing/2014/main" id="{C38A854B-E231-495E-B888-A70A05BC1C53}"/>
                </a:ext>
              </a:extLst>
            </p:cNvPr>
            <p:cNvSpPr/>
            <p:nvPr userDrawn="1"/>
          </p:nvSpPr>
          <p:spPr>
            <a:xfrm>
              <a:off x="11506767" y="105125"/>
              <a:ext cx="543269" cy="54326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Picture 15">
              <a:extLst>
                <a:ext uri="{FF2B5EF4-FFF2-40B4-BE49-F238E27FC236}">
                  <a16:creationId xmlns:a16="http://schemas.microsoft.com/office/drawing/2014/main" id="{1DDD4C96-8C9C-4F29-BBA7-4A74DBB7BBFF}"/>
                </a:ext>
              </a:extLst>
            </p:cNvPr>
            <p:cNvPicPr>
              <a:picLocks noChangeAspect="1"/>
            </p:cNvPicPr>
            <p:nvPr userDrawn="1"/>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10036" t="4237" r="9905" b="38404"/>
            <a:stretch/>
          </p:blipFill>
          <p:spPr>
            <a:xfrm>
              <a:off x="11380424" y="71252"/>
              <a:ext cx="779123" cy="624509"/>
            </a:xfrm>
            <a:prstGeom prst="rect">
              <a:avLst/>
            </a:prstGeom>
          </p:spPr>
        </p:pic>
      </p:grpSp>
    </p:spTree>
    <p:extLst>
      <p:ext uri="{BB962C8B-B14F-4D97-AF65-F5344CB8AC3E}">
        <p14:creationId xmlns:p14="http://schemas.microsoft.com/office/powerpoint/2010/main" val="937523148"/>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Mai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336800" y="516467"/>
            <a:ext cx="7518400" cy="471365"/>
          </a:xfrm>
          <a:prstGeom prst="rect">
            <a:avLst/>
          </a:prstGeom>
        </p:spPr>
        <p:txBody>
          <a:bodyPr wrap="none" lIns="0" tIns="0" rIns="0" bIns="0" anchor="ctr">
            <a:noAutofit/>
          </a:bodyPr>
          <a:lstStyle>
            <a:lvl1pPr algn="ctr">
              <a:defRPr sz="2667" b="1" baseline="0">
                <a:solidFill>
                  <a:schemeClr val="tx1">
                    <a:lumMod val="50000"/>
                    <a:lumOff val="50000"/>
                  </a:schemeClr>
                </a:solidFill>
              </a:defRPr>
            </a:lvl1pPr>
          </a:lstStyle>
          <a:p>
            <a:r>
              <a:rPr lang="en-US" dirty="0"/>
              <a:t>Click To Edit Master Title Style</a:t>
            </a:r>
          </a:p>
        </p:txBody>
      </p:sp>
      <p:sp>
        <p:nvSpPr>
          <p:cNvPr id="15" name="Text Placeholder 3"/>
          <p:cNvSpPr>
            <a:spLocks noGrp="1"/>
          </p:cNvSpPr>
          <p:nvPr>
            <p:ph type="body" sz="half" idx="2" hasCustomPrompt="1"/>
          </p:nvPr>
        </p:nvSpPr>
        <p:spPr>
          <a:xfrm>
            <a:off x="3352800" y="985788"/>
            <a:ext cx="5486400" cy="267661"/>
          </a:xfrm>
          <a:prstGeom prst="rect">
            <a:avLst/>
          </a:prstGeom>
        </p:spPr>
        <p:txBody>
          <a:bodyPr wrap="none" lIns="0" tIns="0" rIns="0" bIns="0" anchor="ctr">
            <a:noAutofit/>
          </a:bodyPr>
          <a:lstStyle>
            <a:lvl1pPr marL="0" indent="0" algn="ctr">
              <a:buNone/>
              <a:defRPr sz="1467" b="1" baseline="0">
                <a:solidFill>
                  <a:schemeClr val="bg1">
                    <a:lumMod val="75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Subtext Goes Here</a:t>
            </a:r>
          </a:p>
        </p:txBody>
      </p:sp>
    </p:spTree>
    <p:extLst>
      <p:ext uri="{BB962C8B-B14F-4D97-AF65-F5344CB8AC3E}">
        <p14:creationId xmlns:p14="http://schemas.microsoft.com/office/powerpoint/2010/main" val="1301939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5">
                                            <p:txEl>
                                              <p:pRg st="0" end="0"/>
                                            </p:txEl>
                                          </p:spTgt>
                                        </p:tgtEl>
                                        <p:attrNameLst>
                                          <p:attrName>style.visibility</p:attrName>
                                        </p:attrNameLst>
                                      </p:cBhvr>
                                      <p:to>
                                        <p:strVal val="visible"/>
                                      </p:to>
                                    </p:set>
                                    <p:animEffect transition="in" filter="fade">
                                      <p:cBhvr>
                                        <p:cTn id="11" dur="500"/>
                                        <p:tgtEl>
                                          <p:spTgt spid="1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5" grpId="0" build="p">
        <p:tmplLst>
          <p:tmpl lvl="1">
            <p:tnLst>
              <p:par>
                <p:cTn presetID="10" presetClass="entr" presetSubtype="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Main Title+ SubTitle+Numb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336800" y="516467"/>
            <a:ext cx="7518400" cy="471365"/>
          </a:xfrm>
          <a:prstGeom prst="rect">
            <a:avLst/>
          </a:prstGeom>
        </p:spPr>
        <p:txBody>
          <a:bodyPr wrap="none" lIns="0" tIns="0" rIns="0" bIns="0" anchor="ctr">
            <a:noAutofit/>
          </a:bodyPr>
          <a:lstStyle>
            <a:lvl1pPr algn="ctr">
              <a:defRPr sz="2667" b="1" baseline="0">
                <a:solidFill>
                  <a:schemeClr val="tx1">
                    <a:lumMod val="50000"/>
                    <a:lumOff val="50000"/>
                  </a:schemeClr>
                </a:solidFill>
              </a:defRPr>
            </a:lvl1pPr>
          </a:lstStyle>
          <a:p>
            <a:r>
              <a:rPr lang="en-US" dirty="0"/>
              <a:t>Click To Edit Master Title Style</a:t>
            </a:r>
          </a:p>
        </p:txBody>
      </p:sp>
      <p:sp>
        <p:nvSpPr>
          <p:cNvPr id="15" name="Text Placeholder 3"/>
          <p:cNvSpPr>
            <a:spLocks noGrp="1"/>
          </p:cNvSpPr>
          <p:nvPr>
            <p:ph type="body" sz="half" idx="2" hasCustomPrompt="1"/>
          </p:nvPr>
        </p:nvSpPr>
        <p:spPr>
          <a:xfrm>
            <a:off x="3352800" y="985788"/>
            <a:ext cx="5486400" cy="267661"/>
          </a:xfrm>
          <a:prstGeom prst="rect">
            <a:avLst/>
          </a:prstGeom>
        </p:spPr>
        <p:txBody>
          <a:bodyPr wrap="none" lIns="0" tIns="0" rIns="0" bIns="0" anchor="ctr">
            <a:noAutofit/>
          </a:bodyPr>
          <a:lstStyle>
            <a:lvl1pPr marL="0" indent="0" algn="ctr">
              <a:buNone/>
              <a:defRPr sz="1467" b="1" baseline="0">
                <a:solidFill>
                  <a:schemeClr val="bg1">
                    <a:lumMod val="75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Subtext Goes Here</a:t>
            </a:r>
          </a:p>
        </p:txBody>
      </p:sp>
      <p:sp>
        <p:nvSpPr>
          <p:cNvPr id="22" name="Round Same Side Corner Rectangle 21"/>
          <p:cNvSpPr/>
          <p:nvPr userDrawn="1"/>
        </p:nvSpPr>
        <p:spPr>
          <a:xfrm rot="16200000" flipH="1">
            <a:off x="11731145" y="6331908"/>
            <a:ext cx="384047" cy="537665"/>
          </a:xfrm>
          <a:prstGeom prst="round2Same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lumMod val="50000"/>
                  <a:lumOff val="50000"/>
                </a:schemeClr>
              </a:solidFill>
            </a:endParaRPr>
          </a:p>
        </p:txBody>
      </p:sp>
      <p:sp>
        <p:nvSpPr>
          <p:cNvPr id="23" name="Slide Number Placeholder 4"/>
          <p:cNvSpPr>
            <a:spLocks noGrp="1"/>
          </p:cNvSpPr>
          <p:nvPr>
            <p:ph type="sldNum" sz="quarter" idx="12"/>
          </p:nvPr>
        </p:nvSpPr>
        <p:spPr>
          <a:xfrm>
            <a:off x="11662442" y="6408717"/>
            <a:ext cx="508001" cy="366183"/>
          </a:xfrm>
          <a:prstGeom prst="rect">
            <a:avLst/>
          </a:prstGeom>
        </p:spPr>
        <p:txBody>
          <a:bodyPr anchor="ctr"/>
          <a:lstStyle>
            <a:lvl1pPr algn="ctr">
              <a:defRPr sz="1200" b="1">
                <a:solidFill>
                  <a:schemeClr val="tx1">
                    <a:lumMod val="50000"/>
                    <a:lumOff val="50000"/>
                  </a:schemeClr>
                </a:solidFill>
              </a:defRPr>
            </a:lvl1pPr>
          </a:lstStyle>
          <a:p>
            <a:fld id="{C136B7D2-B98C-44FD-8D04-7EC62A564975}" type="slidenum">
              <a:rPr lang="en-US" smtClean="0"/>
              <a:pPr/>
              <a:t>‹#›</a:t>
            </a:fld>
            <a:endParaRPr lang="en-US" dirty="0"/>
          </a:p>
        </p:txBody>
      </p:sp>
    </p:spTree>
    <p:extLst>
      <p:ext uri="{BB962C8B-B14F-4D97-AF65-F5344CB8AC3E}">
        <p14:creationId xmlns:p14="http://schemas.microsoft.com/office/powerpoint/2010/main" val="1814813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5">
                                            <p:txEl>
                                              <p:pRg st="0" end="0"/>
                                            </p:txEl>
                                          </p:spTgt>
                                        </p:tgtEl>
                                        <p:attrNameLst>
                                          <p:attrName>style.visibility</p:attrName>
                                        </p:attrNameLst>
                                      </p:cBhvr>
                                      <p:to>
                                        <p:strVal val="visible"/>
                                      </p:to>
                                    </p:set>
                                    <p:animEffect transition="in" filter="fade">
                                      <p:cBhvr>
                                        <p:cTn id="11" dur="500"/>
                                        <p:tgtEl>
                                          <p:spTgt spid="1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5" grpId="0" build="p">
        <p:tmplLst>
          <p:tmpl lvl="1">
            <p:tnLst>
              <p:par>
                <p:cTn presetID="10" presetClass="entr" presetSubtype="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989A180-37AE-4B76-BB3B-1C678AD9322B}"/>
              </a:ext>
            </a:extLst>
          </p:cNvPr>
          <p:cNvSpPr>
            <a:spLocks noGrp="1"/>
          </p:cNvSpPr>
          <p:nvPr>
            <p:ph type="dt" sz="half" idx="10"/>
          </p:nvPr>
        </p:nvSpPr>
        <p:spPr/>
        <p:txBody>
          <a:bodyPr/>
          <a:lstStyle/>
          <a:p>
            <a:fld id="{C7B88E7A-7D18-4D1D-9186-4D80C425819D}" type="datetimeFigureOut">
              <a:rPr lang="en-US" smtClean="0"/>
              <a:t>9/20/2019</a:t>
            </a:fld>
            <a:endParaRPr lang="en-US"/>
          </a:p>
        </p:txBody>
      </p:sp>
      <p:sp>
        <p:nvSpPr>
          <p:cNvPr id="3" name="Footer Placeholder 2">
            <a:extLst>
              <a:ext uri="{FF2B5EF4-FFF2-40B4-BE49-F238E27FC236}">
                <a16:creationId xmlns:a16="http://schemas.microsoft.com/office/drawing/2014/main" id="{9FB28762-A3AB-4959-9DD4-5EC6907BE98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B299FE4-8425-4F87-B833-7530D900C53F}"/>
              </a:ext>
            </a:extLst>
          </p:cNvPr>
          <p:cNvSpPr>
            <a:spLocks noGrp="1"/>
          </p:cNvSpPr>
          <p:nvPr>
            <p:ph type="sldNum" sz="quarter" idx="12"/>
          </p:nvPr>
        </p:nvSpPr>
        <p:spPr/>
        <p:txBody>
          <a:bodyPr/>
          <a:lstStyle/>
          <a:p>
            <a:fld id="{543EF858-CB1A-4DB0-99B3-B8860EF3A03A}" type="slidenum">
              <a:rPr lang="en-US" smtClean="0"/>
              <a:t>‹#›</a:t>
            </a:fld>
            <a:endParaRPr lang="en-US"/>
          </a:p>
        </p:txBody>
      </p:sp>
    </p:spTree>
    <p:extLst>
      <p:ext uri="{BB962C8B-B14F-4D97-AF65-F5344CB8AC3E}">
        <p14:creationId xmlns:p14="http://schemas.microsoft.com/office/powerpoint/2010/main" val="18892087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D35EB8-4936-4223-9B7B-C35B4B8ACEB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D84A93B-A9BF-45CB-846B-8EED21424F5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8EC9375-5784-4D00-A091-A2EE0D9529F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38230862-66E9-470F-A06E-E22D80A29164}"/>
              </a:ext>
            </a:extLst>
          </p:cNvPr>
          <p:cNvSpPr>
            <a:spLocks noGrp="1"/>
          </p:cNvSpPr>
          <p:nvPr>
            <p:ph type="dt" sz="half" idx="10"/>
          </p:nvPr>
        </p:nvSpPr>
        <p:spPr/>
        <p:txBody>
          <a:bodyPr/>
          <a:lstStyle/>
          <a:p>
            <a:fld id="{C7B88E7A-7D18-4D1D-9186-4D80C425819D}" type="datetimeFigureOut">
              <a:rPr lang="en-US" smtClean="0"/>
              <a:t>9/20/2019</a:t>
            </a:fld>
            <a:endParaRPr lang="en-US"/>
          </a:p>
        </p:txBody>
      </p:sp>
      <p:sp>
        <p:nvSpPr>
          <p:cNvPr id="6" name="Footer Placeholder 5">
            <a:extLst>
              <a:ext uri="{FF2B5EF4-FFF2-40B4-BE49-F238E27FC236}">
                <a16:creationId xmlns:a16="http://schemas.microsoft.com/office/drawing/2014/main" id="{C314AA86-018D-46EC-A025-D0811173D7A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ED2AF1E-5D5B-4813-8451-D41E4B5098EE}"/>
              </a:ext>
            </a:extLst>
          </p:cNvPr>
          <p:cNvSpPr>
            <a:spLocks noGrp="1"/>
          </p:cNvSpPr>
          <p:nvPr>
            <p:ph type="sldNum" sz="quarter" idx="12"/>
          </p:nvPr>
        </p:nvSpPr>
        <p:spPr/>
        <p:txBody>
          <a:bodyPr/>
          <a:lstStyle/>
          <a:p>
            <a:fld id="{543EF858-CB1A-4DB0-99B3-B8860EF3A03A}" type="slidenum">
              <a:rPr lang="en-US" smtClean="0"/>
              <a:t>‹#›</a:t>
            </a:fld>
            <a:endParaRPr lang="en-US"/>
          </a:p>
        </p:txBody>
      </p:sp>
    </p:spTree>
    <p:extLst>
      <p:ext uri="{BB962C8B-B14F-4D97-AF65-F5344CB8AC3E}">
        <p14:creationId xmlns:p14="http://schemas.microsoft.com/office/powerpoint/2010/main" val="10599057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666DE-F76E-4946-BBCB-E3E51E1EEB4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A38DE25-88C6-4388-9C69-C83831F1768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6299D95-68B5-4868-80E8-8E6393C1079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92CDA62F-5179-4B87-A380-2AB27EB3000D}"/>
              </a:ext>
            </a:extLst>
          </p:cNvPr>
          <p:cNvSpPr>
            <a:spLocks noGrp="1"/>
          </p:cNvSpPr>
          <p:nvPr>
            <p:ph type="dt" sz="half" idx="10"/>
          </p:nvPr>
        </p:nvSpPr>
        <p:spPr/>
        <p:txBody>
          <a:bodyPr/>
          <a:lstStyle/>
          <a:p>
            <a:fld id="{C7B88E7A-7D18-4D1D-9186-4D80C425819D}" type="datetimeFigureOut">
              <a:rPr lang="en-US" smtClean="0"/>
              <a:t>9/20/2019</a:t>
            </a:fld>
            <a:endParaRPr lang="en-US"/>
          </a:p>
        </p:txBody>
      </p:sp>
      <p:sp>
        <p:nvSpPr>
          <p:cNvPr id="6" name="Footer Placeholder 5">
            <a:extLst>
              <a:ext uri="{FF2B5EF4-FFF2-40B4-BE49-F238E27FC236}">
                <a16:creationId xmlns:a16="http://schemas.microsoft.com/office/drawing/2014/main" id="{C108B4E4-4EC8-4196-BDD0-A6E572313DA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30FE8CA-8295-4BAF-A7FB-C256F397EE78}"/>
              </a:ext>
            </a:extLst>
          </p:cNvPr>
          <p:cNvSpPr>
            <a:spLocks noGrp="1"/>
          </p:cNvSpPr>
          <p:nvPr>
            <p:ph type="sldNum" sz="quarter" idx="12"/>
          </p:nvPr>
        </p:nvSpPr>
        <p:spPr/>
        <p:txBody>
          <a:bodyPr/>
          <a:lstStyle/>
          <a:p>
            <a:fld id="{543EF858-CB1A-4DB0-99B3-B8860EF3A03A}" type="slidenum">
              <a:rPr lang="en-US" smtClean="0"/>
              <a:t>‹#›</a:t>
            </a:fld>
            <a:endParaRPr lang="en-US"/>
          </a:p>
        </p:txBody>
      </p:sp>
    </p:spTree>
    <p:extLst>
      <p:ext uri="{BB962C8B-B14F-4D97-AF65-F5344CB8AC3E}">
        <p14:creationId xmlns:p14="http://schemas.microsoft.com/office/powerpoint/2010/main" val="25630801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6" Type="http://schemas.openxmlformats.org/officeDocument/2006/relationships/theme" Target="../theme/theme2.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slideLayout" Target="../slideLayouts/slideLayout39.xml"/><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0" Type="http://schemas.openxmlformats.org/officeDocument/2006/relationships/slideLayout" Target="../slideLayouts/slideLayout36.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7.xml"/><Relationship Id="rId13" Type="http://schemas.openxmlformats.org/officeDocument/2006/relationships/slideLayout" Target="../slideLayouts/slideLayout52.xml"/><Relationship Id="rId3" Type="http://schemas.openxmlformats.org/officeDocument/2006/relationships/slideLayout" Target="../slideLayouts/slideLayout42.xml"/><Relationship Id="rId7" Type="http://schemas.openxmlformats.org/officeDocument/2006/relationships/slideLayout" Target="../slideLayouts/slideLayout46.xml"/><Relationship Id="rId12" Type="http://schemas.openxmlformats.org/officeDocument/2006/relationships/slideLayout" Target="../slideLayouts/slideLayout51.xml"/><Relationship Id="rId2" Type="http://schemas.openxmlformats.org/officeDocument/2006/relationships/slideLayout" Target="../slideLayouts/slideLayout41.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5" Type="http://schemas.openxmlformats.org/officeDocument/2006/relationships/slideLayout" Target="../slideLayouts/slideLayout44.xml"/><Relationship Id="rId15" Type="http://schemas.openxmlformats.org/officeDocument/2006/relationships/theme" Target="../theme/theme4.xml"/><Relationship Id="rId10" Type="http://schemas.openxmlformats.org/officeDocument/2006/relationships/slideLayout" Target="../slideLayouts/slideLayout49.xml"/><Relationship Id="rId4" Type="http://schemas.openxmlformats.org/officeDocument/2006/relationships/slideLayout" Target="../slideLayouts/slideLayout43.xml"/><Relationship Id="rId9" Type="http://schemas.openxmlformats.org/officeDocument/2006/relationships/slideLayout" Target="../slideLayouts/slideLayout48.xml"/><Relationship Id="rId14" Type="http://schemas.openxmlformats.org/officeDocument/2006/relationships/slideLayout" Target="../slideLayouts/slideLayout53.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1.xml"/><Relationship Id="rId13" Type="http://schemas.openxmlformats.org/officeDocument/2006/relationships/slideLayout" Target="../slideLayouts/slideLayout66.xml"/><Relationship Id="rId3" Type="http://schemas.openxmlformats.org/officeDocument/2006/relationships/slideLayout" Target="../slideLayouts/slideLayout56.xml"/><Relationship Id="rId7" Type="http://schemas.openxmlformats.org/officeDocument/2006/relationships/slideLayout" Target="../slideLayouts/slideLayout60.xml"/><Relationship Id="rId12" Type="http://schemas.openxmlformats.org/officeDocument/2006/relationships/slideLayout" Target="../slideLayouts/slideLayout65.xml"/><Relationship Id="rId2" Type="http://schemas.openxmlformats.org/officeDocument/2006/relationships/slideLayout" Target="../slideLayouts/slideLayout55.xml"/><Relationship Id="rId16" Type="http://schemas.openxmlformats.org/officeDocument/2006/relationships/theme" Target="../theme/theme5.xml"/><Relationship Id="rId1" Type="http://schemas.openxmlformats.org/officeDocument/2006/relationships/slideLayout" Target="../slideLayouts/slideLayout54.xml"/><Relationship Id="rId6" Type="http://schemas.openxmlformats.org/officeDocument/2006/relationships/slideLayout" Target="../slideLayouts/slideLayout59.xml"/><Relationship Id="rId11" Type="http://schemas.openxmlformats.org/officeDocument/2006/relationships/slideLayout" Target="../slideLayouts/slideLayout64.xml"/><Relationship Id="rId5" Type="http://schemas.openxmlformats.org/officeDocument/2006/relationships/slideLayout" Target="../slideLayouts/slideLayout58.xml"/><Relationship Id="rId15" Type="http://schemas.openxmlformats.org/officeDocument/2006/relationships/slideLayout" Target="../slideLayouts/slideLayout68.xml"/><Relationship Id="rId10" Type="http://schemas.openxmlformats.org/officeDocument/2006/relationships/slideLayout" Target="../slideLayouts/slideLayout63.xml"/><Relationship Id="rId4" Type="http://schemas.openxmlformats.org/officeDocument/2006/relationships/slideLayout" Target="../slideLayouts/slideLayout57.xml"/><Relationship Id="rId9" Type="http://schemas.openxmlformats.org/officeDocument/2006/relationships/slideLayout" Target="../slideLayouts/slideLayout62.xml"/><Relationship Id="rId14" Type="http://schemas.openxmlformats.org/officeDocument/2006/relationships/slideLayout" Target="../slideLayouts/slideLayout6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06F4D8B-E836-4A9E-9D3E-99F9377B751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6D56DF9-8DFB-41D2-8FE9-4C2D20D2E0B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DAE02B1-9D52-4A84-985B-DE5B0B3C430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B88E7A-7D18-4D1D-9186-4D80C425819D}" type="datetimeFigureOut">
              <a:rPr lang="en-US" smtClean="0"/>
              <a:t>9/20/2019</a:t>
            </a:fld>
            <a:endParaRPr lang="en-US"/>
          </a:p>
        </p:txBody>
      </p:sp>
      <p:sp>
        <p:nvSpPr>
          <p:cNvPr id="5" name="Footer Placeholder 4">
            <a:extLst>
              <a:ext uri="{FF2B5EF4-FFF2-40B4-BE49-F238E27FC236}">
                <a16:creationId xmlns:a16="http://schemas.microsoft.com/office/drawing/2014/main" id="{A7E10380-728B-4B7B-B812-8EF9E5EC808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793ABDA-01F2-4545-AC41-A0BD7FCFC53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43EF858-CB1A-4DB0-99B3-B8860EF3A03A}" type="slidenum">
              <a:rPr lang="en-US" smtClean="0"/>
              <a:t>‹#›</a:t>
            </a:fld>
            <a:endParaRPr lang="en-US"/>
          </a:p>
        </p:txBody>
      </p:sp>
      <p:sp>
        <p:nvSpPr>
          <p:cNvPr id="7" name="MSIPCMContentMarking" descr="{&quot;HashCode&quot;:427984535,&quot;Placement&quot;:&quot;Footer&quot;}">
            <a:extLst>
              <a:ext uri="{FF2B5EF4-FFF2-40B4-BE49-F238E27FC236}">
                <a16:creationId xmlns:a16="http://schemas.microsoft.com/office/drawing/2014/main" id="{FF053927-197C-4D91-BA6D-A937F3231AD7}"/>
              </a:ext>
            </a:extLst>
          </p:cNvPr>
          <p:cNvSpPr txBox="1"/>
          <p:nvPr userDrawn="1"/>
        </p:nvSpPr>
        <p:spPr>
          <a:xfrm>
            <a:off x="5343543" y="6595656"/>
            <a:ext cx="1504914" cy="262344"/>
          </a:xfrm>
          <a:prstGeom prst="rect">
            <a:avLst/>
          </a:prstGeom>
          <a:noFill/>
        </p:spPr>
        <p:txBody>
          <a:bodyPr vert="horz" wrap="square" lIns="0" tIns="0" rIns="0" bIns="0" rtlCol="0" anchor="ctr" anchorCtr="1">
            <a:spAutoFit/>
          </a:bodyPr>
          <a:lstStyle/>
          <a:p>
            <a:pPr algn="ctr">
              <a:spcBef>
                <a:spcPts val="0"/>
              </a:spcBef>
              <a:spcAft>
                <a:spcPts val="0"/>
              </a:spcAft>
            </a:pPr>
            <a:r>
              <a:rPr lang="en-US" sz="1000">
                <a:solidFill>
                  <a:srgbClr val="000000"/>
                </a:solidFill>
                <a:latin typeface="Calibri" panose="020F0502020204030204" pitchFamily="34" charset="0"/>
              </a:rPr>
              <a:t>Classified - Confidential</a:t>
            </a:r>
          </a:p>
        </p:txBody>
      </p:sp>
    </p:spTree>
    <p:extLst>
      <p:ext uri="{BB962C8B-B14F-4D97-AF65-F5344CB8AC3E}">
        <p14:creationId xmlns:p14="http://schemas.microsoft.com/office/powerpoint/2010/main" val="75803752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EB27571-93DD-4FE6-8CF5-991629DDCFE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8BAF2FF-16DF-4341-9200-5D90EDBD6BD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ABF2B3-3B35-446E-870F-1CFD9FA4A4D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EB9E842-5948-48D5-A62E-AEAED76337DC}" type="datetimeFigureOut">
              <a:rPr lang="en-US" smtClean="0"/>
              <a:t>9/20/2019</a:t>
            </a:fld>
            <a:endParaRPr lang="en-US" dirty="0"/>
          </a:p>
        </p:txBody>
      </p:sp>
      <p:sp>
        <p:nvSpPr>
          <p:cNvPr id="5" name="Footer Placeholder 4">
            <a:extLst>
              <a:ext uri="{FF2B5EF4-FFF2-40B4-BE49-F238E27FC236}">
                <a16:creationId xmlns:a16="http://schemas.microsoft.com/office/drawing/2014/main" id="{510765CE-682D-46A8-886A-676F38BBBD3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18C5D1B5-09B5-4F29-A26A-C102ED02E09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565916B-3F35-4762-956A-0EDAB2522C81}" type="slidenum">
              <a:rPr lang="en-US" smtClean="0"/>
              <a:t>‹#›</a:t>
            </a:fld>
            <a:endParaRPr lang="en-US" dirty="0"/>
          </a:p>
        </p:txBody>
      </p:sp>
      <p:sp>
        <p:nvSpPr>
          <p:cNvPr id="7" name="MSIPCMContentMarking" descr="{&quot;HashCode&quot;:427984535,&quot;Placement&quot;:&quot;Footer&quot;}">
            <a:extLst>
              <a:ext uri="{FF2B5EF4-FFF2-40B4-BE49-F238E27FC236}">
                <a16:creationId xmlns:a16="http://schemas.microsoft.com/office/drawing/2014/main" id="{428A2C25-02A1-4DA7-ABEB-EE0341163480}"/>
              </a:ext>
            </a:extLst>
          </p:cNvPr>
          <p:cNvSpPr txBox="1"/>
          <p:nvPr userDrawn="1"/>
        </p:nvSpPr>
        <p:spPr>
          <a:xfrm>
            <a:off x="5343543" y="6595656"/>
            <a:ext cx="1504914" cy="262344"/>
          </a:xfrm>
          <a:prstGeom prst="rect">
            <a:avLst/>
          </a:prstGeom>
          <a:noFill/>
        </p:spPr>
        <p:txBody>
          <a:bodyPr vert="horz" wrap="square" lIns="0" tIns="0" rIns="0" bIns="0" rtlCol="0" anchor="ctr" anchorCtr="1">
            <a:spAutoFit/>
          </a:bodyPr>
          <a:lstStyle/>
          <a:p>
            <a:pPr algn="ctr">
              <a:spcBef>
                <a:spcPts val="0"/>
              </a:spcBef>
              <a:spcAft>
                <a:spcPts val="0"/>
              </a:spcAft>
            </a:pPr>
            <a:r>
              <a:rPr lang="en-US" sz="1000">
                <a:solidFill>
                  <a:srgbClr val="000000"/>
                </a:solidFill>
                <a:latin typeface="Calibri" panose="020F0502020204030204" pitchFamily="34" charset="0"/>
              </a:rPr>
              <a:t>Classified - Confidential</a:t>
            </a:r>
          </a:p>
        </p:txBody>
      </p:sp>
    </p:spTree>
    <p:extLst>
      <p:ext uri="{BB962C8B-B14F-4D97-AF65-F5344CB8AC3E}">
        <p14:creationId xmlns:p14="http://schemas.microsoft.com/office/powerpoint/2010/main" val="259413194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8A650F6-097F-4516-B9FA-ACE0342E27A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26417A2-67D6-4FFD-BB12-471E97D8ED3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D25AD60-69F8-4197-AE4E-1CBB0D01A08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9B4EFAE-A627-43B3-B906-127BB30DEB8C}" type="datetimeFigureOut">
              <a:rPr lang="en-US" smtClean="0"/>
              <a:t>9/20/2019</a:t>
            </a:fld>
            <a:endParaRPr lang="en-US" dirty="0"/>
          </a:p>
        </p:txBody>
      </p:sp>
      <p:sp>
        <p:nvSpPr>
          <p:cNvPr id="5" name="Footer Placeholder 4">
            <a:extLst>
              <a:ext uri="{FF2B5EF4-FFF2-40B4-BE49-F238E27FC236}">
                <a16:creationId xmlns:a16="http://schemas.microsoft.com/office/drawing/2014/main" id="{2658D697-E76B-4820-A4A5-C02D58A262B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0DABA452-6CCE-43DE-94ED-DD6FEC429B5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6DD33B4-CC49-458E-BB0B-E3E3297640F0}" type="slidenum">
              <a:rPr lang="en-US" smtClean="0"/>
              <a:t>‹#›</a:t>
            </a:fld>
            <a:endParaRPr lang="en-US" dirty="0"/>
          </a:p>
        </p:txBody>
      </p:sp>
      <p:sp>
        <p:nvSpPr>
          <p:cNvPr id="7" name="MSIPCMContentMarking" descr="{&quot;HashCode&quot;:427984535,&quot;Placement&quot;:&quot;Footer&quot;}">
            <a:extLst>
              <a:ext uri="{FF2B5EF4-FFF2-40B4-BE49-F238E27FC236}">
                <a16:creationId xmlns:a16="http://schemas.microsoft.com/office/drawing/2014/main" id="{DD1B075A-4D04-4531-A591-A11EA0695B57}"/>
              </a:ext>
            </a:extLst>
          </p:cNvPr>
          <p:cNvSpPr txBox="1"/>
          <p:nvPr userDrawn="1"/>
        </p:nvSpPr>
        <p:spPr>
          <a:xfrm>
            <a:off x="5343543" y="6595656"/>
            <a:ext cx="1504914" cy="262344"/>
          </a:xfrm>
          <a:prstGeom prst="rect">
            <a:avLst/>
          </a:prstGeom>
          <a:noFill/>
        </p:spPr>
        <p:txBody>
          <a:bodyPr vert="horz" wrap="square" lIns="0" tIns="0" rIns="0" bIns="0" rtlCol="0" anchor="ctr" anchorCtr="1">
            <a:spAutoFit/>
          </a:bodyPr>
          <a:lstStyle/>
          <a:p>
            <a:pPr algn="ctr">
              <a:spcBef>
                <a:spcPts val="0"/>
              </a:spcBef>
              <a:spcAft>
                <a:spcPts val="0"/>
              </a:spcAft>
            </a:pPr>
            <a:r>
              <a:rPr lang="en-US" sz="1000">
                <a:solidFill>
                  <a:srgbClr val="000000"/>
                </a:solidFill>
                <a:latin typeface="Calibri" panose="020F0502020204030204" pitchFamily="34" charset="0"/>
              </a:rPr>
              <a:t>Classified - Confidential</a:t>
            </a:r>
          </a:p>
        </p:txBody>
      </p:sp>
    </p:spTree>
    <p:extLst>
      <p:ext uri="{BB962C8B-B14F-4D97-AF65-F5344CB8AC3E}">
        <p14:creationId xmlns:p14="http://schemas.microsoft.com/office/powerpoint/2010/main" val="2978850004"/>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 id="2147483689"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MSIPCMContentMarking" descr="{&quot;HashCode&quot;:427984535,&quot;Placement&quot;:&quot;Footer&quot;}">
            <a:extLst>
              <a:ext uri="{FF2B5EF4-FFF2-40B4-BE49-F238E27FC236}">
                <a16:creationId xmlns:a16="http://schemas.microsoft.com/office/drawing/2014/main" id="{2ED8A9B4-CB5B-4D32-837D-BD29EEE5D655}"/>
              </a:ext>
            </a:extLst>
          </p:cNvPr>
          <p:cNvSpPr txBox="1"/>
          <p:nvPr userDrawn="1"/>
        </p:nvSpPr>
        <p:spPr>
          <a:xfrm>
            <a:off x="5343543" y="6595656"/>
            <a:ext cx="1504914" cy="262344"/>
          </a:xfrm>
          <a:prstGeom prst="rect">
            <a:avLst/>
          </a:prstGeom>
          <a:noFill/>
        </p:spPr>
        <p:txBody>
          <a:bodyPr vert="horz" wrap="square" lIns="0" tIns="0" rIns="0" bIns="0" rtlCol="0" anchor="ctr" anchorCtr="1">
            <a:spAutoFit/>
          </a:bodyPr>
          <a:lstStyle/>
          <a:p>
            <a:pPr algn="ctr">
              <a:spcBef>
                <a:spcPts val="0"/>
              </a:spcBef>
              <a:spcAft>
                <a:spcPts val="0"/>
              </a:spcAft>
            </a:pPr>
            <a:r>
              <a:rPr lang="en-US" sz="1000">
                <a:solidFill>
                  <a:srgbClr val="000000"/>
                </a:solidFill>
                <a:latin typeface="Calibri" panose="020F0502020204030204" pitchFamily="34" charset="0"/>
              </a:rPr>
              <a:t>Classified - Confidential</a:t>
            </a:r>
          </a:p>
        </p:txBody>
      </p:sp>
    </p:spTree>
    <p:extLst>
      <p:ext uri="{BB962C8B-B14F-4D97-AF65-F5344CB8AC3E}">
        <p14:creationId xmlns:p14="http://schemas.microsoft.com/office/powerpoint/2010/main" val="753402683"/>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 id="2147483703" r:id="rId13"/>
    <p:sldLayoutId id="2147483704" r:id="rId1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EB27571-93DD-4FE6-8CF5-991629DDCFE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8BAF2FF-16DF-4341-9200-5D90EDBD6BD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ABF2B3-3B35-446E-870F-1CFD9FA4A4D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EB9E842-5948-48D5-A62E-AEAED76337DC}" type="datetimeFigureOut">
              <a:rPr lang="en-US" smtClean="0"/>
              <a:t>9/20/2019</a:t>
            </a:fld>
            <a:endParaRPr lang="en-US" dirty="0"/>
          </a:p>
        </p:txBody>
      </p:sp>
      <p:sp>
        <p:nvSpPr>
          <p:cNvPr id="5" name="Footer Placeholder 4">
            <a:extLst>
              <a:ext uri="{FF2B5EF4-FFF2-40B4-BE49-F238E27FC236}">
                <a16:creationId xmlns:a16="http://schemas.microsoft.com/office/drawing/2014/main" id="{510765CE-682D-46A8-886A-676F38BBBD3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18C5D1B5-09B5-4F29-A26A-C102ED02E09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565916B-3F35-4762-956A-0EDAB2522C81}" type="slidenum">
              <a:rPr lang="en-US" smtClean="0"/>
              <a:t>‹#›</a:t>
            </a:fld>
            <a:endParaRPr lang="en-US" dirty="0"/>
          </a:p>
        </p:txBody>
      </p:sp>
    </p:spTree>
    <p:extLst>
      <p:ext uri="{BB962C8B-B14F-4D97-AF65-F5344CB8AC3E}">
        <p14:creationId xmlns:p14="http://schemas.microsoft.com/office/powerpoint/2010/main" val="4249958485"/>
      </p:ext>
    </p:extLst>
  </p:cSld>
  <p:clrMap bg1="lt1" tx1="dk1" bg2="lt2" tx2="dk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 id="2147483718" r:id="rId13"/>
    <p:sldLayoutId id="2147483719" r:id="rId14"/>
    <p:sldLayoutId id="2147483720"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8.jpe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0.xml.rels><?xml version="1.0" encoding="UTF-8" standalone="yes"?>
<Relationships xmlns="http://schemas.openxmlformats.org/package/2006/relationships"><Relationship Id="rId8" Type="http://schemas.openxmlformats.org/officeDocument/2006/relationships/image" Target="../media/image47.png"/><Relationship Id="rId13" Type="http://schemas.openxmlformats.org/officeDocument/2006/relationships/image" Target="../media/image52.png"/><Relationship Id="rId18" Type="http://schemas.openxmlformats.org/officeDocument/2006/relationships/image" Target="../media/image57.jpeg"/><Relationship Id="rId3" Type="http://schemas.openxmlformats.org/officeDocument/2006/relationships/image" Target="../media/image43.png"/><Relationship Id="rId7" Type="http://schemas.openxmlformats.org/officeDocument/2006/relationships/image" Target="../media/image46.png"/><Relationship Id="rId12" Type="http://schemas.openxmlformats.org/officeDocument/2006/relationships/image" Target="../media/image51.png"/><Relationship Id="rId17" Type="http://schemas.openxmlformats.org/officeDocument/2006/relationships/image" Target="../media/image56.png"/><Relationship Id="rId2" Type="http://schemas.openxmlformats.org/officeDocument/2006/relationships/image" Target="../media/image42.jpeg"/><Relationship Id="rId16" Type="http://schemas.openxmlformats.org/officeDocument/2006/relationships/image" Target="../media/image55.jpeg"/><Relationship Id="rId1" Type="http://schemas.openxmlformats.org/officeDocument/2006/relationships/slideLayout" Target="../slideLayouts/slideLayout39.xml"/><Relationship Id="rId6" Type="http://schemas.microsoft.com/office/2007/relationships/hdphoto" Target="../media/hdphoto1.wdp"/><Relationship Id="rId11" Type="http://schemas.openxmlformats.org/officeDocument/2006/relationships/image" Target="../media/image50.png"/><Relationship Id="rId5" Type="http://schemas.openxmlformats.org/officeDocument/2006/relationships/image" Target="../media/image45.png"/><Relationship Id="rId15" Type="http://schemas.openxmlformats.org/officeDocument/2006/relationships/image" Target="../media/image54.png"/><Relationship Id="rId10" Type="http://schemas.openxmlformats.org/officeDocument/2006/relationships/image" Target="../media/image49.png"/><Relationship Id="rId19" Type="http://schemas.openxmlformats.org/officeDocument/2006/relationships/image" Target="../media/image58.png"/><Relationship Id="rId4" Type="http://schemas.openxmlformats.org/officeDocument/2006/relationships/image" Target="../media/image44.PNG"/><Relationship Id="rId9" Type="http://schemas.openxmlformats.org/officeDocument/2006/relationships/image" Target="../media/image48.PNG"/><Relationship Id="rId14" Type="http://schemas.openxmlformats.org/officeDocument/2006/relationships/image" Target="../media/image53.jpe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9.xml"/></Relationships>
</file>

<file path=ppt/slides/_rels/slide12.xml.rels><?xml version="1.0" encoding="UTF-8" standalone="yes"?>
<Relationships xmlns="http://schemas.openxmlformats.org/package/2006/relationships"><Relationship Id="rId8" Type="http://schemas.openxmlformats.org/officeDocument/2006/relationships/image" Target="../media/image64.svg"/><Relationship Id="rId3" Type="http://schemas.openxmlformats.org/officeDocument/2006/relationships/image" Target="../media/image59.png"/><Relationship Id="rId7" Type="http://schemas.openxmlformats.org/officeDocument/2006/relationships/image" Target="../media/image63.png"/><Relationship Id="rId12" Type="http://schemas.openxmlformats.org/officeDocument/2006/relationships/image" Target="../media/image68.svg"/><Relationship Id="rId2" Type="http://schemas.openxmlformats.org/officeDocument/2006/relationships/notesSlide" Target="../notesSlides/notesSlide7.xml"/><Relationship Id="rId1" Type="http://schemas.openxmlformats.org/officeDocument/2006/relationships/slideLayout" Target="../slideLayouts/slideLayout39.xml"/><Relationship Id="rId6" Type="http://schemas.openxmlformats.org/officeDocument/2006/relationships/image" Target="../media/image62.png"/><Relationship Id="rId11" Type="http://schemas.openxmlformats.org/officeDocument/2006/relationships/image" Target="../media/image67.png"/><Relationship Id="rId5" Type="http://schemas.openxmlformats.org/officeDocument/2006/relationships/image" Target="../media/image61.png"/><Relationship Id="rId10" Type="http://schemas.openxmlformats.org/officeDocument/2006/relationships/image" Target="../media/image66.svg"/><Relationship Id="rId4" Type="http://schemas.openxmlformats.org/officeDocument/2006/relationships/image" Target="../media/image60.png"/><Relationship Id="rId9" Type="http://schemas.openxmlformats.org/officeDocument/2006/relationships/image" Target="../media/image65.png"/></Relationships>
</file>

<file path=ppt/slides/_rels/slide1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30.png"/><Relationship Id="rId1" Type="http://schemas.openxmlformats.org/officeDocument/2006/relationships/slideLayout" Target="../slideLayouts/slideLayout39.xml"/><Relationship Id="rId5" Type="http://schemas.openxmlformats.org/officeDocument/2006/relationships/slide" Target="slide25.xml"/><Relationship Id="rId4" Type="http://schemas.openxmlformats.org/officeDocument/2006/relationships/image" Target="../media/image7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1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8.xml"/><Relationship Id="rId1" Type="http://schemas.openxmlformats.org/officeDocument/2006/relationships/slideLayout" Target="../slideLayouts/slideLayout39.xml"/><Relationship Id="rId6" Type="http://schemas.openxmlformats.org/officeDocument/2006/relationships/chart" Target="../charts/chart1.xml"/><Relationship Id="rId5" Type="http://schemas.openxmlformats.org/officeDocument/2006/relationships/image" Target="../media/image73.PNG"/><Relationship Id="rId4" Type="http://schemas.openxmlformats.org/officeDocument/2006/relationships/image" Target="../media/image72.PNG"/></Relationships>
</file>

<file path=ppt/slides/_rels/slide16.xml.rels><?xml version="1.0" encoding="UTF-8" standalone="yes"?>
<Relationships xmlns="http://schemas.openxmlformats.org/package/2006/relationships"><Relationship Id="rId8" Type="http://schemas.openxmlformats.org/officeDocument/2006/relationships/image" Target="../media/image77.jpeg"/><Relationship Id="rId13" Type="http://schemas.openxmlformats.org/officeDocument/2006/relationships/image" Target="../media/image81.png"/><Relationship Id="rId3" Type="http://schemas.openxmlformats.org/officeDocument/2006/relationships/image" Target="../media/image31.png"/><Relationship Id="rId7" Type="http://schemas.openxmlformats.org/officeDocument/2006/relationships/image" Target="../media/image76.png"/><Relationship Id="rId12" Type="http://schemas.openxmlformats.org/officeDocument/2006/relationships/image" Target="../media/image80.png"/><Relationship Id="rId17" Type="http://schemas.openxmlformats.org/officeDocument/2006/relationships/image" Target="../media/image24.svg"/><Relationship Id="rId2" Type="http://schemas.openxmlformats.org/officeDocument/2006/relationships/notesSlide" Target="../notesSlides/notesSlide9.xml"/><Relationship Id="rId16" Type="http://schemas.openxmlformats.org/officeDocument/2006/relationships/image" Target="../media/image23.png"/><Relationship Id="rId1" Type="http://schemas.openxmlformats.org/officeDocument/2006/relationships/slideLayout" Target="../slideLayouts/slideLayout39.xml"/><Relationship Id="rId6" Type="http://schemas.openxmlformats.org/officeDocument/2006/relationships/image" Target="../media/image75.jpeg"/><Relationship Id="rId11" Type="http://schemas.microsoft.com/office/2007/relationships/hdphoto" Target="../media/hdphoto2.wdp"/><Relationship Id="rId5" Type="http://schemas.openxmlformats.org/officeDocument/2006/relationships/image" Target="../media/image74.png"/><Relationship Id="rId15" Type="http://schemas.openxmlformats.org/officeDocument/2006/relationships/slide" Target="slide19.xml"/><Relationship Id="rId10" Type="http://schemas.openxmlformats.org/officeDocument/2006/relationships/image" Target="../media/image79.png"/><Relationship Id="rId4" Type="http://schemas.openxmlformats.org/officeDocument/2006/relationships/hyperlink" Target="https://mu-sigma-2.wistia.com/medias/3u6gwzlw03" TargetMode="External"/><Relationship Id="rId9" Type="http://schemas.openxmlformats.org/officeDocument/2006/relationships/image" Target="../media/image78.png"/><Relationship Id="rId14" Type="http://schemas.openxmlformats.org/officeDocument/2006/relationships/slide" Target="slide2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1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0.xml"/><Relationship Id="rId1" Type="http://schemas.openxmlformats.org/officeDocument/2006/relationships/slideLayout" Target="../slideLayouts/slideLayout3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8" Type="http://schemas.openxmlformats.org/officeDocument/2006/relationships/image" Target="../media/image89.png"/><Relationship Id="rId13" Type="http://schemas.openxmlformats.org/officeDocument/2006/relationships/image" Target="../media/image92.png"/><Relationship Id="rId18" Type="http://schemas.openxmlformats.org/officeDocument/2006/relationships/image" Target="../media/image55.jpeg"/><Relationship Id="rId3" Type="http://schemas.openxmlformats.org/officeDocument/2006/relationships/image" Target="../media/image84.png"/><Relationship Id="rId7" Type="http://schemas.openxmlformats.org/officeDocument/2006/relationships/image" Target="../media/image88.png"/><Relationship Id="rId12" Type="http://schemas.openxmlformats.org/officeDocument/2006/relationships/image" Target="../media/image54.png"/><Relationship Id="rId17" Type="http://schemas.openxmlformats.org/officeDocument/2006/relationships/image" Target="../media/image93.png"/><Relationship Id="rId2" Type="http://schemas.openxmlformats.org/officeDocument/2006/relationships/image" Target="../media/image83.png"/><Relationship Id="rId16" Type="http://schemas.openxmlformats.org/officeDocument/2006/relationships/image" Target="../media/image46.png"/><Relationship Id="rId1" Type="http://schemas.openxmlformats.org/officeDocument/2006/relationships/slideLayout" Target="../slideLayouts/slideLayout39.xml"/><Relationship Id="rId6" Type="http://schemas.openxmlformats.org/officeDocument/2006/relationships/image" Target="../media/image87.png"/><Relationship Id="rId11" Type="http://schemas.openxmlformats.org/officeDocument/2006/relationships/image" Target="../media/image53.jpeg"/><Relationship Id="rId5" Type="http://schemas.openxmlformats.org/officeDocument/2006/relationships/image" Target="../media/image86.png"/><Relationship Id="rId15" Type="http://schemas.openxmlformats.org/officeDocument/2006/relationships/image" Target="../media/image51.png"/><Relationship Id="rId10" Type="http://schemas.openxmlformats.org/officeDocument/2006/relationships/image" Target="../media/image91.png"/><Relationship Id="rId4" Type="http://schemas.openxmlformats.org/officeDocument/2006/relationships/image" Target="../media/image85.png"/><Relationship Id="rId9" Type="http://schemas.openxmlformats.org/officeDocument/2006/relationships/image" Target="../media/image90.png"/><Relationship Id="rId14" Type="http://schemas.openxmlformats.org/officeDocument/2006/relationships/image" Target="../media/image43.png"/></Relationships>
</file>

<file path=ppt/slides/_rels/slide21.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34.xml"/></Relationships>
</file>

<file path=ppt/slides/_rels/slide22.xml.rels><?xml version="1.0" encoding="UTF-8" standalone="yes"?>
<Relationships xmlns="http://schemas.openxmlformats.org/package/2006/relationships"><Relationship Id="rId3" Type="http://schemas.openxmlformats.org/officeDocument/2006/relationships/image" Target="../media/image95.gif"/><Relationship Id="rId2" Type="http://schemas.openxmlformats.org/officeDocument/2006/relationships/notesSlide" Target="../notesSlides/notesSlide11.xml"/><Relationship Id="rId1" Type="http://schemas.openxmlformats.org/officeDocument/2006/relationships/slideLayout" Target="../slideLayouts/slideLayout39.xml"/></Relationships>
</file>

<file path=ppt/slides/_rels/slide23.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2.xml"/><Relationship Id="rId1" Type="http://schemas.openxmlformats.org/officeDocument/2006/relationships/slideLayout" Target="../slideLayouts/slideLayout39.xml"/><Relationship Id="rId5" Type="http://schemas.openxmlformats.org/officeDocument/2006/relationships/image" Target="../media/image98.PNG"/><Relationship Id="rId4" Type="http://schemas.openxmlformats.org/officeDocument/2006/relationships/image" Target="../media/image9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5.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39.xml"/><Relationship Id="rId5" Type="http://schemas.openxmlformats.org/officeDocument/2006/relationships/slide" Target="slide13.xml"/><Relationship Id="rId4" Type="http://schemas.microsoft.com/office/2007/relationships/hdphoto" Target="../media/hdphoto3.wdp"/></Relationships>
</file>

<file path=ppt/slides/_rels/slide26.xml.rels><?xml version="1.0" encoding="UTF-8" standalone="yes"?>
<Relationships xmlns="http://schemas.openxmlformats.org/package/2006/relationships"><Relationship Id="rId3" Type="http://schemas.openxmlformats.org/officeDocument/2006/relationships/hyperlink" Target="https://www.statista.com/statistics/276683/media-use-in-the-us/" TargetMode="External"/><Relationship Id="rId2" Type="http://schemas.openxmlformats.org/officeDocument/2006/relationships/hyperlink" Target="https://www.nielsen.com/apac/en/solutions/measurement/reach/" TargetMode="External"/><Relationship Id="rId1" Type="http://schemas.openxmlformats.org/officeDocument/2006/relationships/slideLayout" Target="../slideLayouts/slideLayout39.xml"/><Relationship Id="rId4" Type="http://schemas.openxmlformats.org/officeDocument/2006/relationships/slide" Target="slide13.xml"/></Relationships>
</file>

<file path=ppt/slides/_rels/slide27.xml.rels><?xml version="1.0" encoding="UTF-8" standalone="yes"?>
<Relationships xmlns="http://schemas.openxmlformats.org/package/2006/relationships"><Relationship Id="rId2" Type="http://schemas.openxmlformats.org/officeDocument/2006/relationships/slide" Target="slide13.xml"/><Relationship Id="rId1" Type="http://schemas.openxmlformats.org/officeDocument/2006/relationships/slideLayout" Target="../slideLayouts/slideLayout39.xml"/></Relationships>
</file>

<file path=ppt/slides/_rels/slide28.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39.xml"/><Relationship Id="rId5" Type="http://schemas.openxmlformats.org/officeDocument/2006/relationships/slide" Target="slide13.xml"/><Relationship Id="rId4" Type="http://schemas.openxmlformats.org/officeDocument/2006/relationships/image" Target="../media/image103.png"/></Relationships>
</file>

<file path=ppt/slides/_rels/slide29.xml.rels><?xml version="1.0" encoding="UTF-8" standalone="yes"?>
<Relationships xmlns="http://schemas.openxmlformats.org/package/2006/relationships"><Relationship Id="rId2" Type="http://schemas.openxmlformats.org/officeDocument/2006/relationships/slide" Target="slide16.xml"/><Relationship Id="rId1" Type="http://schemas.openxmlformats.org/officeDocument/2006/relationships/slideLayout" Target="../slideLayouts/slideLayout3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4.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10.png"/><Relationship Id="rId7"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39.xml"/><Relationship Id="rId6" Type="http://schemas.openxmlformats.org/officeDocument/2006/relationships/image" Target="../media/image12.png"/><Relationship Id="rId5" Type="http://schemas.openxmlformats.org/officeDocument/2006/relationships/slide" Target="slide24.xml"/><Relationship Id="rId4" Type="http://schemas.openxmlformats.org/officeDocument/2006/relationships/image" Target="../media/image11.svg"/></Relationships>
</file>

<file path=ppt/slides/_rels/slide5.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45.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 Id="rId9" Type="http://schemas.openxmlformats.org/officeDocument/2006/relationships/image" Target="../media/image21.png"/></Relationships>
</file>

<file path=ppt/slides/_rels/slide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xml"/><Relationship Id="rId1" Type="http://schemas.openxmlformats.org/officeDocument/2006/relationships/slideLayout" Target="../slideLayouts/slideLayout39.xml"/></Relationships>
</file>

<file path=ppt/slides/_rels/slide7.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slide" Target="slide19.xml"/><Relationship Id="rId7" Type="http://schemas.openxmlformats.org/officeDocument/2006/relationships/image" Target="../media/image26.png"/><Relationship Id="rId2" Type="http://schemas.openxmlformats.org/officeDocument/2006/relationships/notesSlide" Target="../notesSlides/notesSlide4.xml"/><Relationship Id="rId1" Type="http://schemas.openxmlformats.org/officeDocument/2006/relationships/slideLayout" Target="../slideLayouts/slideLayout39.xml"/><Relationship Id="rId6" Type="http://schemas.openxmlformats.org/officeDocument/2006/relationships/image" Target="../media/image25.png"/><Relationship Id="rId5" Type="http://schemas.openxmlformats.org/officeDocument/2006/relationships/image" Target="../media/image24.svg"/><Relationship Id="rId4" Type="http://schemas.openxmlformats.org/officeDocument/2006/relationships/image" Target="../media/image2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9.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38.png"/><Relationship Id="rId3" Type="http://schemas.openxmlformats.org/officeDocument/2006/relationships/image" Target="../media/image28.png"/><Relationship Id="rId7" Type="http://schemas.openxmlformats.org/officeDocument/2006/relationships/image" Target="../media/image32.PNG"/><Relationship Id="rId12" Type="http://schemas.openxmlformats.org/officeDocument/2006/relationships/image" Target="../media/image37.png"/><Relationship Id="rId2" Type="http://schemas.openxmlformats.org/officeDocument/2006/relationships/notesSlide" Target="../notesSlides/notesSlide5.xml"/><Relationship Id="rId16" Type="http://schemas.openxmlformats.org/officeDocument/2006/relationships/image" Target="../media/image41.png"/><Relationship Id="rId1" Type="http://schemas.openxmlformats.org/officeDocument/2006/relationships/slideLayout" Target="../slideLayouts/slideLayout39.xml"/><Relationship Id="rId6" Type="http://schemas.openxmlformats.org/officeDocument/2006/relationships/image" Target="../media/image31.png"/><Relationship Id="rId11" Type="http://schemas.openxmlformats.org/officeDocument/2006/relationships/image" Target="../media/image36.jpg"/><Relationship Id="rId5" Type="http://schemas.openxmlformats.org/officeDocument/2006/relationships/image" Target="../media/image30.png"/><Relationship Id="rId15" Type="http://schemas.openxmlformats.org/officeDocument/2006/relationships/image" Target="../media/image40.png"/><Relationship Id="rId10" Type="http://schemas.openxmlformats.org/officeDocument/2006/relationships/image" Target="../media/image35.png"/><Relationship Id="rId4" Type="http://schemas.openxmlformats.org/officeDocument/2006/relationships/image" Target="../media/image29.png"/><Relationship Id="rId9" Type="http://schemas.openxmlformats.org/officeDocument/2006/relationships/image" Target="../media/image34.png"/><Relationship Id="rId14" Type="http://schemas.openxmlformats.org/officeDocument/2006/relationships/image" Target="../media/image3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coca cola global headquarters">
            <a:extLst>
              <a:ext uri="{FF2B5EF4-FFF2-40B4-BE49-F238E27FC236}">
                <a16:creationId xmlns:a16="http://schemas.microsoft.com/office/drawing/2014/main" id="{771D3CB4-0DB6-4183-9526-3B9B9BD762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1999" cy="6858000"/>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FB543C27-1F20-4CED-94A2-5941BF115250}"/>
              </a:ext>
            </a:extLst>
          </p:cNvPr>
          <p:cNvSpPr/>
          <p:nvPr/>
        </p:nvSpPr>
        <p:spPr>
          <a:xfrm>
            <a:off x="0" y="9053"/>
            <a:ext cx="12192000" cy="6858000"/>
          </a:xfrm>
          <a:prstGeom prst="rect">
            <a:avLst/>
          </a:prstGeom>
          <a:solidFill>
            <a:srgbClr val="E61D2B">
              <a:alpha val="4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7" name="Group 6">
            <a:extLst>
              <a:ext uri="{FF2B5EF4-FFF2-40B4-BE49-F238E27FC236}">
                <a16:creationId xmlns:a16="http://schemas.microsoft.com/office/drawing/2014/main" id="{249C5935-FCBF-4696-8A3C-B3372E6C5DA5}"/>
              </a:ext>
            </a:extLst>
          </p:cNvPr>
          <p:cNvGrpSpPr/>
          <p:nvPr/>
        </p:nvGrpSpPr>
        <p:grpSpPr>
          <a:xfrm>
            <a:off x="4077834" y="2662729"/>
            <a:ext cx="1961347" cy="1608307"/>
            <a:chOff x="11388840" y="56542"/>
            <a:chExt cx="779123" cy="624509"/>
          </a:xfrm>
        </p:grpSpPr>
        <p:sp>
          <p:nvSpPr>
            <p:cNvPr id="9" name="Oval 8">
              <a:extLst>
                <a:ext uri="{FF2B5EF4-FFF2-40B4-BE49-F238E27FC236}">
                  <a16:creationId xmlns:a16="http://schemas.microsoft.com/office/drawing/2014/main" id="{027FAD48-E12F-4BCC-B9E2-4DD91D4B6DA8}"/>
                </a:ext>
              </a:extLst>
            </p:cNvPr>
            <p:cNvSpPr/>
            <p:nvPr userDrawn="1"/>
          </p:nvSpPr>
          <p:spPr>
            <a:xfrm>
              <a:off x="11506767" y="105125"/>
              <a:ext cx="543269" cy="54326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10" name="Picture 9">
              <a:extLst>
                <a:ext uri="{FF2B5EF4-FFF2-40B4-BE49-F238E27FC236}">
                  <a16:creationId xmlns:a16="http://schemas.microsoft.com/office/drawing/2014/main" id="{D9E62BE7-97C0-41E7-941D-C7C46D571F28}"/>
                </a:ext>
              </a:extLst>
            </p:cNvPr>
            <p:cNvPicPr>
              <a:picLocks noChangeAspect="1"/>
            </p:cNvPicPr>
            <p:nvPr userDrawn="1"/>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10036" t="4237" r="9905" b="38404"/>
            <a:stretch/>
          </p:blipFill>
          <p:spPr>
            <a:xfrm>
              <a:off x="11388840" y="56542"/>
              <a:ext cx="779123" cy="624509"/>
            </a:xfrm>
            <a:prstGeom prst="rect">
              <a:avLst/>
            </a:prstGeom>
          </p:spPr>
        </p:pic>
      </p:grpSp>
      <p:cxnSp>
        <p:nvCxnSpPr>
          <p:cNvPr id="11" name="Straight Connector 10">
            <a:extLst>
              <a:ext uri="{FF2B5EF4-FFF2-40B4-BE49-F238E27FC236}">
                <a16:creationId xmlns:a16="http://schemas.microsoft.com/office/drawing/2014/main" id="{E75D029C-0603-4B26-A261-B229D28185F7}"/>
              </a:ext>
            </a:extLst>
          </p:cNvPr>
          <p:cNvCxnSpPr/>
          <p:nvPr/>
        </p:nvCxnSpPr>
        <p:spPr>
          <a:xfrm>
            <a:off x="6096000" y="3045100"/>
            <a:ext cx="0" cy="993626"/>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pic>
        <p:nvPicPr>
          <p:cNvPr id="2058" name="Picture 10" descr="Image result for coca cola logo transparent">
            <a:extLst>
              <a:ext uri="{FF2B5EF4-FFF2-40B4-BE49-F238E27FC236}">
                <a16:creationId xmlns:a16="http://schemas.microsoft.com/office/drawing/2014/main" id="{E8FBC409-7D12-41C4-8730-3BDFA1860AC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76125" y="2700613"/>
            <a:ext cx="1532540" cy="1532540"/>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A0F54182-5A4E-41A0-8CF2-7D6EB79050F4}"/>
              </a:ext>
            </a:extLst>
          </p:cNvPr>
          <p:cNvSpPr txBox="1"/>
          <p:nvPr/>
        </p:nvSpPr>
        <p:spPr>
          <a:xfrm>
            <a:off x="9195" y="4383131"/>
            <a:ext cx="12191999" cy="120032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1" dirty="0">
                <a:solidFill>
                  <a:prstClr val="white"/>
                </a:solidFill>
                <a:latin typeface="Calibri" panose="020F0502020204030204"/>
              </a:rPr>
              <a:t>A New Age of Problem Solving</a:t>
            </a:r>
            <a:endParaRPr kumimoji="0" lang="en-US" sz="2000" b="1"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Calibri" panose="020F0502020204030204"/>
                <a:ea typeface="+mn-ea"/>
                <a:cs typeface="+mn-cs"/>
              </a:rPr>
              <a:t>Using Agent Based Modeling to Understand Consumer Behavior</a:t>
            </a:r>
            <a:endPar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Light" panose="020F0302020204030204"/>
                <a:ea typeface="+mn-ea"/>
                <a:cs typeface="+mn-cs"/>
              </a:rPr>
              <a:t>September 2019</a:t>
            </a:r>
          </a:p>
        </p:txBody>
      </p:sp>
    </p:spTree>
    <p:extLst>
      <p:ext uri="{BB962C8B-B14F-4D97-AF65-F5344CB8AC3E}">
        <p14:creationId xmlns:p14="http://schemas.microsoft.com/office/powerpoint/2010/main" val="4233256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 name="Rectangle: Rounded Corners 139">
            <a:extLst>
              <a:ext uri="{FF2B5EF4-FFF2-40B4-BE49-F238E27FC236}">
                <a16:creationId xmlns:a16="http://schemas.microsoft.com/office/drawing/2014/main" id="{5DDDC9C1-DD20-45D5-9283-9F84ACD753BD}"/>
              </a:ext>
            </a:extLst>
          </p:cNvPr>
          <p:cNvSpPr/>
          <p:nvPr/>
        </p:nvSpPr>
        <p:spPr>
          <a:xfrm>
            <a:off x="1012882" y="4321141"/>
            <a:ext cx="1913196" cy="261591"/>
          </a:xfrm>
          <a:prstGeom prst="roundRect">
            <a:avLst>
              <a:gd name="adj" fmla="val 50000"/>
            </a:avLst>
          </a:prstGeom>
          <a:solidFill>
            <a:srgbClr val="F0F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41" name="Picture 20" descr="Related image">
            <a:extLst>
              <a:ext uri="{FF2B5EF4-FFF2-40B4-BE49-F238E27FC236}">
                <a16:creationId xmlns:a16="http://schemas.microsoft.com/office/drawing/2014/main" id="{337DDB97-6C25-4DD5-9F55-A09888B1D4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35280" y="3315708"/>
            <a:ext cx="827295" cy="827295"/>
          </a:xfrm>
          <a:prstGeom prst="rect">
            <a:avLst/>
          </a:prstGeom>
          <a:noFill/>
          <a:extLst>
            <a:ext uri="{909E8E84-426E-40DD-AFC4-6F175D3DCCD1}">
              <a14:hiddenFill xmlns:a14="http://schemas.microsoft.com/office/drawing/2010/main">
                <a:solidFill>
                  <a:srgbClr val="FFFFFF"/>
                </a:solidFill>
              </a14:hiddenFill>
            </a:ext>
          </a:extLst>
        </p:spPr>
      </p:pic>
      <p:pic>
        <p:nvPicPr>
          <p:cNvPr id="142" name="Picture 141">
            <a:extLst>
              <a:ext uri="{FF2B5EF4-FFF2-40B4-BE49-F238E27FC236}">
                <a16:creationId xmlns:a16="http://schemas.microsoft.com/office/drawing/2014/main" id="{82DD542F-D5D1-423E-940C-AA51C195A4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83991" y="1607075"/>
            <a:ext cx="895612" cy="895612"/>
          </a:xfrm>
          <a:prstGeom prst="rect">
            <a:avLst/>
          </a:prstGeom>
        </p:spPr>
      </p:pic>
      <p:pic>
        <p:nvPicPr>
          <p:cNvPr id="144" name="Picture 143">
            <a:extLst>
              <a:ext uri="{FF2B5EF4-FFF2-40B4-BE49-F238E27FC236}">
                <a16:creationId xmlns:a16="http://schemas.microsoft.com/office/drawing/2014/main" id="{8752C831-0462-4216-B90F-7FEB12DA9F0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95158" y="1833527"/>
            <a:ext cx="719640" cy="1428376"/>
          </a:xfrm>
          <a:prstGeom prst="rect">
            <a:avLst/>
          </a:prstGeom>
        </p:spPr>
      </p:pic>
      <p:pic>
        <p:nvPicPr>
          <p:cNvPr id="145" name="Picture 2" descr="Image result for census data">
            <a:extLst>
              <a:ext uri="{FF2B5EF4-FFF2-40B4-BE49-F238E27FC236}">
                <a16:creationId xmlns:a16="http://schemas.microsoft.com/office/drawing/2014/main" id="{0E7861CB-7D8E-42A0-A4BE-3017EEC853AB}"/>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538386" y="1223492"/>
            <a:ext cx="1585937" cy="813533"/>
          </a:xfrm>
          <a:prstGeom prst="rect">
            <a:avLst/>
          </a:prstGeom>
          <a:noFill/>
          <a:extLst>
            <a:ext uri="{909E8E84-426E-40DD-AFC4-6F175D3DCCD1}">
              <a14:hiddenFill xmlns:a14="http://schemas.microsoft.com/office/drawing/2010/main">
                <a:solidFill>
                  <a:srgbClr val="FFFFFF"/>
                </a:solidFill>
              </a14:hiddenFill>
            </a:ext>
          </a:extLst>
        </p:spPr>
      </p:pic>
      <p:pic>
        <p:nvPicPr>
          <p:cNvPr id="146" name="Picture 145" descr="Image result for survey icon">
            <a:extLst>
              <a:ext uri="{FF2B5EF4-FFF2-40B4-BE49-F238E27FC236}">
                <a16:creationId xmlns:a16="http://schemas.microsoft.com/office/drawing/2014/main" id="{27A43131-B259-487C-BEE1-719D47BAA18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76436" y="1730073"/>
            <a:ext cx="393261" cy="393261"/>
          </a:xfrm>
          <a:prstGeom prst="rect">
            <a:avLst/>
          </a:prstGeom>
          <a:noFill/>
          <a:extLst>
            <a:ext uri="{909E8E84-426E-40DD-AFC4-6F175D3DCCD1}">
              <a14:hiddenFill xmlns:a14="http://schemas.microsoft.com/office/drawing/2010/main">
                <a:solidFill>
                  <a:srgbClr val="FFFFFF"/>
                </a:solidFill>
              </a14:hiddenFill>
            </a:ext>
          </a:extLst>
        </p:spPr>
      </p:pic>
      <p:pic>
        <p:nvPicPr>
          <p:cNvPr id="147" name="Picture 6" descr="Image result for acxiom personicx">
            <a:extLst>
              <a:ext uri="{FF2B5EF4-FFF2-40B4-BE49-F238E27FC236}">
                <a16:creationId xmlns:a16="http://schemas.microsoft.com/office/drawing/2014/main" id="{203F1F8C-1319-4486-9DE7-184BCEA5669C}"/>
              </a:ext>
            </a:extLst>
          </p:cNvPr>
          <p:cNvPicPr>
            <a:picLocks noChangeAspect="1" noChangeArrowheads="1"/>
          </p:cNvPicPr>
          <p:nvPr/>
        </p:nvPicPr>
        <p:blipFill>
          <a:blip r:embed="rId8">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665425" y="2979814"/>
            <a:ext cx="786741" cy="173083"/>
          </a:xfrm>
          <a:prstGeom prst="rect">
            <a:avLst/>
          </a:prstGeom>
          <a:noFill/>
          <a:extLst>
            <a:ext uri="{909E8E84-426E-40DD-AFC4-6F175D3DCCD1}">
              <a14:hiddenFill xmlns:a14="http://schemas.microsoft.com/office/drawing/2010/main">
                <a:solidFill>
                  <a:srgbClr val="FFFFFF"/>
                </a:solidFill>
              </a14:hiddenFill>
            </a:ext>
          </a:extLst>
        </p:spPr>
      </p:pic>
      <p:cxnSp>
        <p:nvCxnSpPr>
          <p:cNvPr id="148" name="Straight Arrow Connector 147">
            <a:extLst>
              <a:ext uri="{FF2B5EF4-FFF2-40B4-BE49-F238E27FC236}">
                <a16:creationId xmlns:a16="http://schemas.microsoft.com/office/drawing/2014/main" id="{C8FBDA5B-BDF1-473E-AE3E-726671DDED94}"/>
              </a:ext>
            </a:extLst>
          </p:cNvPr>
          <p:cNvCxnSpPr>
            <a:cxnSpLocks/>
          </p:cNvCxnSpPr>
          <p:nvPr/>
        </p:nvCxnSpPr>
        <p:spPr>
          <a:xfrm>
            <a:off x="1303427" y="2151523"/>
            <a:ext cx="238534" cy="248768"/>
          </a:xfrm>
          <a:prstGeom prst="straightConnector1">
            <a:avLst/>
          </a:prstGeom>
          <a:ln w="19050">
            <a:solidFill>
              <a:srgbClr val="006666"/>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49" name="Straight Arrow Connector 148">
            <a:extLst>
              <a:ext uri="{FF2B5EF4-FFF2-40B4-BE49-F238E27FC236}">
                <a16:creationId xmlns:a16="http://schemas.microsoft.com/office/drawing/2014/main" id="{593C1C3F-02B6-4715-9E67-664258628412}"/>
              </a:ext>
            </a:extLst>
          </p:cNvPr>
          <p:cNvCxnSpPr>
            <a:cxnSpLocks/>
          </p:cNvCxnSpPr>
          <p:nvPr/>
        </p:nvCxnSpPr>
        <p:spPr>
          <a:xfrm flipV="1">
            <a:off x="1314161" y="2619704"/>
            <a:ext cx="293566" cy="234168"/>
          </a:xfrm>
          <a:prstGeom prst="straightConnector1">
            <a:avLst/>
          </a:prstGeom>
          <a:ln w="19050">
            <a:solidFill>
              <a:srgbClr val="006666"/>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150" name="Picture 149">
            <a:extLst>
              <a:ext uri="{FF2B5EF4-FFF2-40B4-BE49-F238E27FC236}">
                <a16:creationId xmlns:a16="http://schemas.microsoft.com/office/drawing/2014/main" id="{7DD99D37-D7B8-4872-B8A8-D9168BCCEFC4}"/>
              </a:ext>
            </a:extLst>
          </p:cNvPr>
          <p:cNvPicPr>
            <a:picLocks noChangeAspect="1"/>
          </p:cNvPicPr>
          <p:nvPr/>
        </p:nvPicPr>
        <p:blipFill rotWithShape="1">
          <a:blip r:embed="rId9">
            <a:extLst>
              <a:ext uri="{28A0092B-C50C-407E-A947-70E740481C1C}">
                <a14:useLocalDpi xmlns:a14="http://schemas.microsoft.com/office/drawing/2010/main" val="0"/>
              </a:ext>
            </a:extLst>
          </a:blip>
          <a:srcRect b="42940"/>
          <a:stretch/>
        </p:blipFill>
        <p:spPr>
          <a:xfrm>
            <a:off x="2591300" y="2765510"/>
            <a:ext cx="4749012" cy="689948"/>
          </a:xfrm>
          <a:prstGeom prst="rect">
            <a:avLst/>
          </a:prstGeom>
        </p:spPr>
      </p:pic>
      <p:pic>
        <p:nvPicPr>
          <p:cNvPr id="151" name="Picture 14" descr="Image result for group having lunch icon">
            <a:extLst>
              <a:ext uri="{FF2B5EF4-FFF2-40B4-BE49-F238E27FC236}">
                <a16:creationId xmlns:a16="http://schemas.microsoft.com/office/drawing/2014/main" id="{ED3E4AB8-DCDD-4182-8290-5E482DD4305E}"/>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t="20723" b="6479"/>
          <a:stretch/>
        </p:blipFill>
        <p:spPr bwMode="auto">
          <a:xfrm>
            <a:off x="3799529" y="1642078"/>
            <a:ext cx="1801763" cy="1311639"/>
          </a:xfrm>
          <a:prstGeom prst="rect">
            <a:avLst/>
          </a:prstGeom>
          <a:noFill/>
          <a:extLst>
            <a:ext uri="{909E8E84-426E-40DD-AFC4-6F175D3DCCD1}">
              <a14:hiddenFill xmlns:a14="http://schemas.microsoft.com/office/drawing/2010/main">
                <a:solidFill>
                  <a:srgbClr val="FFFFFF"/>
                </a:solidFill>
              </a14:hiddenFill>
            </a:ext>
          </a:extLst>
        </p:spPr>
      </p:pic>
      <p:pic>
        <p:nvPicPr>
          <p:cNvPr id="152" name="Picture 16" descr="Image result for beverages icon">
            <a:extLst>
              <a:ext uri="{FF2B5EF4-FFF2-40B4-BE49-F238E27FC236}">
                <a16:creationId xmlns:a16="http://schemas.microsoft.com/office/drawing/2014/main" id="{C0454BDD-5969-407E-A7AF-29FA54AA967C}"/>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401190" y="1750232"/>
            <a:ext cx="967009" cy="1018283"/>
          </a:xfrm>
          <a:prstGeom prst="rect">
            <a:avLst/>
          </a:prstGeom>
          <a:noFill/>
          <a:extLst>
            <a:ext uri="{909E8E84-426E-40DD-AFC4-6F175D3DCCD1}">
              <a14:hiddenFill xmlns:a14="http://schemas.microsoft.com/office/drawing/2010/main">
                <a:solidFill>
                  <a:srgbClr val="FFFFFF"/>
                </a:solidFill>
              </a14:hiddenFill>
            </a:ext>
          </a:extLst>
        </p:spPr>
      </p:pic>
      <p:pic>
        <p:nvPicPr>
          <p:cNvPr id="153" name="Picture 152">
            <a:extLst>
              <a:ext uri="{FF2B5EF4-FFF2-40B4-BE49-F238E27FC236}">
                <a16:creationId xmlns:a16="http://schemas.microsoft.com/office/drawing/2014/main" id="{A4D7E178-4A07-45D9-8D58-4E03DAECCB50}"/>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919556" y="1645749"/>
            <a:ext cx="719640" cy="719640"/>
          </a:xfrm>
          <a:prstGeom prst="rect">
            <a:avLst/>
          </a:prstGeom>
        </p:spPr>
      </p:pic>
      <p:cxnSp>
        <p:nvCxnSpPr>
          <p:cNvPr id="154" name="Straight Arrow Connector 153">
            <a:extLst>
              <a:ext uri="{FF2B5EF4-FFF2-40B4-BE49-F238E27FC236}">
                <a16:creationId xmlns:a16="http://schemas.microsoft.com/office/drawing/2014/main" id="{60CC23E3-BCD3-40E1-982D-2D032ED4F8DA}"/>
              </a:ext>
            </a:extLst>
          </p:cNvPr>
          <p:cNvCxnSpPr>
            <a:cxnSpLocks/>
          </p:cNvCxnSpPr>
          <p:nvPr/>
        </p:nvCxnSpPr>
        <p:spPr>
          <a:xfrm>
            <a:off x="2647625" y="2377781"/>
            <a:ext cx="1031234" cy="4381"/>
          </a:xfrm>
          <a:prstGeom prst="straightConnector1">
            <a:avLst/>
          </a:prstGeom>
          <a:ln w="19050">
            <a:solidFill>
              <a:srgbClr val="006666"/>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55" name="Straight Arrow Connector 154">
            <a:extLst>
              <a:ext uri="{FF2B5EF4-FFF2-40B4-BE49-F238E27FC236}">
                <a16:creationId xmlns:a16="http://schemas.microsoft.com/office/drawing/2014/main" id="{6E2048DE-5832-4BED-83FF-9C4646F0DAAB}"/>
              </a:ext>
            </a:extLst>
          </p:cNvPr>
          <p:cNvCxnSpPr>
            <a:cxnSpLocks/>
          </p:cNvCxnSpPr>
          <p:nvPr/>
        </p:nvCxnSpPr>
        <p:spPr>
          <a:xfrm>
            <a:off x="5715933" y="2388917"/>
            <a:ext cx="1394726" cy="0"/>
          </a:xfrm>
          <a:prstGeom prst="straightConnector1">
            <a:avLst/>
          </a:prstGeom>
          <a:ln w="19050">
            <a:solidFill>
              <a:srgbClr val="006666"/>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156" name="Picture 18" descr="Image result for coke icon">
            <a:extLst>
              <a:ext uri="{FF2B5EF4-FFF2-40B4-BE49-F238E27FC236}">
                <a16:creationId xmlns:a16="http://schemas.microsoft.com/office/drawing/2014/main" id="{BA138452-EBAD-4D1D-8727-E4662FFAA16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135924" y="3057972"/>
            <a:ext cx="1470305" cy="1470305"/>
          </a:xfrm>
          <a:prstGeom prst="rect">
            <a:avLst/>
          </a:prstGeom>
          <a:noFill/>
          <a:extLst>
            <a:ext uri="{909E8E84-426E-40DD-AFC4-6F175D3DCCD1}">
              <a14:hiddenFill xmlns:a14="http://schemas.microsoft.com/office/drawing/2010/main">
                <a:solidFill>
                  <a:srgbClr val="FFFFFF"/>
                </a:solidFill>
              </a14:hiddenFill>
            </a:ext>
          </a:extLst>
        </p:spPr>
      </p:pic>
      <p:pic>
        <p:nvPicPr>
          <p:cNvPr id="157" name="Picture 4" descr="Image result for nielsen">
            <a:extLst>
              <a:ext uri="{FF2B5EF4-FFF2-40B4-BE49-F238E27FC236}">
                <a16:creationId xmlns:a16="http://schemas.microsoft.com/office/drawing/2014/main" id="{C591E3A9-0165-4DDF-AA4E-8ABF3EC06FE5}"/>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0451164" y="2078531"/>
            <a:ext cx="419067" cy="363275"/>
          </a:xfrm>
          <a:prstGeom prst="rect">
            <a:avLst/>
          </a:prstGeom>
          <a:noFill/>
          <a:extLst>
            <a:ext uri="{909E8E84-426E-40DD-AFC4-6F175D3DCCD1}">
              <a14:hiddenFill xmlns:a14="http://schemas.microsoft.com/office/drawing/2010/main">
                <a:solidFill>
                  <a:srgbClr val="FFFFFF"/>
                </a:solidFill>
              </a14:hiddenFill>
            </a:ext>
          </a:extLst>
        </p:spPr>
      </p:pic>
      <p:pic>
        <p:nvPicPr>
          <p:cNvPr id="158" name="Picture 6" descr="Image result for markettrack">
            <a:extLst>
              <a:ext uri="{FF2B5EF4-FFF2-40B4-BE49-F238E27FC236}">
                <a16:creationId xmlns:a16="http://schemas.microsoft.com/office/drawing/2014/main" id="{FC47FDF1-892B-4237-BC26-3AAFB35B47B5}"/>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l="8407" t="34061" r="71328" b="29583"/>
          <a:stretch/>
        </p:blipFill>
        <p:spPr bwMode="auto">
          <a:xfrm>
            <a:off x="10451164" y="3864871"/>
            <a:ext cx="477566" cy="446296"/>
          </a:xfrm>
          <a:prstGeom prst="rect">
            <a:avLst/>
          </a:prstGeom>
          <a:noFill/>
          <a:extLst>
            <a:ext uri="{909E8E84-426E-40DD-AFC4-6F175D3DCCD1}">
              <a14:hiddenFill xmlns:a14="http://schemas.microsoft.com/office/drawing/2010/main">
                <a:solidFill>
                  <a:srgbClr val="FFFFFF"/>
                </a:solidFill>
              </a14:hiddenFill>
            </a:ext>
          </a:extLst>
        </p:spPr>
      </p:pic>
      <p:pic>
        <p:nvPicPr>
          <p:cNvPr id="159" name="Picture 24" descr="Image result for tv ad icon">
            <a:extLst>
              <a:ext uri="{FF2B5EF4-FFF2-40B4-BE49-F238E27FC236}">
                <a16:creationId xmlns:a16="http://schemas.microsoft.com/office/drawing/2014/main" id="{D389127A-DA4D-4D5D-96C8-037B1B750698}"/>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8450204" y="5162053"/>
            <a:ext cx="895613" cy="864326"/>
          </a:xfrm>
          <a:prstGeom prst="rect">
            <a:avLst/>
          </a:prstGeom>
          <a:noFill/>
          <a:extLst>
            <a:ext uri="{909E8E84-426E-40DD-AFC4-6F175D3DCCD1}">
              <a14:hiddenFill xmlns:a14="http://schemas.microsoft.com/office/drawing/2010/main">
                <a:solidFill>
                  <a:srgbClr val="FFFFFF"/>
                </a:solidFill>
              </a14:hiddenFill>
            </a:ext>
          </a:extLst>
        </p:spPr>
      </p:pic>
      <p:pic>
        <p:nvPicPr>
          <p:cNvPr id="160" name="Picture 22" descr="Image result for survey icon">
            <a:extLst>
              <a:ext uri="{FF2B5EF4-FFF2-40B4-BE49-F238E27FC236}">
                <a16:creationId xmlns:a16="http://schemas.microsoft.com/office/drawing/2014/main" id="{38BF44EF-ABE3-48C9-9F5E-CD081B385C47}"/>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048804" y="3528228"/>
            <a:ext cx="942508" cy="942508"/>
          </a:xfrm>
          <a:prstGeom prst="rect">
            <a:avLst/>
          </a:prstGeom>
          <a:noFill/>
          <a:extLst>
            <a:ext uri="{909E8E84-426E-40DD-AFC4-6F175D3DCCD1}">
              <a14:hiddenFill xmlns:a14="http://schemas.microsoft.com/office/drawing/2010/main">
                <a:solidFill>
                  <a:srgbClr val="FFFFFF"/>
                </a:solidFill>
              </a14:hiddenFill>
            </a:ext>
          </a:extLst>
        </p:spPr>
      </p:pic>
      <p:pic>
        <p:nvPicPr>
          <p:cNvPr id="161" name="Picture 24" descr="Image result for pepsi brands flaticons">
            <a:extLst>
              <a:ext uri="{FF2B5EF4-FFF2-40B4-BE49-F238E27FC236}">
                <a16:creationId xmlns:a16="http://schemas.microsoft.com/office/drawing/2014/main" id="{D20DD953-5760-4FC1-8B1E-07B5AAD2A9C1}"/>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0703944" y="4941822"/>
            <a:ext cx="819988" cy="819988"/>
          </a:xfrm>
          <a:prstGeom prst="rect">
            <a:avLst/>
          </a:prstGeom>
          <a:noFill/>
          <a:extLst>
            <a:ext uri="{909E8E84-426E-40DD-AFC4-6F175D3DCCD1}">
              <a14:hiddenFill xmlns:a14="http://schemas.microsoft.com/office/drawing/2010/main">
                <a:solidFill>
                  <a:srgbClr val="FFFFFF"/>
                </a:solidFill>
              </a14:hiddenFill>
            </a:ext>
          </a:extLst>
        </p:spPr>
      </p:pic>
      <p:pic>
        <p:nvPicPr>
          <p:cNvPr id="162" name="Picture 20" descr="Related image">
            <a:extLst>
              <a:ext uri="{FF2B5EF4-FFF2-40B4-BE49-F238E27FC236}">
                <a16:creationId xmlns:a16="http://schemas.microsoft.com/office/drawing/2014/main" id="{8411D078-68A8-43F9-89E5-B259815E38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96891" y="5481498"/>
            <a:ext cx="327690" cy="327690"/>
          </a:xfrm>
          <a:prstGeom prst="rect">
            <a:avLst/>
          </a:prstGeom>
          <a:noFill/>
          <a:extLst>
            <a:ext uri="{909E8E84-426E-40DD-AFC4-6F175D3DCCD1}">
              <a14:hiddenFill xmlns:a14="http://schemas.microsoft.com/office/drawing/2010/main">
                <a:solidFill>
                  <a:srgbClr val="FFFFFF"/>
                </a:solidFill>
              </a14:hiddenFill>
            </a:ext>
          </a:extLst>
        </p:spPr>
      </p:pic>
      <p:pic>
        <p:nvPicPr>
          <p:cNvPr id="163" name="Picture 162">
            <a:extLst>
              <a:ext uri="{FF2B5EF4-FFF2-40B4-BE49-F238E27FC236}">
                <a16:creationId xmlns:a16="http://schemas.microsoft.com/office/drawing/2014/main" id="{E9A2A125-ACF3-4B34-A4C8-6C5DD74271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81042" y="5441177"/>
            <a:ext cx="405898" cy="405898"/>
          </a:xfrm>
          <a:prstGeom prst="rect">
            <a:avLst/>
          </a:prstGeom>
        </p:spPr>
      </p:pic>
      <p:pic>
        <p:nvPicPr>
          <p:cNvPr id="164" name="Picture 24" descr="Image result for tv ad icon">
            <a:extLst>
              <a:ext uri="{FF2B5EF4-FFF2-40B4-BE49-F238E27FC236}">
                <a16:creationId xmlns:a16="http://schemas.microsoft.com/office/drawing/2014/main" id="{C16C59AE-BF23-42C1-8E8F-5471BE85FBA4}"/>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1362488" y="4960959"/>
            <a:ext cx="322888" cy="311608"/>
          </a:xfrm>
          <a:prstGeom prst="rect">
            <a:avLst/>
          </a:prstGeom>
          <a:noFill/>
          <a:extLst>
            <a:ext uri="{909E8E84-426E-40DD-AFC4-6F175D3DCCD1}">
              <a14:hiddenFill xmlns:a14="http://schemas.microsoft.com/office/drawing/2010/main">
                <a:solidFill>
                  <a:srgbClr val="FFFFFF"/>
                </a:solidFill>
              </a14:hiddenFill>
            </a:ext>
          </a:extLst>
        </p:spPr>
      </p:pic>
      <p:cxnSp>
        <p:nvCxnSpPr>
          <p:cNvPr id="165" name="Straight Arrow Connector 164">
            <a:extLst>
              <a:ext uri="{FF2B5EF4-FFF2-40B4-BE49-F238E27FC236}">
                <a16:creationId xmlns:a16="http://schemas.microsoft.com/office/drawing/2014/main" id="{64E203D7-7CDB-4887-A23B-48659D875494}"/>
              </a:ext>
            </a:extLst>
          </p:cNvPr>
          <p:cNvCxnSpPr>
            <a:cxnSpLocks/>
          </p:cNvCxnSpPr>
          <p:nvPr/>
        </p:nvCxnSpPr>
        <p:spPr>
          <a:xfrm flipH="1">
            <a:off x="9521154" y="2428672"/>
            <a:ext cx="643190" cy="578660"/>
          </a:xfrm>
          <a:prstGeom prst="straightConnector1">
            <a:avLst/>
          </a:prstGeom>
          <a:ln w="19050">
            <a:solidFill>
              <a:srgbClr val="006666"/>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66" name="Straight Arrow Connector 165">
            <a:extLst>
              <a:ext uri="{FF2B5EF4-FFF2-40B4-BE49-F238E27FC236}">
                <a16:creationId xmlns:a16="http://schemas.microsoft.com/office/drawing/2014/main" id="{B9976B5B-7123-48AB-B27C-4A3A9A39C183}"/>
              </a:ext>
            </a:extLst>
          </p:cNvPr>
          <p:cNvCxnSpPr>
            <a:cxnSpLocks/>
          </p:cNvCxnSpPr>
          <p:nvPr/>
        </p:nvCxnSpPr>
        <p:spPr>
          <a:xfrm flipH="1">
            <a:off x="9615695" y="3688254"/>
            <a:ext cx="807027" cy="0"/>
          </a:xfrm>
          <a:prstGeom prst="straightConnector1">
            <a:avLst/>
          </a:prstGeom>
          <a:ln w="19050">
            <a:solidFill>
              <a:srgbClr val="006666"/>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67" name="Straight Arrow Connector 166">
            <a:extLst>
              <a:ext uri="{FF2B5EF4-FFF2-40B4-BE49-F238E27FC236}">
                <a16:creationId xmlns:a16="http://schemas.microsoft.com/office/drawing/2014/main" id="{6776A55C-D4CE-4811-98A9-94FDCDFBD10F}"/>
              </a:ext>
            </a:extLst>
          </p:cNvPr>
          <p:cNvCxnSpPr>
            <a:cxnSpLocks/>
          </p:cNvCxnSpPr>
          <p:nvPr/>
        </p:nvCxnSpPr>
        <p:spPr>
          <a:xfrm flipV="1">
            <a:off x="8898011" y="4582733"/>
            <a:ext cx="1" cy="534030"/>
          </a:xfrm>
          <a:prstGeom prst="straightConnector1">
            <a:avLst/>
          </a:prstGeom>
          <a:ln w="19050">
            <a:solidFill>
              <a:srgbClr val="006666"/>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68" name="Straight Arrow Connector 167">
            <a:extLst>
              <a:ext uri="{FF2B5EF4-FFF2-40B4-BE49-F238E27FC236}">
                <a16:creationId xmlns:a16="http://schemas.microsoft.com/office/drawing/2014/main" id="{1AE84667-DEA7-4947-81D5-28E9A450144A}"/>
              </a:ext>
            </a:extLst>
          </p:cNvPr>
          <p:cNvCxnSpPr>
            <a:cxnSpLocks/>
          </p:cNvCxnSpPr>
          <p:nvPr/>
        </p:nvCxnSpPr>
        <p:spPr>
          <a:xfrm flipH="1" flipV="1">
            <a:off x="9572267" y="4494712"/>
            <a:ext cx="515322" cy="483348"/>
          </a:xfrm>
          <a:prstGeom prst="straightConnector1">
            <a:avLst/>
          </a:prstGeom>
          <a:ln w="19050">
            <a:solidFill>
              <a:srgbClr val="006666"/>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69" name="Connector: Elbow 168">
            <a:extLst>
              <a:ext uri="{FF2B5EF4-FFF2-40B4-BE49-F238E27FC236}">
                <a16:creationId xmlns:a16="http://schemas.microsoft.com/office/drawing/2014/main" id="{94EEF73E-05E7-40CF-ADB0-C808C017B67B}"/>
              </a:ext>
            </a:extLst>
          </p:cNvPr>
          <p:cNvCxnSpPr>
            <a:cxnSpLocks/>
          </p:cNvCxnSpPr>
          <p:nvPr/>
        </p:nvCxnSpPr>
        <p:spPr>
          <a:xfrm rot="16200000" flipH="1">
            <a:off x="8409541" y="2404330"/>
            <a:ext cx="565398" cy="512304"/>
          </a:xfrm>
          <a:prstGeom prst="bentConnector3">
            <a:avLst>
              <a:gd name="adj1" fmla="val -2034"/>
            </a:avLst>
          </a:prstGeom>
          <a:ln w="19050">
            <a:solidFill>
              <a:srgbClr val="006666"/>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70" name="Rectangle: Rounded Corners 169">
            <a:extLst>
              <a:ext uri="{FF2B5EF4-FFF2-40B4-BE49-F238E27FC236}">
                <a16:creationId xmlns:a16="http://schemas.microsoft.com/office/drawing/2014/main" id="{657FFBE5-370D-4891-A81C-54C4E8EEB71D}"/>
              </a:ext>
            </a:extLst>
          </p:cNvPr>
          <p:cNvSpPr/>
          <p:nvPr/>
        </p:nvSpPr>
        <p:spPr>
          <a:xfrm>
            <a:off x="999821" y="3543921"/>
            <a:ext cx="1913196" cy="261591"/>
          </a:xfrm>
          <a:prstGeom prst="roundRect">
            <a:avLst>
              <a:gd name="adj" fmla="val 50000"/>
            </a:avLst>
          </a:prstGeom>
          <a:solidFill>
            <a:srgbClr val="F0F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1" name="Rectangle 170">
            <a:extLst>
              <a:ext uri="{FF2B5EF4-FFF2-40B4-BE49-F238E27FC236}">
                <a16:creationId xmlns:a16="http://schemas.microsoft.com/office/drawing/2014/main" id="{EB4C6AF7-5B1D-4444-ACE4-FE43A076FCD6}"/>
              </a:ext>
            </a:extLst>
          </p:cNvPr>
          <p:cNvSpPr/>
          <p:nvPr/>
        </p:nvSpPr>
        <p:spPr>
          <a:xfrm>
            <a:off x="1177876" y="3543921"/>
            <a:ext cx="1236058" cy="261591"/>
          </a:xfrm>
          <a:prstGeom prst="rect">
            <a:avLst/>
          </a:prstGeom>
          <a:solidFill>
            <a:srgbClr val="8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2" name="Rectangle 171">
            <a:extLst>
              <a:ext uri="{FF2B5EF4-FFF2-40B4-BE49-F238E27FC236}">
                <a16:creationId xmlns:a16="http://schemas.microsoft.com/office/drawing/2014/main" id="{E0A152BD-B009-4A55-B493-699504565B2A}"/>
              </a:ext>
            </a:extLst>
          </p:cNvPr>
          <p:cNvSpPr/>
          <p:nvPr/>
        </p:nvSpPr>
        <p:spPr>
          <a:xfrm>
            <a:off x="1134118" y="4331332"/>
            <a:ext cx="1049036" cy="257300"/>
          </a:xfrm>
          <a:prstGeom prst="rect">
            <a:avLst/>
          </a:prstGeom>
          <a:solidFill>
            <a:srgbClr val="0066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3" name="Flowchart: Delay 172">
            <a:extLst>
              <a:ext uri="{FF2B5EF4-FFF2-40B4-BE49-F238E27FC236}">
                <a16:creationId xmlns:a16="http://schemas.microsoft.com/office/drawing/2014/main" id="{9BF4F45C-2793-4C99-9001-1424660F8D7F}"/>
              </a:ext>
            </a:extLst>
          </p:cNvPr>
          <p:cNvSpPr/>
          <p:nvPr/>
        </p:nvSpPr>
        <p:spPr>
          <a:xfrm flipH="1">
            <a:off x="997130" y="3547549"/>
            <a:ext cx="180745" cy="253527"/>
          </a:xfrm>
          <a:prstGeom prst="flowChartDelay">
            <a:avLst/>
          </a:prstGeom>
          <a:solidFill>
            <a:srgbClr val="800000"/>
          </a:solidFill>
          <a:ln>
            <a:solidFill>
              <a:srgbClr val="8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4" name="TextBox 173">
            <a:extLst>
              <a:ext uri="{FF2B5EF4-FFF2-40B4-BE49-F238E27FC236}">
                <a16:creationId xmlns:a16="http://schemas.microsoft.com/office/drawing/2014/main" id="{A4674F6B-5447-4939-B57E-B21E6E4B6AEC}"/>
              </a:ext>
            </a:extLst>
          </p:cNvPr>
          <p:cNvSpPr txBox="1"/>
          <p:nvPr/>
        </p:nvSpPr>
        <p:spPr>
          <a:xfrm>
            <a:off x="1062177" y="3541767"/>
            <a:ext cx="1624535" cy="2616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a:solidFill>
                  <a:prstClr val="white"/>
                </a:solidFill>
                <a:latin typeface="Calibri" panose="020F0502020204030204"/>
              </a:rPr>
              <a:t>Loyalty Index</a:t>
            </a:r>
            <a:endParaRPr kumimoji="0" lang="en-US" sz="11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5" name="Rectangle: Rounded Corners 174">
            <a:extLst>
              <a:ext uri="{FF2B5EF4-FFF2-40B4-BE49-F238E27FC236}">
                <a16:creationId xmlns:a16="http://schemas.microsoft.com/office/drawing/2014/main" id="{4B3B8DC1-7329-4227-887E-4975311B1121}"/>
              </a:ext>
            </a:extLst>
          </p:cNvPr>
          <p:cNvSpPr/>
          <p:nvPr/>
        </p:nvSpPr>
        <p:spPr>
          <a:xfrm>
            <a:off x="1012882" y="3931454"/>
            <a:ext cx="1913196" cy="261591"/>
          </a:xfrm>
          <a:prstGeom prst="roundRect">
            <a:avLst>
              <a:gd name="adj" fmla="val 50000"/>
            </a:avLst>
          </a:prstGeom>
          <a:solidFill>
            <a:srgbClr val="F0F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6" name="Rectangle 175">
            <a:extLst>
              <a:ext uri="{FF2B5EF4-FFF2-40B4-BE49-F238E27FC236}">
                <a16:creationId xmlns:a16="http://schemas.microsoft.com/office/drawing/2014/main" id="{37D995D8-BF83-4C8A-A3D3-5D55E0B73E32}"/>
              </a:ext>
            </a:extLst>
          </p:cNvPr>
          <p:cNvSpPr/>
          <p:nvPr/>
        </p:nvSpPr>
        <p:spPr>
          <a:xfrm>
            <a:off x="1190937" y="3931454"/>
            <a:ext cx="1236058" cy="261591"/>
          </a:xfrm>
          <a:prstGeom prst="rect">
            <a:avLst/>
          </a:prstGeom>
          <a:solidFill>
            <a:srgbClr val="8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7" name="TextBox 176">
            <a:extLst>
              <a:ext uri="{FF2B5EF4-FFF2-40B4-BE49-F238E27FC236}">
                <a16:creationId xmlns:a16="http://schemas.microsoft.com/office/drawing/2014/main" id="{071BFED3-FF14-48AD-9937-EB6A2F511FDD}"/>
              </a:ext>
            </a:extLst>
          </p:cNvPr>
          <p:cNvSpPr txBox="1"/>
          <p:nvPr/>
        </p:nvSpPr>
        <p:spPr>
          <a:xfrm>
            <a:off x="1168497" y="3925277"/>
            <a:ext cx="1430296" cy="265633"/>
          </a:xfrm>
          <a:prstGeom prst="rect">
            <a:avLst/>
          </a:prstGeom>
          <a:solidFill>
            <a:schemeClr val="accent6">
              <a:lumMod val="75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white"/>
                </a:solidFill>
                <a:effectLst/>
                <a:uLnTx/>
                <a:uFillTx/>
                <a:latin typeface="Calibri" panose="020F0502020204030204"/>
                <a:ea typeface="+mn-ea"/>
                <a:cs typeface="+mn-cs"/>
              </a:rPr>
              <a:t>Social Index</a:t>
            </a:r>
          </a:p>
        </p:txBody>
      </p:sp>
      <p:sp>
        <p:nvSpPr>
          <p:cNvPr id="178" name="TextBox 177">
            <a:extLst>
              <a:ext uri="{FF2B5EF4-FFF2-40B4-BE49-F238E27FC236}">
                <a16:creationId xmlns:a16="http://schemas.microsoft.com/office/drawing/2014/main" id="{399790D4-9E2B-448C-8530-28954ED25230}"/>
              </a:ext>
            </a:extLst>
          </p:cNvPr>
          <p:cNvSpPr txBox="1"/>
          <p:nvPr/>
        </p:nvSpPr>
        <p:spPr>
          <a:xfrm>
            <a:off x="1177875" y="4324072"/>
            <a:ext cx="1420918" cy="2616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white"/>
                </a:solidFill>
                <a:effectLst/>
                <a:uLnTx/>
                <a:uFillTx/>
                <a:latin typeface="Calibri" panose="020F0502020204030204"/>
                <a:ea typeface="+mn-ea"/>
                <a:cs typeface="+mn-cs"/>
              </a:rPr>
              <a:t>Brand Awaren</a:t>
            </a:r>
            <a:r>
              <a:rPr kumimoji="0" lang="en-US" sz="1100" b="0" i="0" u="none" strike="noStrike" kern="1200" cap="none" spc="0" normalizeH="0" baseline="0" noProof="0">
                <a:ln>
                  <a:noFill/>
                </a:ln>
                <a:effectLst/>
                <a:uLnTx/>
                <a:uFillTx/>
                <a:latin typeface="Calibri" panose="020F0502020204030204"/>
                <a:ea typeface="+mn-ea"/>
                <a:cs typeface="+mn-cs"/>
              </a:rPr>
              <a:t>ess</a:t>
            </a:r>
          </a:p>
        </p:txBody>
      </p:sp>
      <p:sp>
        <p:nvSpPr>
          <p:cNvPr id="179" name="Flowchart: Delay 178">
            <a:extLst>
              <a:ext uri="{FF2B5EF4-FFF2-40B4-BE49-F238E27FC236}">
                <a16:creationId xmlns:a16="http://schemas.microsoft.com/office/drawing/2014/main" id="{BA6B938C-8FD0-49EC-B92E-C1B64A3B13A7}"/>
              </a:ext>
            </a:extLst>
          </p:cNvPr>
          <p:cNvSpPr/>
          <p:nvPr/>
        </p:nvSpPr>
        <p:spPr>
          <a:xfrm flipH="1">
            <a:off x="992788" y="4319118"/>
            <a:ext cx="310638" cy="275711"/>
          </a:xfrm>
          <a:prstGeom prst="flowChartDelay">
            <a:avLst/>
          </a:prstGeom>
          <a:solidFill>
            <a:srgbClr val="0066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80" name="Connector: Elbow 179">
            <a:extLst>
              <a:ext uri="{FF2B5EF4-FFF2-40B4-BE49-F238E27FC236}">
                <a16:creationId xmlns:a16="http://schemas.microsoft.com/office/drawing/2014/main" id="{980F456F-E43F-4452-B1E8-15CFF88E8D2B}"/>
              </a:ext>
            </a:extLst>
          </p:cNvPr>
          <p:cNvCxnSpPr>
            <a:cxnSpLocks/>
          </p:cNvCxnSpPr>
          <p:nvPr/>
        </p:nvCxnSpPr>
        <p:spPr>
          <a:xfrm rot="10800000">
            <a:off x="1795905" y="4760781"/>
            <a:ext cx="5700606" cy="825911"/>
          </a:xfrm>
          <a:prstGeom prst="bentConnector3">
            <a:avLst>
              <a:gd name="adj1" fmla="val 100074"/>
            </a:avLst>
          </a:prstGeom>
          <a:ln w="19050">
            <a:solidFill>
              <a:srgbClr val="006666"/>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81" name="Straight Arrow Connector 180">
            <a:extLst>
              <a:ext uri="{FF2B5EF4-FFF2-40B4-BE49-F238E27FC236}">
                <a16:creationId xmlns:a16="http://schemas.microsoft.com/office/drawing/2014/main" id="{DFEBF7AC-9971-4D6E-AFE5-68BBF61F9310}"/>
              </a:ext>
            </a:extLst>
          </p:cNvPr>
          <p:cNvCxnSpPr>
            <a:cxnSpLocks/>
          </p:cNvCxnSpPr>
          <p:nvPr/>
        </p:nvCxnSpPr>
        <p:spPr>
          <a:xfrm>
            <a:off x="4441323" y="3997458"/>
            <a:ext cx="3334231" cy="1012"/>
          </a:xfrm>
          <a:prstGeom prst="straightConnector1">
            <a:avLst/>
          </a:prstGeom>
          <a:ln w="19050">
            <a:solidFill>
              <a:srgbClr val="006666"/>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82" name="Picture 28" descr="Image result for consumer segments icons">
            <a:extLst>
              <a:ext uri="{FF2B5EF4-FFF2-40B4-BE49-F238E27FC236}">
                <a16:creationId xmlns:a16="http://schemas.microsoft.com/office/drawing/2014/main" id="{A1C5BA3B-A84E-45AE-A61F-9F794EE97D32}"/>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720234" y="2452362"/>
            <a:ext cx="545113" cy="545113"/>
          </a:xfrm>
          <a:prstGeom prst="rect">
            <a:avLst/>
          </a:prstGeom>
          <a:noFill/>
          <a:extLst>
            <a:ext uri="{909E8E84-426E-40DD-AFC4-6F175D3DCCD1}">
              <a14:hiddenFill xmlns:a14="http://schemas.microsoft.com/office/drawing/2010/main">
                <a:solidFill>
                  <a:srgbClr val="FFFFFF"/>
                </a:solidFill>
              </a14:hiddenFill>
            </a:ext>
          </a:extLst>
        </p:spPr>
      </p:pic>
      <p:sp>
        <p:nvSpPr>
          <p:cNvPr id="183" name="TextBox 182">
            <a:extLst>
              <a:ext uri="{FF2B5EF4-FFF2-40B4-BE49-F238E27FC236}">
                <a16:creationId xmlns:a16="http://schemas.microsoft.com/office/drawing/2014/main" id="{2CF5324A-A812-4DF3-A198-0065B81B9F67}"/>
              </a:ext>
            </a:extLst>
          </p:cNvPr>
          <p:cNvSpPr txBox="1"/>
          <p:nvPr/>
        </p:nvSpPr>
        <p:spPr>
          <a:xfrm>
            <a:off x="4644146" y="3706364"/>
            <a:ext cx="2977743"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a:ln>
                  <a:noFill/>
                </a:ln>
                <a:solidFill>
                  <a:srgbClr val="A5A5A5">
                    <a:lumMod val="75000"/>
                  </a:srgbClr>
                </a:solidFill>
                <a:effectLst/>
                <a:uLnTx/>
                <a:uFillTx/>
                <a:latin typeface="Calibri" panose="020F0502020204030204"/>
                <a:ea typeface="+mn-ea"/>
                <a:cs typeface="+mn-cs"/>
              </a:rPr>
              <a:t>Leads to increase in Product Adoption Level…</a:t>
            </a:r>
          </a:p>
        </p:txBody>
      </p:sp>
      <p:sp>
        <p:nvSpPr>
          <p:cNvPr id="184" name="TextBox 183">
            <a:extLst>
              <a:ext uri="{FF2B5EF4-FFF2-40B4-BE49-F238E27FC236}">
                <a16:creationId xmlns:a16="http://schemas.microsoft.com/office/drawing/2014/main" id="{6693663F-65D6-4577-9647-9C2E1F101C1E}"/>
              </a:ext>
            </a:extLst>
          </p:cNvPr>
          <p:cNvSpPr txBox="1"/>
          <p:nvPr/>
        </p:nvSpPr>
        <p:spPr>
          <a:xfrm>
            <a:off x="3494691" y="5312581"/>
            <a:ext cx="2880211"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a:ln>
                  <a:noFill/>
                </a:ln>
                <a:solidFill>
                  <a:srgbClr val="A5A5A5">
                    <a:lumMod val="75000"/>
                  </a:srgbClr>
                </a:solidFill>
                <a:effectLst/>
                <a:uLnTx/>
                <a:uFillTx/>
                <a:latin typeface="Calibri" panose="020F0502020204030204"/>
                <a:ea typeface="+mn-ea"/>
                <a:cs typeface="+mn-cs"/>
              </a:rPr>
              <a:t>Increases brand awareness</a:t>
            </a:r>
          </a:p>
        </p:txBody>
      </p:sp>
      <p:sp>
        <p:nvSpPr>
          <p:cNvPr id="185" name="TextBox 184">
            <a:extLst>
              <a:ext uri="{FF2B5EF4-FFF2-40B4-BE49-F238E27FC236}">
                <a16:creationId xmlns:a16="http://schemas.microsoft.com/office/drawing/2014/main" id="{FC9C4F1E-78A5-4DC5-92F1-9DC4803D4187}"/>
              </a:ext>
            </a:extLst>
          </p:cNvPr>
          <p:cNvSpPr txBox="1"/>
          <p:nvPr/>
        </p:nvSpPr>
        <p:spPr>
          <a:xfrm>
            <a:off x="4571254" y="4034168"/>
            <a:ext cx="3063696"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i="1">
                <a:solidFill>
                  <a:srgbClr val="A5A5A5">
                    <a:lumMod val="75000"/>
                  </a:srgbClr>
                </a:solidFill>
                <a:latin typeface="Calibri" panose="020F0502020204030204"/>
              </a:rPr>
              <a:t>… leads</a:t>
            </a:r>
            <a:r>
              <a:rPr kumimoji="0" lang="en-US" sz="1200" b="0" i="1" u="none" strike="noStrike" kern="1200" cap="none" spc="0" normalizeH="0" baseline="0" noProof="0">
                <a:ln>
                  <a:noFill/>
                </a:ln>
                <a:solidFill>
                  <a:srgbClr val="A5A5A5">
                    <a:lumMod val="75000"/>
                  </a:srgbClr>
                </a:solidFill>
                <a:effectLst/>
                <a:uLnTx/>
                <a:uFillTx/>
                <a:latin typeface="Calibri" panose="020F0502020204030204"/>
                <a:ea typeface="+mn-ea"/>
                <a:cs typeface="+mn-cs"/>
              </a:rPr>
              <a:t> to </a:t>
            </a:r>
            <a:r>
              <a:rPr lang="en-US" sz="1200" i="1">
                <a:solidFill>
                  <a:srgbClr val="A5A5A5">
                    <a:lumMod val="75000"/>
                  </a:srgbClr>
                </a:solidFill>
                <a:latin typeface="Calibri" panose="020F0502020204030204"/>
              </a:rPr>
              <a:t>higher probability of next purchase</a:t>
            </a:r>
            <a:endParaRPr kumimoji="0" lang="en-US" sz="1200" b="0" i="1" u="none" strike="noStrike" kern="1200" cap="none" spc="0" normalizeH="0" baseline="0" noProof="0">
              <a:ln>
                <a:noFill/>
              </a:ln>
              <a:solidFill>
                <a:srgbClr val="A5A5A5">
                  <a:lumMod val="75000"/>
                </a:srgbClr>
              </a:solidFill>
              <a:effectLst/>
              <a:uLnTx/>
              <a:uFillTx/>
              <a:latin typeface="Calibri" panose="020F0502020204030204"/>
              <a:ea typeface="+mn-ea"/>
              <a:cs typeface="+mn-cs"/>
            </a:endParaRPr>
          </a:p>
        </p:txBody>
      </p:sp>
      <p:sp>
        <p:nvSpPr>
          <p:cNvPr id="186" name="Speech Bubble: Rectangle 185">
            <a:extLst>
              <a:ext uri="{FF2B5EF4-FFF2-40B4-BE49-F238E27FC236}">
                <a16:creationId xmlns:a16="http://schemas.microsoft.com/office/drawing/2014/main" id="{C08FDF8E-A168-4766-93CC-9B0687FFBF21}"/>
              </a:ext>
            </a:extLst>
          </p:cNvPr>
          <p:cNvSpPr/>
          <p:nvPr/>
        </p:nvSpPr>
        <p:spPr>
          <a:xfrm>
            <a:off x="2610606" y="1205737"/>
            <a:ext cx="1300799" cy="646330"/>
          </a:xfrm>
          <a:prstGeom prst="wedgeRectCallout">
            <a:avLst>
              <a:gd name="adj1" fmla="val -1711"/>
              <a:gd name="adj2" fmla="val 106235"/>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000"/>
              <a:t>Heuristic rules on Segment and part of day to drinking moment</a:t>
            </a:r>
          </a:p>
        </p:txBody>
      </p:sp>
      <p:sp>
        <p:nvSpPr>
          <p:cNvPr id="187" name="Speech Bubble: Rectangle 186">
            <a:extLst>
              <a:ext uri="{FF2B5EF4-FFF2-40B4-BE49-F238E27FC236}">
                <a16:creationId xmlns:a16="http://schemas.microsoft.com/office/drawing/2014/main" id="{B0BF6EED-43DD-4873-9D2B-1C564733C4BD}"/>
              </a:ext>
            </a:extLst>
          </p:cNvPr>
          <p:cNvSpPr/>
          <p:nvPr/>
        </p:nvSpPr>
        <p:spPr>
          <a:xfrm>
            <a:off x="6262455" y="1185504"/>
            <a:ext cx="1102546" cy="467305"/>
          </a:xfrm>
          <a:prstGeom prst="wedgeRectCallout">
            <a:avLst>
              <a:gd name="adj1" fmla="val -31663"/>
              <a:gd name="adj2" fmla="val 87782"/>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000"/>
              <a:t>Publicly available temperature data</a:t>
            </a:r>
          </a:p>
        </p:txBody>
      </p:sp>
      <p:sp>
        <p:nvSpPr>
          <p:cNvPr id="188" name="Speech Bubble: Rectangle 187">
            <a:extLst>
              <a:ext uri="{FF2B5EF4-FFF2-40B4-BE49-F238E27FC236}">
                <a16:creationId xmlns:a16="http://schemas.microsoft.com/office/drawing/2014/main" id="{28A601D3-B9B5-43AD-B82F-3C21D2F2A1DE}"/>
              </a:ext>
            </a:extLst>
          </p:cNvPr>
          <p:cNvSpPr/>
          <p:nvPr/>
        </p:nvSpPr>
        <p:spPr>
          <a:xfrm>
            <a:off x="8314896" y="1008447"/>
            <a:ext cx="1300799" cy="646330"/>
          </a:xfrm>
          <a:prstGeom prst="wedgeRectCallout">
            <a:avLst>
              <a:gd name="adj1" fmla="val -38998"/>
              <a:gd name="adj2" fmla="val 100084"/>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000"/>
              <a:t>Coke data on Drinking moment to Beverage Category</a:t>
            </a:r>
          </a:p>
        </p:txBody>
      </p:sp>
      <p:sp>
        <p:nvSpPr>
          <p:cNvPr id="189" name="TextBox 188">
            <a:extLst>
              <a:ext uri="{FF2B5EF4-FFF2-40B4-BE49-F238E27FC236}">
                <a16:creationId xmlns:a16="http://schemas.microsoft.com/office/drawing/2014/main" id="{73CDF15C-A388-46FF-BE9F-F34E29B71F7A}"/>
              </a:ext>
            </a:extLst>
          </p:cNvPr>
          <p:cNvSpPr txBox="1"/>
          <p:nvPr/>
        </p:nvSpPr>
        <p:spPr>
          <a:xfrm>
            <a:off x="10443062" y="2596321"/>
            <a:ext cx="1181519" cy="430887"/>
          </a:xfrm>
          <a:prstGeom prst="rect">
            <a:avLst/>
          </a:prstGeom>
          <a:noFill/>
          <a:ln w="19050">
            <a:solidFill>
              <a:schemeClr val="tx1"/>
            </a:solidFill>
          </a:ln>
        </p:spPr>
        <p:txBody>
          <a:bodyPr wrap="square" rtlCol="0">
            <a:spAutoFit/>
          </a:bodyPr>
          <a:lstStyle/>
          <a:p>
            <a:r>
              <a:rPr lang="en-US" sz="1100"/>
              <a:t>Nielsen Sales and pricing data</a:t>
            </a:r>
          </a:p>
        </p:txBody>
      </p:sp>
      <p:sp>
        <p:nvSpPr>
          <p:cNvPr id="190" name="TextBox 189">
            <a:extLst>
              <a:ext uri="{FF2B5EF4-FFF2-40B4-BE49-F238E27FC236}">
                <a16:creationId xmlns:a16="http://schemas.microsoft.com/office/drawing/2014/main" id="{5703A84E-B9CB-43FB-8581-2798B99C019C}"/>
              </a:ext>
            </a:extLst>
          </p:cNvPr>
          <p:cNvSpPr txBox="1"/>
          <p:nvPr/>
        </p:nvSpPr>
        <p:spPr>
          <a:xfrm>
            <a:off x="10396644" y="4321141"/>
            <a:ext cx="1470305" cy="430887"/>
          </a:xfrm>
          <a:prstGeom prst="rect">
            <a:avLst/>
          </a:prstGeom>
          <a:noFill/>
          <a:ln w="19050">
            <a:solidFill>
              <a:schemeClr val="tx1"/>
            </a:solidFill>
          </a:ln>
        </p:spPr>
        <p:txBody>
          <a:bodyPr wrap="square" rtlCol="0">
            <a:spAutoFit/>
          </a:bodyPr>
          <a:lstStyle/>
          <a:p>
            <a:r>
              <a:rPr lang="en-US" sz="1100"/>
              <a:t>Feature Vision Feature and Execution data</a:t>
            </a:r>
          </a:p>
        </p:txBody>
      </p:sp>
      <p:sp>
        <p:nvSpPr>
          <p:cNvPr id="191" name="TextBox 190">
            <a:extLst>
              <a:ext uri="{FF2B5EF4-FFF2-40B4-BE49-F238E27FC236}">
                <a16:creationId xmlns:a16="http://schemas.microsoft.com/office/drawing/2014/main" id="{0EBBB345-781E-4B46-AB40-CE08D9A54EEF}"/>
              </a:ext>
            </a:extLst>
          </p:cNvPr>
          <p:cNvSpPr txBox="1"/>
          <p:nvPr/>
        </p:nvSpPr>
        <p:spPr>
          <a:xfrm>
            <a:off x="10465815" y="5938386"/>
            <a:ext cx="1415785" cy="430887"/>
          </a:xfrm>
          <a:prstGeom prst="rect">
            <a:avLst/>
          </a:prstGeom>
          <a:noFill/>
          <a:ln w="19050">
            <a:solidFill>
              <a:schemeClr val="tx1"/>
            </a:solidFill>
          </a:ln>
        </p:spPr>
        <p:txBody>
          <a:bodyPr wrap="square" rtlCol="0">
            <a:spAutoFit/>
          </a:bodyPr>
          <a:lstStyle/>
          <a:p>
            <a:pPr algn="ctr"/>
            <a:r>
              <a:rPr lang="en-US" sz="1100"/>
              <a:t>Competitor pricing and promotion</a:t>
            </a:r>
          </a:p>
        </p:txBody>
      </p:sp>
      <p:sp>
        <p:nvSpPr>
          <p:cNvPr id="192" name="TextBox 191">
            <a:extLst>
              <a:ext uri="{FF2B5EF4-FFF2-40B4-BE49-F238E27FC236}">
                <a16:creationId xmlns:a16="http://schemas.microsoft.com/office/drawing/2014/main" id="{8098EA6F-8726-409E-847C-CEA64190F231}"/>
              </a:ext>
            </a:extLst>
          </p:cNvPr>
          <p:cNvSpPr txBox="1"/>
          <p:nvPr/>
        </p:nvSpPr>
        <p:spPr>
          <a:xfrm>
            <a:off x="8163183" y="6143699"/>
            <a:ext cx="1415785" cy="261610"/>
          </a:xfrm>
          <a:prstGeom prst="rect">
            <a:avLst/>
          </a:prstGeom>
          <a:noFill/>
          <a:ln w="19050">
            <a:solidFill>
              <a:schemeClr val="tx1"/>
            </a:solidFill>
          </a:ln>
        </p:spPr>
        <p:txBody>
          <a:bodyPr wrap="square" rtlCol="0">
            <a:spAutoFit/>
          </a:bodyPr>
          <a:lstStyle/>
          <a:p>
            <a:pPr algn="ctr"/>
            <a:r>
              <a:rPr lang="en-US" sz="1100"/>
              <a:t>Marketing spends</a:t>
            </a:r>
          </a:p>
        </p:txBody>
      </p:sp>
      <p:sp>
        <p:nvSpPr>
          <p:cNvPr id="193" name="TextBox 192">
            <a:extLst>
              <a:ext uri="{FF2B5EF4-FFF2-40B4-BE49-F238E27FC236}">
                <a16:creationId xmlns:a16="http://schemas.microsoft.com/office/drawing/2014/main" id="{9AF2F789-490D-44BF-B3B1-8E2C71238446}"/>
              </a:ext>
            </a:extLst>
          </p:cNvPr>
          <p:cNvSpPr txBox="1"/>
          <p:nvPr/>
        </p:nvSpPr>
        <p:spPr>
          <a:xfrm>
            <a:off x="2812165" y="4649324"/>
            <a:ext cx="1415785" cy="430887"/>
          </a:xfrm>
          <a:prstGeom prst="rect">
            <a:avLst/>
          </a:prstGeom>
          <a:noFill/>
          <a:ln w="19050">
            <a:solidFill>
              <a:schemeClr val="tx1"/>
            </a:solidFill>
          </a:ln>
        </p:spPr>
        <p:txBody>
          <a:bodyPr wrap="square" rtlCol="0">
            <a:spAutoFit/>
          </a:bodyPr>
          <a:lstStyle/>
          <a:p>
            <a:pPr algn="ctr"/>
            <a:r>
              <a:rPr lang="en-US" sz="1100"/>
              <a:t>Survey Data / Heuristics</a:t>
            </a:r>
          </a:p>
        </p:txBody>
      </p:sp>
      <p:sp>
        <p:nvSpPr>
          <p:cNvPr id="194" name="TextBox 193">
            <a:extLst>
              <a:ext uri="{FF2B5EF4-FFF2-40B4-BE49-F238E27FC236}">
                <a16:creationId xmlns:a16="http://schemas.microsoft.com/office/drawing/2014/main" id="{7A632209-32D5-4D40-A6CB-331D92DF172E}"/>
              </a:ext>
            </a:extLst>
          </p:cNvPr>
          <p:cNvSpPr txBox="1"/>
          <p:nvPr/>
        </p:nvSpPr>
        <p:spPr>
          <a:xfrm rot="20728551">
            <a:off x="8060688" y="4165150"/>
            <a:ext cx="1790447" cy="307777"/>
          </a:xfrm>
          <a:prstGeom prst="rect">
            <a:avLst/>
          </a:prstGeom>
          <a:solidFill>
            <a:srgbClr val="FFFF00"/>
          </a:solidFill>
          <a:ln>
            <a:noFill/>
          </a:ln>
          <a:effectLst>
            <a:outerShdw blurRad="50800" dist="38100" dir="2700000" algn="tl" rotWithShape="0">
              <a:prstClr val="black">
                <a:alpha val="40000"/>
              </a:prstClr>
            </a:outerShdw>
          </a:effectLst>
        </p:spPr>
        <p:txBody>
          <a:bodyPr wrap="square" rtlCol="0">
            <a:spAutoFit/>
          </a:bodyPr>
          <a:lstStyle/>
          <a:p>
            <a:pPr marL="285750" indent="-285750">
              <a:buFont typeface="Wingdings" panose="05000000000000000000" pitchFamily="2" charset="2"/>
              <a:buChar char="Ø"/>
            </a:pPr>
            <a:r>
              <a:rPr lang="en-US" sz="1400" b="1"/>
              <a:t>Brand Purchase</a:t>
            </a:r>
          </a:p>
        </p:txBody>
      </p:sp>
      <p:sp>
        <p:nvSpPr>
          <p:cNvPr id="195" name="TextBox 194">
            <a:extLst>
              <a:ext uri="{FF2B5EF4-FFF2-40B4-BE49-F238E27FC236}">
                <a16:creationId xmlns:a16="http://schemas.microsoft.com/office/drawing/2014/main" id="{5CBF4827-2AD8-41A6-B62F-688D63EA7D6C}"/>
              </a:ext>
            </a:extLst>
          </p:cNvPr>
          <p:cNvSpPr txBox="1"/>
          <p:nvPr/>
        </p:nvSpPr>
        <p:spPr>
          <a:xfrm>
            <a:off x="2117410" y="5698150"/>
            <a:ext cx="5245955" cy="646331"/>
          </a:xfrm>
          <a:prstGeom prst="rect">
            <a:avLst/>
          </a:prstGeom>
          <a:solidFill>
            <a:schemeClr val="accent3">
              <a:lumMod val="20000"/>
              <a:lumOff val="80000"/>
            </a:schemeClr>
          </a:solidFill>
        </p:spPr>
        <p:txBody>
          <a:bodyPr wrap="square" rtlCol="0">
            <a:spAutoFit/>
          </a:bodyPr>
          <a:lstStyle/>
          <a:p>
            <a:pPr algn="ctr"/>
            <a:r>
              <a:rPr lang="en-US" i="1">
                <a:solidFill>
                  <a:srgbClr val="800000"/>
                </a:solidFill>
              </a:rPr>
              <a:t>Reiterate on network parameters until model is validated at a macro level</a:t>
            </a:r>
          </a:p>
        </p:txBody>
      </p:sp>
      <p:sp>
        <p:nvSpPr>
          <p:cNvPr id="196" name="Flowchart: Delay 195">
            <a:extLst>
              <a:ext uri="{FF2B5EF4-FFF2-40B4-BE49-F238E27FC236}">
                <a16:creationId xmlns:a16="http://schemas.microsoft.com/office/drawing/2014/main" id="{7D8AC55F-C836-4A64-AE28-EECE2AECF507}"/>
              </a:ext>
            </a:extLst>
          </p:cNvPr>
          <p:cNvSpPr/>
          <p:nvPr/>
        </p:nvSpPr>
        <p:spPr>
          <a:xfrm flipH="1">
            <a:off x="989497" y="3930256"/>
            <a:ext cx="310638" cy="267774"/>
          </a:xfrm>
          <a:prstGeom prst="flowChartDelay">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A5EDADEF-BEFE-4553-B90F-A5486D52B600}"/>
              </a:ext>
            </a:extLst>
          </p:cNvPr>
          <p:cNvSpPr txBox="1"/>
          <p:nvPr/>
        </p:nvSpPr>
        <p:spPr>
          <a:xfrm>
            <a:off x="248278" y="6596390"/>
            <a:ext cx="1497704" cy="261610"/>
          </a:xfrm>
          <a:prstGeom prst="rect">
            <a:avLst/>
          </a:prstGeom>
          <a:noFill/>
        </p:spPr>
        <p:txBody>
          <a:bodyPr wrap="square" rtlCol="0">
            <a:spAutoFit/>
          </a:bodyPr>
          <a:lstStyle/>
          <a:p>
            <a:r>
              <a:rPr lang="en-US" sz="1100" dirty="0">
                <a:latin typeface="+mj-lt"/>
              </a:rPr>
              <a:t>Data Sources</a:t>
            </a:r>
          </a:p>
        </p:txBody>
      </p:sp>
      <p:sp>
        <p:nvSpPr>
          <p:cNvPr id="60" name="Title 1">
            <a:extLst>
              <a:ext uri="{FF2B5EF4-FFF2-40B4-BE49-F238E27FC236}">
                <a16:creationId xmlns:a16="http://schemas.microsoft.com/office/drawing/2014/main" id="{8C183770-7E71-48F9-A424-BA391DF528B1}"/>
              </a:ext>
            </a:extLst>
          </p:cNvPr>
          <p:cNvSpPr txBox="1">
            <a:spLocks/>
          </p:cNvSpPr>
          <p:nvPr/>
        </p:nvSpPr>
        <p:spPr>
          <a:xfrm>
            <a:off x="413130" y="451539"/>
            <a:ext cx="10515600" cy="369332"/>
          </a:xfrm>
          <a:prstGeom prst="rect">
            <a:avLst/>
          </a:prstGeom>
          <a:noFill/>
        </p:spPr>
        <p:txBody>
          <a:bodyPr wrap="square"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b="1" dirty="0">
                <a:solidFill>
                  <a:srgbClr val="800000"/>
                </a:solidFill>
                <a:latin typeface="Calibri" panose="020F0502020204030204" pitchFamily="34" charset="0"/>
                <a:ea typeface="Segoe UI Historic" panose="020B0502040204020203" pitchFamily="34" charset="0"/>
                <a:cs typeface="Calibri" panose="020F0502020204030204" pitchFamily="34" charset="0"/>
              </a:rPr>
              <a:t>Customer’s Path to Purchase | </a:t>
            </a:r>
            <a:r>
              <a:rPr lang="en-US" sz="2000" dirty="0">
                <a:latin typeface="Calibri" panose="020F0502020204030204" pitchFamily="34" charset="0"/>
                <a:ea typeface="Segoe UI Historic" panose="020B0502040204020203" pitchFamily="34" charset="0"/>
                <a:cs typeface="Calibri" panose="020F0502020204030204" pitchFamily="34" charset="0"/>
              </a:rPr>
              <a:t>Multiple factors affect a customer’s decision to purchase a product</a:t>
            </a:r>
            <a:endParaRPr lang="en-US" sz="2000" dirty="0">
              <a:ea typeface="Segoe UI Historic" panose="020B0502040204020203" pitchFamily="34" charset="0"/>
              <a:cs typeface="Segoe UI Historic" panose="020B0502040204020203" pitchFamily="34" charset="0"/>
            </a:endParaRPr>
          </a:p>
        </p:txBody>
      </p:sp>
    </p:spTree>
    <p:extLst>
      <p:ext uri="{BB962C8B-B14F-4D97-AF65-F5344CB8AC3E}">
        <p14:creationId xmlns:p14="http://schemas.microsoft.com/office/powerpoint/2010/main" val="22856342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EC71932-07A0-49B8-8CA8-8D06E6593C88}"/>
              </a:ext>
            </a:extLst>
          </p:cNvPr>
          <p:cNvSpPr txBox="1"/>
          <p:nvPr/>
        </p:nvSpPr>
        <p:spPr>
          <a:xfrm>
            <a:off x="429494" y="417037"/>
            <a:ext cx="10978661" cy="1015663"/>
          </a:xfrm>
          <a:prstGeom prst="rect">
            <a:avLst/>
          </a:prstGeom>
          <a:noFill/>
        </p:spPr>
        <p:txBody>
          <a:bodyPr wrap="square" rtlCol="0" anchor="ctr">
            <a:spAutoFit/>
          </a:bodyPr>
          <a:lstStyle/>
          <a:p>
            <a:pPr lvl="0">
              <a:defRPr/>
            </a:pPr>
            <a:r>
              <a:rPr kumimoji="0" lang="en-US" sz="2000" b="1" i="0" u="none" strike="noStrike" kern="1200" cap="none" spc="0" normalizeH="0" baseline="0" noProof="0" dirty="0">
                <a:ln>
                  <a:noFill/>
                </a:ln>
                <a:solidFill>
                  <a:srgbClr val="800000"/>
                </a:solidFill>
                <a:effectLst/>
                <a:uLnTx/>
                <a:uFillTx/>
                <a:latin typeface="Calibri" panose="020F0502020204030204"/>
                <a:ea typeface="Segoe UI Historic" panose="020B0502040204020203" pitchFamily="34" charset="0"/>
                <a:cs typeface="Segoe UI Historic" panose="020B0502040204020203" pitchFamily="34" charset="0"/>
              </a:rPr>
              <a:t>Encoding the Purchase </a:t>
            </a:r>
            <a:r>
              <a:rPr lang="en-US" sz="2000" b="1" dirty="0">
                <a:solidFill>
                  <a:srgbClr val="800000"/>
                </a:solidFill>
                <a:latin typeface="Calibri" panose="020F0502020204030204"/>
                <a:ea typeface="Segoe UI Historic" panose="020B0502040204020203" pitchFamily="34" charset="0"/>
                <a:cs typeface="Segoe UI Historic" panose="020B0502040204020203" pitchFamily="34" charset="0"/>
              </a:rPr>
              <a:t>D</a:t>
            </a:r>
            <a:r>
              <a:rPr kumimoji="0" lang="en-US" sz="2000" b="1" i="0" u="none" strike="noStrike" kern="1200" cap="none" spc="0" normalizeH="0" baseline="0" noProof="0" dirty="0" err="1">
                <a:ln>
                  <a:noFill/>
                </a:ln>
                <a:solidFill>
                  <a:srgbClr val="800000"/>
                </a:solidFill>
                <a:effectLst/>
                <a:uLnTx/>
                <a:uFillTx/>
                <a:latin typeface="Calibri" panose="020F0502020204030204"/>
                <a:ea typeface="Segoe UI Historic" panose="020B0502040204020203" pitchFamily="34" charset="0"/>
                <a:cs typeface="Segoe UI Historic" panose="020B0502040204020203" pitchFamily="34" charset="0"/>
              </a:rPr>
              <a:t>ecision</a:t>
            </a:r>
            <a:r>
              <a:rPr lang="en-US" sz="2000" b="1" dirty="0">
                <a:solidFill>
                  <a:srgbClr val="002060"/>
                </a:solidFill>
              </a:rPr>
              <a:t>|</a:t>
            </a:r>
            <a:r>
              <a:rPr lang="en-US" sz="2000" b="1" dirty="0">
                <a:solidFill>
                  <a:srgbClr val="A5A5A5">
                    <a:lumMod val="50000"/>
                  </a:srgbClr>
                </a:solidFill>
                <a:latin typeface="Calibri Light" panose="020F0302020204030204"/>
              </a:rPr>
              <a:t> </a:t>
            </a:r>
            <a:r>
              <a:rPr lang="en-US" sz="2000" dirty="0"/>
              <a:t>The brain of the agent, which is its decision-making mechanism is represented, estimated, and implemented in the form of a </a:t>
            </a:r>
            <a:r>
              <a:rPr lang="en-US" sz="2000" b="1" i="1" dirty="0">
                <a:solidFill>
                  <a:schemeClr val="tx1">
                    <a:lumMod val="65000"/>
                    <a:lumOff val="35000"/>
                  </a:schemeClr>
                </a:solidFill>
              </a:rPr>
              <a:t>Bayesian network</a:t>
            </a:r>
            <a:endParaRPr lang="en-US" sz="2000" b="1" dirty="0">
              <a:solidFill>
                <a:schemeClr val="tx1">
                  <a:lumMod val="65000"/>
                  <a:lumOff val="35000"/>
                </a:schemeClr>
              </a:solidFill>
              <a:latin typeface="Calibri Light" panose="020F03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000" b="1" dirty="0">
              <a:solidFill>
                <a:srgbClr val="A5A5A5">
                  <a:lumMod val="50000"/>
                </a:srgbClr>
              </a:solidFill>
              <a:latin typeface="Calibri Light" panose="020F0302020204030204"/>
            </a:endParaRPr>
          </a:p>
        </p:txBody>
      </p:sp>
      <p:sp>
        <p:nvSpPr>
          <p:cNvPr id="3" name="Oval 2">
            <a:extLst>
              <a:ext uri="{FF2B5EF4-FFF2-40B4-BE49-F238E27FC236}">
                <a16:creationId xmlns:a16="http://schemas.microsoft.com/office/drawing/2014/main" id="{E357AD0D-5B7E-4CCF-9B97-40E9CA6989B8}"/>
              </a:ext>
            </a:extLst>
          </p:cNvPr>
          <p:cNvSpPr/>
          <p:nvPr/>
        </p:nvSpPr>
        <p:spPr>
          <a:xfrm>
            <a:off x="7773487" y="3163389"/>
            <a:ext cx="535577" cy="522514"/>
          </a:xfrm>
          <a:prstGeom prst="ellipse">
            <a:avLst/>
          </a:prstGeom>
          <a:solidFill>
            <a:srgbClr val="8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E7687AE0-6A95-4678-ABB5-3EEC5A672A91}"/>
              </a:ext>
            </a:extLst>
          </p:cNvPr>
          <p:cNvSpPr/>
          <p:nvPr/>
        </p:nvSpPr>
        <p:spPr>
          <a:xfrm>
            <a:off x="5900057" y="4706985"/>
            <a:ext cx="348342" cy="3701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15A52D25-78BB-491D-B5FC-1969E561AC26}"/>
              </a:ext>
            </a:extLst>
          </p:cNvPr>
          <p:cNvSpPr/>
          <p:nvPr/>
        </p:nvSpPr>
        <p:spPr>
          <a:xfrm>
            <a:off x="5301362" y="4042949"/>
            <a:ext cx="348342" cy="3701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Oval 15">
            <a:extLst>
              <a:ext uri="{FF2B5EF4-FFF2-40B4-BE49-F238E27FC236}">
                <a16:creationId xmlns:a16="http://schemas.microsoft.com/office/drawing/2014/main" id="{05B7B7E5-98D8-40B9-A0DD-489591B0EC38}"/>
              </a:ext>
            </a:extLst>
          </p:cNvPr>
          <p:cNvSpPr/>
          <p:nvPr/>
        </p:nvSpPr>
        <p:spPr>
          <a:xfrm>
            <a:off x="5022677" y="4847338"/>
            <a:ext cx="348342" cy="3701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Oval 16">
            <a:extLst>
              <a:ext uri="{FF2B5EF4-FFF2-40B4-BE49-F238E27FC236}">
                <a16:creationId xmlns:a16="http://schemas.microsoft.com/office/drawing/2014/main" id="{3FCBFE58-1885-49EE-A13F-301D36D1A5ED}"/>
              </a:ext>
            </a:extLst>
          </p:cNvPr>
          <p:cNvSpPr/>
          <p:nvPr/>
        </p:nvSpPr>
        <p:spPr>
          <a:xfrm>
            <a:off x="5599626" y="5510349"/>
            <a:ext cx="348342" cy="3701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B966538D-2054-48AA-A0DE-176DFBB9C1CB}"/>
              </a:ext>
            </a:extLst>
          </p:cNvPr>
          <p:cNvSpPr/>
          <p:nvPr/>
        </p:nvSpPr>
        <p:spPr>
          <a:xfrm>
            <a:off x="6809653" y="4304421"/>
            <a:ext cx="348342" cy="3701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3941016F-14DB-4AE7-AC43-2B0C0BDE3F1A}"/>
              </a:ext>
            </a:extLst>
          </p:cNvPr>
          <p:cNvSpPr/>
          <p:nvPr/>
        </p:nvSpPr>
        <p:spPr>
          <a:xfrm>
            <a:off x="6887525" y="5276345"/>
            <a:ext cx="348342" cy="37011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Oval 20">
            <a:extLst>
              <a:ext uri="{FF2B5EF4-FFF2-40B4-BE49-F238E27FC236}">
                <a16:creationId xmlns:a16="http://schemas.microsoft.com/office/drawing/2014/main" id="{B29239BD-99A2-4200-9DB0-7BCC16A245CD}"/>
              </a:ext>
            </a:extLst>
          </p:cNvPr>
          <p:cNvSpPr/>
          <p:nvPr/>
        </p:nvSpPr>
        <p:spPr>
          <a:xfrm>
            <a:off x="7922615" y="1731990"/>
            <a:ext cx="348342" cy="370114"/>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a:extLst>
              <a:ext uri="{FF2B5EF4-FFF2-40B4-BE49-F238E27FC236}">
                <a16:creationId xmlns:a16="http://schemas.microsoft.com/office/drawing/2014/main" id="{E8ABFB4A-602B-4111-AE37-45FEF603A6ED}"/>
              </a:ext>
            </a:extLst>
          </p:cNvPr>
          <p:cNvSpPr/>
          <p:nvPr/>
        </p:nvSpPr>
        <p:spPr>
          <a:xfrm>
            <a:off x="9315996" y="4023360"/>
            <a:ext cx="348342" cy="3701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val 22">
            <a:extLst>
              <a:ext uri="{FF2B5EF4-FFF2-40B4-BE49-F238E27FC236}">
                <a16:creationId xmlns:a16="http://schemas.microsoft.com/office/drawing/2014/main" id="{E877618A-1928-4214-AD9F-770F1ADC471B}"/>
              </a:ext>
            </a:extLst>
          </p:cNvPr>
          <p:cNvSpPr/>
          <p:nvPr/>
        </p:nvSpPr>
        <p:spPr>
          <a:xfrm>
            <a:off x="9315996" y="2723166"/>
            <a:ext cx="348342" cy="370114"/>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a:extLst>
              <a:ext uri="{FF2B5EF4-FFF2-40B4-BE49-F238E27FC236}">
                <a16:creationId xmlns:a16="http://schemas.microsoft.com/office/drawing/2014/main" id="{283260AF-C81F-421B-A67C-132485AA29F8}"/>
              </a:ext>
            </a:extLst>
          </p:cNvPr>
          <p:cNvSpPr/>
          <p:nvPr/>
        </p:nvSpPr>
        <p:spPr>
          <a:xfrm>
            <a:off x="9137471" y="1747806"/>
            <a:ext cx="348342" cy="3701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Oval 24">
            <a:extLst>
              <a:ext uri="{FF2B5EF4-FFF2-40B4-BE49-F238E27FC236}">
                <a16:creationId xmlns:a16="http://schemas.microsoft.com/office/drawing/2014/main" id="{6688B4E4-81B8-459A-9EC3-1D07B3420A02}"/>
              </a:ext>
            </a:extLst>
          </p:cNvPr>
          <p:cNvSpPr/>
          <p:nvPr/>
        </p:nvSpPr>
        <p:spPr>
          <a:xfrm>
            <a:off x="9875519" y="1980182"/>
            <a:ext cx="348342" cy="3701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Oval 25">
            <a:extLst>
              <a:ext uri="{FF2B5EF4-FFF2-40B4-BE49-F238E27FC236}">
                <a16:creationId xmlns:a16="http://schemas.microsoft.com/office/drawing/2014/main" id="{80D57D6D-476E-41A8-A189-312DEE70CBA9}"/>
              </a:ext>
            </a:extLst>
          </p:cNvPr>
          <p:cNvSpPr/>
          <p:nvPr/>
        </p:nvSpPr>
        <p:spPr>
          <a:xfrm>
            <a:off x="10223861" y="2553789"/>
            <a:ext cx="348342" cy="3701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26">
            <a:extLst>
              <a:ext uri="{FF2B5EF4-FFF2-40B4-BE49-F238E27FC236}">
                <a16:creationId xmlns:a16="http://schemas.microsoft.com/office/drawing/2014/main" id="{3A1BBDA7-46BC-4F68-9E46-210930B3B2CD}"/>
              </a:ext>
            </a:extLst>
          </p:cNvPr>
          <p:cNvSpPr/>
          <p:nvPr/>
        </p:nvSpPr>
        <p:spPr>
          <a:xfrm>
            <a:off x="10223861" y="3163389"/>
            <a:ext cx="348342" cy="3701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Oval 27">
            <a:extLst>
              <a:ext uri="{FF2B5EF4-FFF2-40B4-BE49-F238E27FC236}">
                <a16:creationId xmlns:a16="http://schemas.microsoft.com/office/drawing/2014/main" id="{BAA09DF9-FD61-448E-9D76-24C2C98CEAAD}"/>
              </a:ext>
            </a:extLst>
          </p:cNvPr>
          <p:cNvSpPr/>
          <p:nvPr/>
        </p:nvSpPr>
        <p:spPr>
          <a:xfrm>
            <a:off x="7159917" y="1934098"/>
            <a:ext cx="348342" cy="370114"/>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Oval 28">
            <a:extLst>
              <a:ext uri="{FF2B5EF4-FFF2-40B4-BE49-F238E27FC236}">
                <a16:creationId xmlns:a16="http://schemas.microsoft.com/office/drawing/2014/main" id="{37AF733C-D82C-4181-A5A7-FB73F7B62FDD}"/>
              </a:ext>
            </a:extLst>
          </p:cNvPr>
          <p:cNvSpPr/>
          <p:nvPr/>
        </p:nvSpPr>
        <p:spPr>
          <a:xfrm>
            <a:off x="6626900" y="2411527"/>
            <a:ext cx="348342" cy="370114"/>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Oval 29">
            <a:extLst>
              <a:ext uri="{FF2B5EF4-FFF2-40B4-BE49-F238E27FC236}">
                <a16:creationId xmlns:a16="http://schemas.microsoft.com/office/drawing/2014/main" id="{F85C61C3-1208-4E44-BE46-647E60FCB5D1}"/>
              </a:ext>
            </a:extLst>
          </p:cNvPr>
          <p:cNvSpPr/>
          <p:nvPr/>
        </p:nvSpPr>
        <p:spPr>
          <a:xfrm>
            <a:off x="6597980" y="3323818"/>
            <a:ext cx="348342" cy="370114"/>
          </a:xfrm>
          <a:prstGeom prst="ellipse">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cxnSp>
        <p:nvCxnSpPr>
          <p:cNvPr id="6" name="Straight Arrow Connector 5">
            <a:extLst>
              <a:ext uri="{FF2B5EF4-FFF2-40B4-BE49-F238E27FC236}">
                <a16:creationId xmlns:a16="http://schemas.microsoft.com/office/drawing/2014/main" id="{897B0C1C-50F3-4BF2-B20E-8F447915111D}"/>
              </a:ext>
            </a:extLst>
          </p:cNvPr>
          <p:cNvCxnSpPr>
            <a:stCxn id="15" idx="5"/>
            <a:endCxn id="14" idx="1"/>
          </p:cNvCxnSpPr>
          <p:nvPr/>
        </p:nvCxnSpPr>
        <p:spPr>
          <a:xfrm>
            <a:off x="5598690" y="4358861"/>
            <a:ext cx="352381" cy="4023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5B8EB69F-CE90-4372-A601-2C23CB44925B}"/>
              </a:ext>
            </a:extLst>
          </p:cNvPr>
          <p:cNvCxnSpPr>
            <a:cxnSpLocks/>
            <a:stCxn id="16" idx="6"/>
            <a:endCxn id="14" idx="2"/>
          </p:cNvCxnSpPr>
          <p:nvPr/>
        </p:nvCxnSpPr>
        <p:spPr>
          <a:xfrm flipV="1">
            <a:off x="5371019" y="4892042"/>
            <a:ext cx="529038" cy="1403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2313C7A5-1364-4412-A1B3-4BCDEC3D1B55}"/>
              </a:ext>
            </a:extLst>
          </p:cNvPr>
          <p:cNvCxnSpPr>
            <a:cxnSpLocks/>
            <a:stCxn id="17" idx="0"/>
            <a:endCxn id="14" idx="3"/>
          </p:cNvCxnSpPr>
          <p:nvPr/>
        </p:nvCxnSpPr>
        <p:spPr>
          <a:xfrm flipV="1">
            <a:off x="5773797" y="5022897"/>
            <a:ext cx="177274" cy="4874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5E42E08F-F6ED-4EB9-A59D-1815786A2ACC}"/>
              </a:ext>
            </a:extLst>
          </p:cNvPr>
          <p:cNvCxnSpPr>
            <a:cxnSpLocks/>
            <a:stCxn id="14" idx="7"/>
            <a:endCxn id="19" idx="2"/>
          </p:cNvCxnSpPr>
          <p:nvPr/>
        </p:nvCxnSpPr>
        <p:spPr>
          <a:xfrm flipV="1">
            <a:off x="6197385" y="4489478"/>
            <a:ext cx="612268" cy="2717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524D96DE-3B45-4228-BD40-A80881529C54}"/>
              </a:ext>
            </a:extLst>
          </p:cNvPr>
          <p:cNvCxnSpPr>
            <a:stCxn id="20" idx="0"/>
            <a:endCxn id="19" idx="4"/>
          </p:cNvCxnSpPr>
          <p:nvPr/>
        </p:nvCxnSpPr>
        <p:spPr>
          <a:xfrm flipH="1" flipV="1">
            <a:off x="6983824" y="4674535"/>
            <a:ext cx="77872" cy="6018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BB257071-E8CC-4533-9D41-D0ECC2D8AD80}"/>
              </a:ext>
            </a:extLst>
          </p:cNvPr>
          <p:cNvCxnSpPr>
            <a:stCxn id="19" idx="7"/>
            <a:endCxn id="3" idx="3"/>
          </p:cNvCxnSpPr>
          <p:nvPr/>
        </p:nvCxnSpPr>
        <p:spPr>
          <a:xfrm flipV="1">
            <a:off x="7106981" y="3609383"/>
            <a:ext cx="744939" cy="7492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0805BA07-3106-4E3A-B987-AE92D988D1DE}"/>
              </a:ext>
            </a:extLst>
          </p:cNvPr>
          <p:cNvCxnSpPr>
            <a:stCxn id="15" idx="0"/>
            <a:endCxn id="29" idx="3"/>
          </p:cNvCxnSpPr>
          <p:nvPr/>
        </p:nvCxnSpPr>
        <p:spPr>
          <a:xfrm flipV="1">
            <a:off x="5475533" y="2727439"/>
            <a:ext cx="1202381" cy="13155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B44427AC-D205-46D7-82F4-53C819AF9975}"/>
              </a:ext>
            </a:extLst>
          </p:cNvPr>
          <p:cNvCxnSpPr>
            <a:stCxn id="30" idx="6"/>
          </p:cNvCxnSpPr>
          <p:nvPr/>
        </p:nvCxnSpPr>
        <p:spPr>
          <a:xfrm flipV="1">
            <a:off x="6946322" y="3424646"/>
            <a:ext cx="827165" cy="842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5" name="Oval 54">
            <a:extLst>
              <a:ext uri="{FF2B5EF4-FFF2-40B4-BE49-F238E27FC236}">
                <a16:creationId xmlns:a16="http://schemas.microsoft.com/office/drawing/2014/main" id="{4F815C94-65B4-4C93-9283-C087BAE4E20F}"/>
              </a:ext>
            </a:extLst>
          </p:cNvPr>
          <p:cNvSpPr/>
          <p:nvPr/>
        </p:nvSpPr>
        <p:spPr>
          <a:xfrm>
            <a:off x="8066674" y="4652783"/>
            <a:ext cx="348342" cy="3701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6" name="Straight Arrow Connector 55">
            <a:extLst>
              <a:ext uri="{FF2B5EF4-FFF2-40B4-BE49-F238E27FC236}">
                <a16:creationId xmlns:a16="http://schemas.microsoft.com/office/drawing/2014/main" id="{B0D2E90F-60E5-4473-BEFB-CF02ACB6F519}"/>
              </a:ext>
            </a:extLst>
          </p:cNvPr>
          <p:cNvCxnSpPr>
            <a:cxnSpLocks/>
            <a:stCxn id="55" idx="1"/>
            <a:endCxn id="30" idx="5"/>
          </p:cNvCxnSpPr>
          <p:nvPr/>
        </p:nvCxnSpPr>
        <p:spPr>
          <a:xfrm flipH="1" flipV="1">
            <a:off x="6895308" y="3639730"/>
            <a:ext cx="1222380" cy="10672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3F205D7C-2447-488A-B9BF-7905D5EC6336}"/>
              </a:ext>
            </a:extLst>
          </p:cNvPr>
          <p:cNvCxnSpPr>
            <a:cxnSpLocks/>
            <a:stCxn id="15" idx="7"/>
            <a:endCxn id="30" idx="3"/>
          </p:cNvCxnSpPr>
          <p:nvPr/>
        </p:nvCxnSpPr>
        <p:spPr>
          <a:xfrm flipV="1">
            <a:off x="5598690" y="3639730"/>
            <a:ext cx="1050304" cy="4574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44D1EFE7-2F3E-4589-B2E2-C4F9DF3FEDE0}"/>
              </a:ext>
            </a:extLst>
          </p:cNvPr>
          <p:cNvCxnSpPr>
            <a:cxnSpLocks/>
            <a:stCxn id="29" idx="5"/>
            <a:endCxn id="3" idx="1"/>
          </p:cNvCxnSpPr>
          <p:nvPr/>
        </p:nvCxnSpPr>
        <p:spPr>
          <a:xfrm>
            <a:off x="6924228" y="2727439"/>
            <a:ext cx="927692" cy="5124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1A59DF67-3EC7-4B2E-AC97-8669FFE9BA9B}"/>
              </a:ext>
            </a:extLst>
          </p:cNvPr>
          <p:cNvCxnSpPr>
            <a:cxnSpLocks/>
            <a:stCxn id="28" idx="5"/>
            <a:endCxn id="3" idx="0"/>
          </p:cNvCxnSpPr>
          <p:nvPr/>
        </p:nvCxnSpPr>
        <p:spPr>
          <a:xfrm>
            <a:off x="7457245" y="2250010"/>
            <a:ext cx="584031" cy="9133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45D65132-0FB7-43EC-9C33-40621836F08F}"/>
              </a:ext>
            </a:extLst>
          </p:cNvPr>
          <p:cNvCxnSpPr>
            <a:stCxn id="21" idx="4"/>
            <a:endCxn id="3" idx="0"/>
          </p:cNvCxnSpPr>
          <p:nvPr/>
        </p:nvCxnSpPr>
        <p:spPr>
          <a:xfrm flipH="1">
            <a:off x="8041276" y="2102104"/>
            <a:ext cx="55510" cy="10612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28C4238A-3AB0-4732-9842-57BA295FB684}"/>
              </a:ext>
            </a:extLst>
          </p:cNvPr>
          <p:cNvCxnSpPr>
            <a:cxnSpLocks/>
            <a:stCxn id="23" idx="2"/>
            <a:endCxn id="3" idx="7"/>
          </p:cNvCxnSpPr>
          <p:nvPr/>
        </p:nvCxnSpPr>
        <p:spPr>
          <a:xfrm flipH="1">
            <a:off x="8230631" y="2908223"/>
            <a:ext cx="1085365" cy="3316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C2E51B08-8236-4DDC-93A6-19AB8BB49D80}"/>
              </a:ext>
            </a:extLst>
          </p:cNvPr>
          <p:cNvCxnSpPr>
            <a:stCxn id="24" idx="4"/>
            <a:endCxn id="23" idx="0"/>
          </p:cNvCxnSpPr>
          <p:nvPr/>
        </p:nvCxnSpPr>
        <p:spPr>
          <a:xfrm>
            <a:off x="9311642" y="2117920"/>
            <a:ext cx="178525" cy="6052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3F016E05-36F2-4C3D-BBA2-DDE119A631D6}"/>
              </a:ext>
            </a:extLst>
          </p:cNvPr>
          <p:cNvCxnSpPr>
            <a:stCxn id="25" idx="3"/>
            <a:endCxn id="23" idx="7"/>
          </p:cNvCxnSpPr>
          <p:nvPr/>
        </p:nvCxnSpPr>
        <p:spPr>
          <a:xfrm flipH="1">
            <a:off x="9613324" y="2296094"/>
            <a:ext cx="313209" cy="4812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B51650D0-1B3E-4B0F-B99F-5903BD6DA5F2}"/>
              </a:ext>
            </a:extLst>
          </p:cNvPr>
          <p:cNvCxnSpPr>
            <a:stCxn id="26" idx="2"/>
            <a:endCxn id="23" idx="6"/>
          </p:cNvCxnSpPr>
          <p:nvPr/>
        </p:nvCxnSpPr>
        <p:spPr>
          <a:xfrm flipH="1">
            <a:off x="9664338" y="2738846"/>
            <a:ext cx="559523" cy="1693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A96EF976-0CB8-4344-8140-387EAB1B3463}"/>
              </a:ext>
            </a:extLst>
          </p:cNvPr>
          <p:cNvCxnSpPr>
            <a:stCxn id="27" idx="2"/>
            <a:endCxn id="23" idx="5"/>
          </p:cNvCxnSpPr>
          <p:nvPr/>
        </p:nvCxnSpPr>
        <p:spPr>
          <a:xfrm flipH="1" flipV="1">
            <a:off x="9613324" y="3039078"/>
            <a:ext cx="610537" cy="3093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C4FD0914-4BD4-4E7E-9980-26206667467E}"/>
              </a:ext>
            </a:extLst>
          </p:cNvPr>
          <p:cNvCxnSpPr>
            <a:stCxn id="22" idx="1"/>
            <a:endCxn id="3" idx="6"/>
          </p:cNvCxnSpPr>
          <p:nvPr/>
        </p:nvCxnSpPr>
        <p:spPr>
          <a:xfrm flipH="1" flipV="1">
            <a:off x="8309064" y="3424646"/>
            <a:ext cx="1057946" cy="6529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1" name="TextBox 90">
            <a:extLst>
              <a:ext uri="{FF2B5EF4-FFF2-40B4-BE49-F238E27FC236}">
                <a16:creationId xmlns:a16="http://schemas.microsoft.com/office/drawing/2014/main" id="{791180AF-FC34-46AF-B6CB-54FA23D075CD}"/>
              </a:ext>
            </a:extLst>
          </p:cNvPr>
          <p:cNvSpPr txBox="1"/>
          <p:nvPr/>
        </p:nvSpPr>
        <p:spPr>
          <a:xfrm>
            <a:off x="7648488" y="3669402"/>
            <a:ext cx="801345" cy="261610"/>
          </a:xfrm>
          <a:prstGeom prst="rect">
            <a:avLst/>
          </a:prstGeom>
          <a:noFill/>
          <a:ln>
            <a:noFill/>
          </a:ln>
        </p:spPr>
        <p:txBody>
          <a:bodyPr wrap="square" rtlCol="0">
            <a:spAutoFit/>
          </a:bodyPr>
          <a:lstStyle/>
          <a:p>
            <a:pPr algn="ctr"/>
            <a:r>
              <a:rPr lang="en-US" sz="1100" b="1" dirty="0">
                <a:latin typeface="Arial Nova Light" panose="020B0304020202020204" pitchFamily="34" charset="0"/>
              </a:rPr>
              <a:t>Purchase</a:t>
            </a:r>
          </a:p>
        </p:txBody>
      </p:sp>
      <p:sp>
        <p:nvSpPr>
          <p:cNvPr id="92" name="TextBox 91">
            <a:extLst>
              <a:ext uri="{FF2B5EF4-FFF2-40B4-BE49-F238E27FC236}">
                <a16:creationId xmlns:a16="http://schemas.microsoft.com/office/drawing/2014/main" id="{957D5590-EA35-4955-96B7-B35019B63523}"/>
              </a:ext>
            </a:extLst>
          </p:cNvPr>
          <p:cNvSpPr txBox="1"/>
          <p:nvPr/>
        </p:nvSpPr>
        <p:spPr>
          <a:xfrm>
            <a:off x="4721605" y="5244150"/>
            <a:ext cx="801345" cy="430887"/>
          </a:xfrm>
          <a:prstGeom prst="rect">
            <a:avLst/>
          </a:prstGeom>
          <a:noFill/>
          <a:ln>
            <a:noFill/>
          </a:ln>
        </p:spPr>
        <p:txBody>
          <a:bodyPr wrap="square" rtlCol="0">
            <a:spAutoFit/>
          </a:bodyPr>
          <a:lstStyle/>
          <a:p>
            <a:pPr algn="ctr"/>
            <a:r>
              <a:rPr lang="en-US" sz="1100" b="1" dirty="0">
                <a:latin typeface="Arial Nova Light" panose="020B0304020202020204" pitchFamily="34" charset="0"/>
              </a:rPr>
              <a:t>Part of Day</a:t>
            </a:r>
          </a:p>
        </p:txBody>
      </p:sp>
      <p:sp>
        <p:nvSpPr>
          <p:cNvPr id="93" name="TextBox 92">
            <a:extLst>
              <a:ext uri="{FF2B5EF4-FFF2-40B4-BE49-F238E27FC236}">
                <a16:creationId xmlns:a16="http://schemas.microsoft.com/office/drawing/2014/main" id="{54392431-AB89-4358-99F0-0FDA4F0BD7F4}"/>
              </a:ext>
            </a:extLst>
          </p:cNvPr>
          <p:cNvSpPr txBox="1"/>
          <p:nvPr/>
        </p:nvSpPr>
        <p:spPr>
          <a:xfrm>
            <a:off x="5322497" y="5946570"/>
            <a:ext cx="801345" cy="430887"/>
          </a:xfrm>
          <a:prstGeom prst="rect">
            <a:avLst/>
          </a:prstGeom>
          <a:noFill/>
          <a:ln>
            <a:noFill/>
          </a:ln>
        </p:spPr>
        <p:txBody>
          <a:bodyPr wrap="square" rtlCol="0">
            <a:spAutoFit/>
          </a:bodyPr>
          <a:lstStyle/>
          <a:p>
            <a:pPr algn="ctr"/>
            <a:r>
              <a:rPr lang="en-US" sz="1100" b="1" dirty="0">
                <a:latin typeface="Arial Nova Light" panose="020B0304020202020204" pitchFamily="34" charset="0"/>
              </a:rPr>
              <a:t>Weekday/Weekend</a:t>
            </a:r>
          </a:p>
        </p:txBody>
      </p:sp>
      <p:sp>
        <p:nvSpPr>
          <p:cNvPr id="94" name="TextBox 93">
            <a:extLst>
              <a:ext uri="{FF2B5EF4-FFF2-40B4-BE49-F238E27FC236}">
                <a16:creationId xmlns:a16="http://schemas.microsoft.com/office/drawing/2014/main" id="{1A65C7B9-4B80-4C55-A9DA-783FE29E9A82}"/>
              </a:ext>
            </a:extLst>
          </p:cNvPr>
          <p:cNvSpPr txBox="1"/>
          <p:nvPr/>
        </p:nvSpPr>
        <p:spPr>
          <a:xfrm>
            <a:off x="4674188" y="4346239"/>
            <a:ext cx="801345" cy="261610"/>
          </a:xfrm>
          <a:prstGeom prst="rect">
            <a:avLst/>
          </a:prstGeom>
          <a:noFill/>
          <a:ln>
            <a:noFill/>
          </a:ln>
        </p:spPr>
        <p:txBody>
          <a:bodyPr wrap="square" rtlCol="0">
            <a:spAutoFit/>
          </a:bodyPr>
          <a:lstStyle/>
          <a:p>
            <a:pPr algn="ctr"/>
            <a:r>
              <a:rPr lang="en-US" sz="1100" b="1" dirty="0">
                <a:latin typeface="Arial Nova Light" panose="020B0304020202020204" pitchFamily="34" charset="0"/>
              </a:rPr>
              <a:t>Segment</a:t>
            </a:r>
          </a:p>
        </p:txBody>
      </p:sp>
      <p:sp>
        <p:nvSpPr>
          <p:cNvPr id="95" name="TextBox 94">
            <a:extLst>
              <a:ext uri="{FF2B5EF4-FFF2-40B4-BE49-F238E27FC236}">
                <a16:creationId xmlns:a16="http://schemas.microsoft.com/office/drawing/2014/main" id="{60F0DAED-2790-4656-9A02-08056946CFD6}"/>
              </a:ext>
            </a:extLst>
          </p:cNvPr>
          <p:cNvSpPr txBox="1"/>
          <p:nvPr/>
        </p:nvSpPr>
        <p:spPr>
          <a:xfrm>
            <a:off x="5880124" y="5054466"/>
            <a:ext cx="801345" cy="430887"/>
          </a:xfrm>
          <a:prstGeom prst="rect">
            <a:avLst/>
          </a:prstGeom>
          <a:noFill/>
          <a:ln>
            <a:noFill/>
          </a:ln>
        </p:spPr>
        <p:txBody>
          <a:bodyPr wrap="square" rtlCol="0">
            <a:spAutoFit/>
          </a:bodyPr>
          <a:lstStyle/>
          <a:p>
            <a:pPr algn="ctr"/>
            <a:r>
              <a:rPr lang="en-US" sz="1100" b="1" dirty="0">
                <a:latin typeface="Arial Nova Light" panose="020B0304020202020204" pitchFamily="34" charset="0"/>
              </a:rPr>
              <a:t>Drinking Moment</a:t>
            </a:r>
          </a:p>
        </p:txBody>
      </p:sp>
      <p:sp>
        <p:nvSpPr>
          <p:cNvPr id="96" name="TextBox 95">
            <a:extLst>
              <a:ext uri="{FF2B5EF4-FFF2-40B4-BE49-F238E27FC236}">
                <a16:creationId xmlns:a16="http://schemas.microsoft.com/office/drawing/2014/main" id="{F3434410-A950-4712-88EA-A2AE40C0F7B1}"/>
              </a:ext>
            </a:extLst>
          </p:cNvPr>
          <p:cNvSpPr txBox="1"/>
          <p:nvPr/>
        </p:nvSpPr>
        <p:spPr>
          <a:xfrm>
            <a:off x="6613278" y="5675037"/>
            <a:ext cx="987405" cy="261610"/>
          </a:xfrm>
          <a:prstGeom prst="rect">
            <a:avLst/>
          </a:prstGeom>
          <a:noFill/>
          <a:ln>
            <a:noFill/>
          </a:ln>
        </p:spPr>
        <p:txBody>
          <a:bodyPr wrap="square" rtlCol="0">
            <a:spAutoFit/>
          </a:bodyPr>
          <a:lstStyle/>
          <a:p>
            <a:pPr algn="ctr"/>
            <a:r>
              <a:rPr lang="en-US" sz="1100" b="1" dirty="0">
                <a:latin typeface="Arial Nova Light" panose="020B0304020202020204" pitchFamily="34" charset="0"/>
              </a:rPr>
              <a:t>Temperature</a:t>
            </a:r>
          </a:p>
        </p:txBody>
      </p:sp>
      <p:sp>
        <p:nvSpPr>
          <p:cNvPr id="97" name="TextBox 96">
            <a:extLst>
              <a:ext uri="{FF2B5EF4-FFF2-40B4-BE49-F238E27FC236}">
                <a16:creationId xmlns:a16="http://schemas.microsoft.com/office/drawing/2014/main" id="{3F184227-7FB3-451B-B3F9-D0C09B89A0B1}"/>
              </a:ext>
            </a:extLst>
          </p:cNvPr>
          <p:cNvSpPr txBox="1"/>
          <p:nvPr/>
        </p:nvSpPr>
        <p:spPr>
          <a:xfrm>
            <a:off x="7022760" y="4631894"/>
            <a:ext cx="801345" cy="430887"/>
          </a:xfrm>
          <a:prstGeom prst="rect">
            <a:avLst/>
          </a:prstGeom>
          <a:noFill/>
          <a:ln>
            <a:noFill/>
          </a:ln>
        </p:spPr>
        <p:txBody>
          <a:bodyPr wrap="square" rtlCol="0">
            <a:spAutoFit/>
          </a:bodyPr>
          <a:lstStyle/>
          <a:p>
            <a:pPr algn="ctr"/>
            <a:r>
              <a:rPr lang="en-US" sz="1100" b="1" dirty="0">
                <a:latin typeface="Arial Nova Light" panose="020B0304020202020204" pitchFamily="34" charset="0"/>
              </a:rPr>
              <a:t>Beverage Category</a:t>
            </a:r>
          </a:p>
        </p:txBody>
      </p:sp>
      <p:sp>
        <p:nvSpPr>
          <p:cNvPr id="98" name="TextBox 97">
            <a:extLst>
              <a:ext uri="{FF2B5EF4-FFF2-40B4-BE49-F238E27FC236}">
                <a16:creationId xmlns:a16="http://schemas.microsoft.com/office/drawing/2014/main" id="{EF992C62-121C-4B13-8A7C-9AC8F0A650A0}"/>
              </a:ext>
            </a:extLst>
          </p:cNvPr>
          <p:cNvSpPr txBox="1"/>
          <p:nvPr/>
        </p:nvSpPr>
        <p:spPr>
          <a:xfrm>
            <a:off x="7902929" y="5008891"/>
            <a:ext cx="801345" cy="600164"/>
          </a:xfrm>
          <a:prstGeom prst="rect">
            <a:avLst/>
          </a:prstGeom>
          <a:noFill/>
          <a:ln>
            <a:noFill/>
          </a:ln>
        </p:spPr>
        <p:txBody>
          <a:bodyPr wrap="square" rtlCol="0">
            <a:spAutoFit/>
          </a:bodyPr>
          <a:lstStyle/>
          <a:p>
            <a:pPr algn="ctr"/>
            <a:r>
              <a:rPr lang="en-US" sz="1100" b="1" dirty="0">
                <a:latin typeface="Arial Nova Light" panose="020B0304020202020204" pitchFamily="34" charset="0"/>
              </a:rPr>
              <a:t>Product Adoption in vicinity</a:t>
            </a:r>
          </a:p>
        </p:txBody>
      </p:sp>
      <p:sp>
        <p:nvSpPr>
          <p:cNvPr id="99" name="TextBox 98">
            <a:extLst>
              <a:ext uri="{FF2B5EF4-FFF2-40B4-BE49-F238E27FC236}">
                <a16:creationId xmlns:a16="http://schemas.microsoft.com/office/drawing/2014/main" id="{DBC4DEAE-16B8-44D9-9CEA-B6E82EC0B89E}"/>
              </a:ext>
            </a:extLst>
          </p:cNvPr>
          <p:cNvSpPr txBox="1"/>
          <p:nvPr/>
        </p:nvSpPr>
        <p:spPr>
          <a:xfrm>
            <a:off x="6337963" y="3737290"/>
            <a:ext cx="801345" cy="430887"/>
          </a:xfrm>
          <a:prstGeom prst="rect">
            <a:avLst/>
          </a:prstGeom>
          <a:noFill/>
          <a:ln>
            <a:noFill/>
          </a:ln>
        </p:spPr>
        <p:txBody>
          <a:bodyPr wrap="square" rtlCol="0">
            <a:spAutoFit/>
          </a:bodyPr>
          <a:lstStyle/>
          <a:p>
            <a:pPr algn="ctr"/>
            <a:r>
              <a:rPr lang="en-US" sz="1100" b="1" dirty="0">
                <a:latin typeface="Arial Nova Light" panose="020B0304020202020204" pitchFamily="34" charset="0"/>
              </a:rPr>
              <a:t>Social Index</a:t>
            </a:r>
          </a:p>
        </p:txBody>
      </p:sp>
      <p:sp>
        <p:nvSpPr>
          <p:cNvPr id="100" name="TextBox 99">
            <a:extLst>
              <a:ext uri="{FF2B5EF4-FFF2-40B4-BE49-F238E27FC236}">
                <a16:creationId xmlns:a16="http://schemas.microsoft.com/office/drawing/2014/main" id="{280C3D07-CE34-4DC8-897B-07AFEE804F39}"/>
              </a:ext>
            </a:extLst>
          </p:cNvPr>
          <p:cNvSpPr txBox="1"/>
          <p:nvPr/>
        </p:nvSpPr>
        <p:spPr>
          <a:xfrm>
            <a:off x="5925357" y="2330571"/>
            <a:ext cx="801345" cy="600164"/>
          </a:xfrm>
          <a:prstGeom prst="rect">
            <a:avLst/>
          </a:prstGeom>
          <a:noFill/>
          <a:ln>
            <a:noFill/>
          </a:ln>
        </p:spPr>
        <p:txBody>
          <a:bodyPr wrap="square" rtlCol="0">
            <a:spAutoFit/>
          </a:bodyPr>
          <a:lstStyle/>
          <a:p>
            <a:pPr algn="ctr"/>
            <a:r>
              <a:rPr lang="en-US" sz="1100" b="1" dirty="0">
                <a:latin typeface="Arial Nova Light" panose="020B0304020202020204" pitchFamily="34" charset="0"/>
              </a:rPr>
              <a:t>Novelty Seeking Index</a:t>
            </a:r>
          </a:p>
        </p:txBody>
      </p:sp>
      <p:sp>
        <p:nvSpPr>
          <p:cNvPr id="101" name="TextBox 100">
            <a:extLst>
              <a:ext uri="{FF2B5EF4-FFF2-40B4-BE49-F238E27FC236}">
                <a16:creationId xmlns:a16="http://schemas.microsoft.com/office/drawing/2014/main" id="{AD91E3AB-38B4-4CCB-8908-B8250CF29822}"/>
              </a:ext>
            </a:extLst>
          </p:cNvPr>
          <p:cNvSpPr txBox="1"/>
          <p:nvPr/>
        </p:nvSpPr>
        <p:spPr>
          <a:xfrm>
            <a:off x="6450967" y="1593772"/>
            <a:ext cx="801345" cy="600164"/>
          </a:xfrm>
          <a:prstGeom prst="rect">
            <a:avLst/>
          </a:prstGeom>
          <a:noFill/>
          <a:ln>
            <a:noFill/>
          </a:ln>
        </p:spPr>
        <p:txBody>
          <a:bodyPr wrap="square" rtlCol="0">
            <a:spAutoFit/>
          </a:bodyPr>
          <a:lstStyle/>
          <a:p>
            <a:pPr algn="ctr"/>
            <a:r>
              <a:rPr lang="en-US" sz="1100" b="1" dirty="0">
                <a:latin typeface="Arial Nova Light" panose="020B0304020202020204" pitchFamily="34" charset="0"/>
              </a:rPr>
              <a:t>Product Adoption Index</a:t>
            </a:r>
          </a:p>
        </p:txBody>
      </p:sp>
      <p:sp>
        <p:nvSpPr>
          <p:cNvPr id="102" name="TextBox 101">
            <a:extLst>
              <a:ext uri="{FF2B5EF4-FFF2-40B4-BE49-F238E27FC236}">
                <a16:creationId xmlns:a16="http://schemas.microsoft.com/office/drawing/2014/main" id="{B7083574-4DB4-44B2-80E4-0682383AD559}"/>
              </a:ext>
            </a:extLst>
          </p:cNvPr>
          <p:cNvSpPr txBox="1"/>
          <p:nvPr/>
        </p:nvSpPr>
        <p:spPr>
          <a:xfrm>
            <a:off x="7316018" y="1197299"/>
            <a:ext cx="904640" cy="600164"/>
          </a:xfrm>
          <a:prstGeom prst="rect">
            <a:avLst/>
          </a:prstGeom>
          <a:noFill/>
          <a:ln>
            <a:noFill/>
          </a:ln>
        </p:spPr>
        <p:txBody>
          <a:bodyPr wrap="square" rtlCol="0">
            <a:spAutoFit/>
          </a:bodyPr>
          <a:lstStyle/>
          <a:p>
            <a:pPr algn="ctr"/>
            <a:r>
              <a:rPr lang="en-US" sz="1100" b="1" dirty="0">
                <a:latin typeface="Arial Nova Light" panose="020B0304020202020204" pitchFamily="34" charset="0"/>
              </a:rPr>
              <a:t>Brand Awareness Index</a:t>
            </a:r>
          </a:p>
        </p:txBody>
      </p:sp>
      <p:sp>
        <p:nvSpPr>
          <p:cNvPr id="103" name="TextBox 102">
            <a:extLst>
              <a:ext uri="{FF2B5EF4-FFF2-40B4-BE49-F238E27FC236}">
                <a16:creationId xmlns:a16="http://schemas.microsoft.com/office/drawing/2014/main" id="{7B09D965-9BF0-41C0-A60F-0D21D814C0EC}"/>
              </a:ext>
            </a:extLst>
          </p:cNvPr>
          <p:cNvSpPr txBox="1"/>
          <p:nvPr/>
        </p:nvSpPr>
        <p:spPr>
          <a:xfrm>
            <a:off x="9155143" y="4432231"/>
            <a:ext cx="868427" cy="261610"/>
          </a:xfrm>
          <a:prstGeom prst="rect">
            <a:avLst/>
          </a:prstGeom>
          <a:noFill/>
          <a:ln>
            <a:noFill/>
          </a:ln>
        </p:spPr>
        <p:txBody>
          <a:bodyPr wrap="square" rtlCol="0">
            <a:spAutoFit/>
          </a:bodyPr>
          <a:lstStyle/>
          <a:p>
            <a:pPr algn="ctr"/>
            <a:r>
              <a:rPr lang="en-US" sz="1100" b="1" dirty="0">
                <a:latin typeface="Arial Nova Light" panose="020B0304020202020204" pitchFamily="34" charset="0"/>
              </a:rPr>
              <a:t>Availability</a:t>
            </a:r>
          </a:p>
        </p:txBody>
      </p:sp>
      <p:sp>
        <p:nvSpPr>
          <p:cNvPr id="104" name="TextBox 103">
            <a:extLst>
              <a:ext uri="{FF2B5EF4-FFF2-40B4-BE49-F238E27FC236}">
                <a16:creationId xmlns:a16="http://schemas.microsoft.com/office/drawing/2014/main" id="{B18A8B34-E9E8-4BC3-ABDE-905D859FDE53}"/>
              </a:ext>
            </a:extLst>
          </p:cNvPr>
          <p:cNvSpPr txBox="1"/>
          <p:nvPr/>
        </p:nvSpPr>
        <p:spPr>
          <a:xfrm>
            <a:off x="9327959" y="1420369"/>
            <a:ext cx="801345" cy="430887"/>
          </a:xfrm>
          <a:prstGeom prst="rect">
            <a:avLst/>
          </a:prstGeom>
          <a:noFill/>
          <a:ln>
            <a:noFill/>
          </a:ln>
        </p:spPr>
        <p:txBody>
          <a:bodyPr wrap="square" rtlCol="0">
            <a:spAutoFit/>
          </a:bodyPr>
          <a:lstStyle/>
          <a:p>
            <a:pPr algn="ctr"/>
            <a:r>
              <a:rPr lang="en-US" sz="1100" b="1" dirty="0">
                <a:latin typeface="Arial Nova Light" panose="020B0304020202020204" pitchFamily="34" charset="0"/>
              </a:rPr>
              <a:t>Fuze Promotion</a:t>
            </a:r>
          </a:p>
        </p:txBody>
      </p:sp>
      <p:sp>
        <p:nvSpPr>
          <p:cNvPr id="105" name="TextBox 104">
            <a:extLst>
              <a:ext uri="{FF2B5EF4-FFF2-40B4-BE49-F238E27FC236}">
                <a16:creationId xmlns:a16="http://schemas.microsoft.com/office/drawing/2014/main" id="{52BB52FD-9A9B-4AFE-90D6-38E039E3EB0C}"/>
              </a:ext>
            </a:extLst>
          </p:cNvPr>
          <p:cNvSpPr txBox="1"/>
          <p:nvPr/>
        </p:nvSpPr>
        <p:spPr>
          <a:xfrm>
            <a:off x="10171530" y="1732249"/>
            <a:ext cx="801345" cy="430887"/>
          </a:xfrm>
          <a:prstGeom prst="rect">
            <a:avLst/>
          </a:prstGeom>
          <a:noFill/>
          <a:ln>
            <a:noFill/>
          </a:ln>
        </p:spPr>
        <p:txBody>
          <a:bodyPr wrap="square" rtlCol="0">
            <a:spAutoFit/>
          </a:bodyPr>
          <a:lstStyle/>
          <a:p>
            <a:pPr algn="ctr"/>
            <a:r>
              <a:rPr lang="en-US" sz="1100" b="1" dirty="0">
                <a:latin typeface="Arial Nova Light" panose="020B0304020202020204" pitchFamily="34" charset="0"/>
              </a:rPr>
              <a:t>Lipton Promotion</a:t>
            </a:r>
          </a:p>
        </p:txBody>
      </p:sp>
      <p:sp>
        <p:nvSpPr>
          <p:cNvPr id="106" name="TextBox 105">
            <a:extLst>
              <a:ext uri="{FF2B5EF4-FFF2-40B4-BE49-F238E27FC236}">
                <a16:creationId xmlns:a16="http://schemas.microsoft.com/office/drawing/2014/main" id="{5418B613-B382-4A56-BC94-A81F5CB5E995}"/>
              </a:ext>
            </a:extLst>
          </p:cNvPr>
          <p:cNvSpPr txBox="1"/>
          <p:nvPr/>
        </p:nvSpPr>
        <p:spPr>
          <a:xfrm>
            <a:off x="10521189" y="2437012"/>
            <a:ext cx="801345" cy="430887"/>
          </a:xfrm>
          <a:prstGeom prst="rect">
            <a:avLst/>
          </a:prstGeom>
          <a:noFill/>
          <a:ln>
            <a:noFill/>
          </a:ln>
        </p:spPr>
        <p:txBody>
          <a:bodyPr wrap="square" rtlCol="0">
            <a:spAutoFit/>
          </a:bodyPr>
          <a:lstStyle/>
          <a:p>
            <a:pPr algn="ctr"/>
            <a:r>
              <a:rPr lang="en-US" sz="1100" b="1" dirty="0">
                <a:latin typeface="Arial Nova Light" panose="020B0304020202020204" pitchFamily="34" charset="0"/>
              </a:rPr>
              <a:t>Arizona Promotion</a:t>
            </a:r>
          </a:p>
        </p:txBody>
      </p:sp>
      <p:sp>
        <p:nvSpPr>
          <p:cNvPr id="107" name="TextBox 106">
            <a:extLst>
              <a:ext uri="{FF2B5EF4-FFF2-40B4-BE49-F238E27FC236}">
                <a16:creationId xmlns:a16="http://schemas.microsoft.com/office/drawing/2014/main" id="{1EFAE64E-671E-4326-A43A-D4BBDE09556F}"/>
              </a:ext>
            </a:extLst>
          </p:cNvPr>
          <p:cNvSpPr txBox="1"/>
          <p:nvPr/>
        </p:nvSpPr>
        <p:spPr>
          <a:xfrm>
            <a:off x="10576501" y="3172825"/>
            <a:ext cx="801345" cy="430887"/>
          </a:xfrm>
          <a:prstGeom prst="rect">
            <a:avLst/>
          </a:prstGeom>
          <a:noFill/>
          <a:ln>
            <a:noFill/>
          </a:ln>
        </p:spPr>
        <p:txBody>
          <a:bodyPr wrap="square" rtlCol="0">
            <a:spAutoFit/>
          </a:bodyPr>
          <a:lstStyle/>
          <a:p>
            <a:pPr algn="ctr"/>
            <a:r>
              <a:rPr lang="en-US" sz="1100" b="1" dirty="0">
                <a:latin typeface="Arial Nova Light" panose="020B0304020202020204" pitchFamily="34" charset="0"/>
              </a:rPr>
              <a:t>Snapple Promotion</a:t>
            </a:r>
          </a:p>
        </p:txBody>
      </p:sp>
      <p:sp>
        <p:nvSpPr>
          <p:cNvPr id="108" name="TextBox 107">
            <a:extLst>
              <a:ext uri="{FF2B5EF4-FFF2-40B4-BE49-F238E27FC236}">
                <a16:creationId xmlns:a16="http://schemas.microsoft.com/office/drawing/2014/main" id="{8FA1C64E-E348-47C9-9462-029A442174CD}"/>
              </a:ext>
            </a:extLst>
          </p:cNvPr>
          <p:cNvSpPr txBox="1"/>
          <p:nvPr/>
        </p:nvSpPr>
        <p:spPr>
          <a:xfrm>
            <a:off x="8925875" y="3116113"/>
            <a:ext cx="801345" cy="600164"/>
          </a:xfrm>
          <a:prstGeom prst="rect">
            <a:avLst/>
          </a:prstGeom>
          <a:noFill/>
          <a:ln>
            <a:noFill/>
          </a:ln>
        </p:spPr>
        <p:txBody>
          <a:bodyPr wrap="square" rtlCol="0">
            <a:spAutoFit/>
          </a:bodyPr>
          <a:lstStyle/>
          <a:p>
            <a:pPr algn="ctr"/>
            <a:r>
              <a:rPr lang="en-US" sz="1100" b="1" dirty="0">
                <a:latin typeface="Arial Nova Light" panose="020B0304020202020204" pitchFamily="34" charset="0"/>
              </a:rPr>
              <a:t>Fuze Promotion Index</a:t>
            </a:r>
          </a:p>
        </p:txBody>
      </p:sp>
      <p:sp>
        <p:nvSpPr>
          <p:cNvPr id="109" name="Oval 108">
            <a:extLst>
              <a:ext uri="{FF2B5EF4-FFF2-40B4-BE49-F238E27FC236}">
                <a16:creationId xmlns:a16="http://schemas.microsoft.com/office/drawing/2014/main" id="{8B228889-74F5-41FF-9942-2154E7637DC6}"/>
              </a:ext>
            </a:extLst>
          </p:cNvPr>
          <p:cNvSpPr/>
          <p:nvPr/>
        </p:nvSpPr>
        <p:spPr>
          <a:xfrm>
            <a:off x="7917317" y="1729611"/>
            <a:ext cx="348342" cy="370114"/>
          </a:xfrm>
          <a:prstGeom prst="ellipse">
            <a:avLst/>
          </a:prstGeom>
          <a:solidFill>
            <a:srgbClr val="FFE8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0" name="Oval 109">
            <a:extLst>
              <a:ext uri="{FF2B5EF4-FFF2-40B4-BE49-F238E27FC236}">
                <a16:creationId xmlns:a16="http://schemas.microsoft.com/office/drawing/2014/main" id="{53B47BDF-90B6-4BE7-9DE9-FC7D8A0ADDBB}"/>
              </a:ext>
            </a:extLst>
          </p:cNvPr>
          <p:cNvSpPr/>
          <p:nvPr/>
        </p:nvSpPr>
        <p:spPr>
          <a:xfrm>
            <a:off x="9310729" y="2721180"/>
            <a:ext cx="348342" cy="370114"/>
          </a:xfrm>
          <a:prstGeom prst="ellipse">
            <a:avLst/>
          </a:prstGeom>
          <a:solidFill>
            <a:srgbClr val="FFE8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1" name="Oval 110">
            <a:extLst>
              <a:ext uri="{FF2B5EF4-FFF2-40B4-BE49-F238E27FC236}">
                <a16:creationId xmlns:a16="http://schemas.microsoft.com/office/drawing/2014/main" id="{B469FB9F-4FD9-475B-AF4C-869CCAA66B5C}"/>
              </a:ext>
            </a:extLst>
          </p:cNvPr>
          <p:cNvSpPr/>
          <p:nvPr/>
        </p:nvSpPr>
        <p:spPr>
          <a:xfrm>
            <a:off x="6627591" y="2405573"/>
            <a:ext cx="348342" cy="370114"/>
          </a:xfrm>
          <a:prstGeom prst="ellipse">
            <a:avLst/>
          </a:prstGeom>
          <a:solidFill>
            <a:srgbClr val="FFE8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2" name="Oval 111">
            <a:extLst>
              <a:ext uri="{FF2B5EF4-FFF2-40B4-BE49-F238E27FC236}">
                <a16:creationId xmlns:a16="http://schemas.microsoft.com/office/drawing/2014/main" id="{A86F8915-50C1-46E4-B7DC-8258FBF0B194}"/>
              </a:ext>
            </a:extLst>
          </p:cNvPr>
          <p:cNvSpPr/>
          <p:nvPr/>
        </p:nvSpPr>
        <p:spPr>
          <a:xfrm>
            <a:off x="7165215" y="1933629"/>
            <a:ext cx="348342" cy="370114"/>
          </a:xfrm>
          <a:prstGeom prst="ellipse">
            <a:avLst/>
          </a:prstGeom>
          <a:solidFill>
            <a:srgbClr val="FFE8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3" name="Oval 112">
            <a:extLst>
              <a:ext uri="{FF2B5EF4-FFF2-40B4-BE49-F238E27FC236}">
                <a16:creationId xmlns:a16="http://schemas.microsoft.com/office/drawing/2014/main" id="{285B8879-877B-4372-9C76-33FDE118B43E}"/>
              </a:ext>
            </a:extLst>
          </p:cNvPr>
          <p:cNvSpPr/>
          <p:nvPr/>
        </p:nvSpPr>
        <p:spPr>
          <a:xfrm>
            <a:off x="6602278" y="3316677"/>
            <a:ext cx="348342" cy="370114"/>
          </a:xfrm>
          <a:prstGeom prst="ellipse">
            <a:avLst/>
          </a:prstGeom>
          <a:solidFill>
            <a:srgbClr val="FFE8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5" name="Oval 114">
            <a:extLst>
              <a:ext uri="{FF2B5EF4-FFF2-40B4-BE49-F238E27FC236}">
                <a16:creationId xmlns:a16="http://schemas.microsoft.com/office/drawing/2014/main" id="{56F0AF66-4C17-43B2-ACAA-26A066753521}"/>
              </a:ext>
            </a:extLst>
          </p:cNvPr>
          <p:cNvSpPr/>
          <p:nvPr/>
        </p:nvSpPr>
        <p:spPr>
          <a:xfrm>
            <a:off x="7768879" y="3149987"/>
            <a:ext cx="555971" cy="555237"/>
          </a:xfrm>
          <a:prstGeom prst="ellipse">
            <a:avLst/>
          </a:prstGeom>
          <a:solidFill>
            <a:srgbClr val="FFA3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Oval 115">
            <a:extLst>
              <a:ext uri="{FF2B5EF4-FFF2-40B4-BE49-F238E27FC236}">
                <a16:creationId xmlns:a16="http://schemas.microsoft.com/office/drawing/2014/main" id="{6303CBCF-CF8A-41A2-BC9D-BF9FAD07FCE8}"/>
              </a:ext>
            </a:extLst>
          </p:cNvPr>
          <p:cNvSpPr/>
          <p:nvPr/>
        </p:nvSpPr>
        <p:spPr>
          <a:xfrm>
            <a:off x="9132173" y="1741563"/>
            <a:ext cx="348342" cy="370114"/>
          </a:xfrm>
          <a:prstGeom prst="ellipse">
            <a:avLst/>
          </a:prstGeom>
          <a:solidFill>
            <a:srgbClr val="B3C6E7"/>
          </a:solidFill>
          <a:ln w="28575">
            <a:solidFill>
              <a:srgbClr val="B3C6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7" name="Oval 116">
            <a:extLst>
              <a:ext uri="{FF2B5EF4-FFF2-40B4-BE49-F238E27FC236}">
                <a16:creationId xmlns:a16="http://schemas.microsoft.com/office/drawing/2014/main" id="{9CBA5FCF-7DC2-44EF-8D2C-88F5704E2795}"/>
              </a:ext>
            </a:extLst>
          </p:cNvPr>
          <p:cNvSpPr/>
          <p:nvPr/>
        </p:nvSpPr>
        <p:spPr>
          <a:xfrm>
            <a:off x="10219718" y="3159512"/>
            <a:ext cx="348342" cy="370114"/>
          </a:xfrm>
          <a:prstGeom prst="ellipse">
            <a:avLst/>
          </a:prstGeom>
          <a:solidFill>
            <a:srgbClr val="B3C6E7"/>
          </a:solidFill>
          <a:ln w="28575">
            <a:solidFill>
              <a:srgbClr val="B3C6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8" name="Oval 117">
            <a:extLst>
              <a:ext uri="{FF2B5EF4-FFF2-40B4-BE49-F238E27FC236}">
                <a16:creationId xmlns:a16="http://schemas.microsoft.com/office/drawing/2014/main" id="{53F7593D-D707-4862-9A37-D84CDB053D45}"/>
              </a:ext>
            </a:extLst>
          </p:cNvPr>
          <p:cNvSpPr/>
          <p:nvPr/>
        </p:nvSpPr>
        <p:spPr>
          <a:xfrm>
            <a:off x="10218594" y="2542791"/>
            <a:ext cx="348342" cy="370114"/>
          </a:xfrm>
          <a:prstGeom prst="ellipse">
            <a:avLst/>
          </a:prstGeom>
          <a:solidFill>
            <a:srgbClr val="B3C6E7"/>
          </a:solidFill>
          <a:ln w="28575">
            <a:solidFill>
              <a:srgbClr val="B3C6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9" name="Oval 118">
            <a:extLst>
              <a:ext uri="{FF2B5EF4-FFF2-40B4-BE49-F238E27FC236}">
                <a16:creationId xmlns:a16="http://schemas.microsoft.com/office/drawing/2014/main" id="{E235D941-215E-45DC-A66E-E0D93DD9B9BF}"/>
              </a:ext>
            </a:extLst>
          </p:cNvPr>
          <p:cNvSpPr/>
          <p:nvPr/>
        </p:nvSpPr>
        <p:spPr>
          <a:xfrm>
            <a:off x="8071745" y="4645780"/>
            <a:ext cx="348342" cy="370114"/>
          </a:xfrm>
          <a:prstGeom prst="ellipse">
            <a:avLst/>
          </a:prstGeom>
          <a:solidFill>
            <a:srgbClr val="B3C6E7"/>
          </a:solidFill>
          <a:ln w="28575">
            <a:solidFill>
              <a:srgbClr val="B3C6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0" name="Oval 119">
            <a:extLst>
              <a:ext uri="{FF2B5EF4-FFF2-40B4-BE49-F238E27FC236}">
                <a16:creationId xmlns:a16="http://schemas.microsoft.com/office/drawing/2014/main" id="{A10A0BE4-A7F8-4DDD-ADAF-6D82FD845FD1}"/>
              </a:ext>
            </a:extLst>
          </p:cNvPr>
          <p:cNvSpPr/>
          <p:nvPr/>
        </p:nvSpPr>
        <p:spPr>
          <a:xfrm>
            <a:off x="9323280" y="4014970"/>
            <a:ext cx="348342" cy="370114"/>
          </a:xfrm>
          <a:prstGeom prst="ellipse">
            <a:avLst/>
          </a:prstGeom>
          <a:solidFill>
            <a:srgbClr val="B3C6E7"/>
          </a:solidFill>
          <a:ln w="28575">
            <a:solidFill>
              <a:srgbClr val="B3C6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1" name="Oval 120">
            <a:extLst>
              <a:ext uri="{FF2B5EF4-FFF2-40B4-BE49-F238E27FC236}">
                <a16:creationId xmlns:a16="http://schemas.microsoft.com/office/drawing/2014/main" id="{9CECB59E-D703-45D8-A1B1-CDC9F312F50F}"/>
              </a:ext>
            </a:extLst>
          </p:cNvPr>
          <p:cNvSpPr/>
          <p:nvPr/>
        </p:nvSpPr>
        <p:spPr>
          <a:xfrm>
            <a:off x="5903349" y="4702849"/>
            <a:ext cx="348342" cy="370114"/>
          </a:xfrm>
          <a:prstGeom prst="ellipse">
            <a:avLst/>
          </a:prstGeom>
          <a:solidFill>
            <a:srgbClr val="B3C6E7"/>
          </a:solidFill>
          <a:ln w="28575">
            <a:solidFill>
              <a:srgbClr val="B3C6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2" name="Oval 121">
            <a:extLst>
              <a:ext uri="{FF2B5EF4-FFF2-40B4-BE49-F238E27FC236}">
                <a16:creationId xmlns:a16="http://schemas.microsoft.com/office/drawing/2014/main" id="{5F9F960E-CAB4-42EE-9BF0-53DBA57331F0}"/>
              </a:ext>
            </a:extLst>
          </p:cNvPr>
          <p:cNvSpPr/>
          <p:nvPr/>
        </p:nvSpPr>
        <p:spPr>
          <a:xfrm>
            <a:off x="6801580" y="4302577"/>
            <a:ext cx="348342" cy="370114"/>
          </a:xfrm>
          <a:prstGeom prst="ellipse">
            <a:avLst/>
          </a:prstGeom>
          <a:solidFill>
            <a:srgbClr val="B3C6E7"/>
          </a:solidFill>
          <a:ln w="28575">
            <a:solidFill>
              <a:srgbClr val="B3C6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3" name="Oval 122">
            <a:extLst>
              <a:ext uri="{FF2B5EF4-FFF2-40B4-BE49-F238E27FC236}">
                <a16:creationId xmlns:a16="http://schemas.microsoft.com/office/drawing/2014/main" id="{6CB1FAA7-C167-4DA3-B5E0-4E6E2A87EFB6}"/>
              </a:ext>
            </a:extLst>
          </p:cNvPr>
          <p:cNvSpPr/>
          <p:nvPr/>
        </p:nvSpPr>
        <p:spPr>
          <a:xfrm>
            <a:off x="5307296" y="4040565"/>
            <a:ext cx="348342" cy="370114"/>
          </a:xfrm>
          <a:prstGeom prst="ellipse">
            <a:avLst/>
          </a:prstGeom>
          <a:solidFill>
            <a:srgbClr val="B3C6E7"/>
          </a:solidFill>
          <a:ln w="28575">
            <a:solidFill>
              <a:srgbClr val="B3C6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4" name="Oval 123">
            <a:extLst>
              <a:ext uri="{FF2B5EF4-FFF2-40B4-BE49-F238E27FC236}">
                <a16:creationId xmlns:a16="http://schemas.microsoft.com/office/drawing/2014/main" id="{2E42FCD3-05A4-4B93-8EF5-33D62D80CEDD}"/>
              </a:ext>
            </a:extLst>
          </p:cNvPr>
          <p:cNvSpPr/>
          <p:nvPr/>
        </p:nvSpPr>
        <p:spPr>
          <a:xfrm>
            <a:off x="5024349" y="4846505"/>
            <a:ext cx="348342" cy="370114"/>
          </a:xfrm>
          <a:prstGeom prst="ellipse">
            <a:avLst/>
          </a:prstGeom>
          <a:solidFill>
            <a:srgbClr val="B3C6E7"/>
          </a:solidFill>
          <a:ln w="28575">
            <a:solidFill>
              <a:srgbClr val="B3C6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5" name="Oval 124">
            <a:extLst>
              <a:ext uri="{FF2B5EF4-FFF2-40B4-BE49-F238E27FC236}">
                <a16:creationId xmlns:a16="http://schemas.microsoft.com/office/drawing/2014/main" id="{8B829C7A-36C1-460F-B428-5A2DD23401E2}"/>
              </a:ext>
            </a:extLst>
          </p:cNvPr>
          <p:cNvSpPr/>
          <p:nvPr/>
        </p:nvSpPr>
        <p:spPr>
          <a:xfrm>
            <a:off x="5596523" y="5510349"/>
            <a:ext cx="348342" cy="370114"/>
          </a:xfrm>
          <a:prstGeom prst="ellipse">
            <a:avLst/>
          </a:prstGeom>
          <a:solidFill>
            <a:srgbClr val="B3C6E7"/>
          </a:solidFill>
          <a:ln w="28575">
            <a:solidFill>
              <a:srgbClr val="B3C6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6" name="Oval 125">
            <a:extLst>
              <a:ext uri="{FF2B5EF4-FFF2-40B4-BE49-F238E27FC236}">
                <a16:creationId xmlns:a16="http://schemas.microsoft.com/office/drawing/2014/main" id="{E262EFB8-98CE-4D76-B7AC-46435137F56B}"/>
              </a:ext>
            </a:extLst>
          </p:cNvPr>
          <p:cNvSpPr/>
          <p:nvPr/>
        </p:nvSpPr>
        <p:spPr>
          <a:xfrm>
            <a:off x="6879651" y="5272473"/>
            <a:ext cx="348342" cy="370114"/>
          </a:xfrm>
          <a:prstGeom prst="ellipse">
            <a:avLst/>
          </a:prstGeom>
          <a:solidFill>
            <a:srgbClr val="B3C6E7"/>
          </a:solidFill>
          <a:ln w="28575">
            <a:solidFill>
              <a:srgbClr val="B3C6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7" name="Oval 126">
            <a:extLst>
              <a:ext uri="{FF2B5EF4-FFF2-40B4-BE49-F238E27FC236}">
                <a16:creationId xmlns:a16="http://schemas.microsoft.com/office/drawing/2014/main" id="{6FA0A612-6F72-49E7-B242-3682F5D5E30A}"/>
              </a:ext>
            </a:extLst>
          </p:cNvPr>
          <p:cNvSpPr/>
          <p:nvPr/>
        </p:nvSpPr>
        <p:spPr>
          <a:xfrm>
            <a:off x="9875519" y="1976938"/>
            <a:ext cx="348342" cy="370114"/>
          </a:xfrm>
          <a:prstGeom prst="ellipse">
            <a:avLst/>
          </a:prstGeom>
          <a:solidFill>
            <a:srgbClr val="B3C6E7"/>
          </a:solidFill>
          <a:ln w="28575">
            <a:solidFill>
              <a:srgbClr val="B3C6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8" name="Oval 127">
            <a:extLst>
              <a:ext uri="{FF2B5EF4-FFF2-40B4-BE49-F238E27FC236}">
                <a16:creationId xmlns:a16="http://schemas.microsoft.com/office/drawing/2014/main" id="{8C0322D4-5B59-4606-B7CD-B559FA3A3F73}"/>
              </a:ext>
            </a:extLst>
          </p:cNvPr>
          <p:cNvSpPr/>
          <p:nvPr/>
        </p:nvSpPr>
        <p:spPr>
          <a:xfrm>
            <a:off x="9323280" y="2730048"/>
            <a:ext cx="348342" cy="370114"/>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9" name="Oval 128">
            <a:extLst>
              <a:ext uri="{FF2B5EF4-FFF2-40B4-BE49-F238E27FC236}">
                <a16:creationId xmlns:a16="http://schemas.microsoft.com/office/drawing/2014/main" id="{BDA465D8-C619-430C-928F-D9087EC3890F}"/>
              </a:ext>
            </a:extLst>
          </p:cNvPr>
          <p:cNvSpPr/>
          <p:nvPr/>
        </p:nvSpPr>
        <p:spPr>
          <a:xfrm>
            <a:off x="7933374" y="1739272"/>
            <a:ext cx="348342" cy="370114"/>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0" name="Oval 129">
            <a:extLst>
              <a:ext uri="{FF2B5EF4-FFF2-40B4-BE49-F238E27FC236}">
                <a16:creationId xmlns:a16="http://schemas.microsoft.com/office/drawing/2014/main" id="{2023A1E8-0037-453A-B7A4-7A8A2D5E4A7D}"/>
              </a:ext>
            </a:extLst>
          </p:cNvPr>
          <p:cNvSpPr/>
          <p:nvPr/>
        </p:nvSpPr>
        <p:spPr>
          <a:xfrm>
            <a:off x="7159917" y="1930104"/>
            <a:ext cx="348342" cy="370114"/>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1" name="Oval 130">
            <a:extLst>
              <a:ext uri="{FF2B5EF4-FFF2-40B4-BE49-F238E27FC236}">
                <a16:creationId xmlns:a16="http://schemas.microsoft.com/office/drawing/2014/main" id="{454F6EBA-4159-4BFD-9837-C1BDEE8E0208}"/>
              </a:ext>
            </a:extLst>
          </p:cNvPr>
          <p:cNvSpPr/>
          <p:nvPr/>
        </p:nvSpPr>
        <p:spPr>
          <a:xfrm>
            <a:off x="6626900" y="2414896"/>
            <a:ext cx="348342" cy="370114"/>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2" name="Oval 131">
            <a:extLst>
              <a:ext uri="{FF2B5EF4-FFF2-40B4-BE49-F238E27FC236}">
                <a16:creationId xmlns:a16="http://schemas.microsoft.com/office/drawing/2014/main" id="{55E4D3DA-3681-4E14-8103-0C04E949BF78}"/>
              </a:ext>
            </a:extLst>
          </p:cNvPr>
          <p:cNvSpPr/>
          <p:nvPr/>
        </p:nvSpPr>
        <p:spPr>
          <a:xfrm>
            <a:off x="6606843" y="3330556"/>
            <a:ext cx="348342" cy="370114"/>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3" name="Oval 132">
            <a:extLst>
              <a:ext uri="{FF2B5EF4-FFF2-40B4-BE49-F238E27FC236}">
                <a16:creationId xmlns:a16="http://schemas.microsoft.com/office/drawing/2014/main" id="{AC818DC7-727D-4A3D-8CAF-7D0134534E10}"/>
              </a:ext>
            </a:extLst>
          </p:cNvPr>
          <p:cNvSpPr/>
          <p:nvPr/>
        </p:nvSpPr>
        <p:spPr>
          <a:xfrm>
            <a:off x="7162094" y="1935081"/>
            <a:ext cx="348342" cy="370114"/>
          </a:xfrm>
          <a:prstGeom prst="ellipse">
            <a:avLst/>
          </a:prstGeom>
          <a:solidFill>
            <a:srgbClr val="FFE89F"/>
          </a:solidFill>
          <a:ln w="19050">
            <a:solidFill>
              <a:srgbClr val="FFE89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4" name="Oval 133">
            <a:extLst>
              <a:ext uri="{FF2B5EF4-FFF2-40B4-BE49-F238E27FC236}">
                <a16:creationId xmlns:a16="http://schemas.microsoft.com/office/drawing/2014/main" id="{F780066F-7D17-433E-AD6B-438B8D77981D}"/>
              </a:ext>
            </a:extLst>
          </p:cNvPr>
          <p:cNvSpPr/>
          <p:nvPr/>
        </p:nvSpPr>
        <p:spPr>
          <a:xfrm>
            <a:off x="6625496" y="2414635"/>
            <a:ext cx="348342" cy="370114"/>
          </a:xfrm>
          <a:prstGeom prst="ellipse">
            <a:avLst/>
          </a:prstGeom>
          <a:solidFill>
            <a:srgbClr val="FFE89F"/>
          </a:solidFill>
          <a:ln w="19050">
            <a:solidFill>
              <a:srgbClr val="FFE89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5" name="Oval 134">
            <a:extLst>
              <a:ext uri="{FF2B5EF4-FFF2-40B4-BE49-F238E27FC236}">
                <a16:creationId xmlns:a16="http://schemas.microsoft.com/office/drawing/2014/main" id="{75745E38-ED20-4FDA-9215-472CB28BB145}"/>
              </a:ext>
            </a:extLst>
          </p:cNvPr>
          <p:cNvSpPr/>
          <p:nvPr/>
        </p:nvSpPr>
        <p:spPr>
          <a:xfrm>
            <a:off x="9323981" y="2736624"/>
            <a:ext cx="348342" cy="370114"/>
          </a:xfrm>
          <a:prstGeom prst="ellipse">
            <a:avLst/>
          </a:prstGeom>
          <a:solidFill>
            <a:srgbClr val="FFE89F"/>
          </a:solidFill>
          <a:ln w="19050">
            <a:solidFill>
              <a:srgbClr val="FFE89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6" name="Oval 135">
            <a:extLst>
              <a:ext uri="{FF2B5EF4-FFF2-40B4-BE49-F238E27FC236}">
                <a16:creationId xmlns:a16="http://schemas.microsoft.com/office/drawing/2014/main" id="{DFAC38AC-A78F-425B-97E9-5A9ADD899BB7}"/>
              </a:ext>
            </a:extLst>
          </p:cNvPr>
          <p:cNvSpPr/>
          <p:nvPr/>
        </p:nvSpPr>
        <p:spPr>
          <a:xfrm>
            <a:off x="6601616" y="3335446"/>
            <a:ext cx="348342" cy="370114"/>
          </a:xfrm>
          <a:prstGeom prst="ellipse">
            <a:avLst/>
          </a:prstGeom>
          <a:solidFill>
            <a:srgbClr val="FFE89F"/>
          </a:solidFill>
          <a:ln w="19050">
            <a:solidFill>
              <a:srgbClr val="FFE89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7" name="Oval 136">
            <a:extLst>
              <a:ext uri="{FF2B5EF4-FFF2-40B4-BE49-F238E27FC236}">
                <a16:creationId xmlns:a16="http://schemas.microsoft.com/office/drawing/2014/main" id="{596BEEC9-3726-4642-BD75-32A9A7A56398}"/>
              </a:ext>
            </a:extLst>
          </p:cNvPr>
          <p:cNvSpPr/>
          <p:nvPr/>
        </p:nvSpPr>
        <p:spPr>
          <a:xfrm>
            <a:off x="7770574" y="3152271"/>
            <a:ext cx="555971" cy="555237"/>
          </a:xfrm>
          <a:prstGeom prst="ellipse">
            <a:avLst/>
          </a:prstGeom>
          <a:solidFill>
            <a:srgbClr val="800000"/>
          </a:solidFill>
          <a:ln>
            <a:solidFill>
              <a:srgbClr val="8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Rectangle: Rounded Corners 137">
            <a:extLst>
              <a:ext uri="{FF2B5EF4-FFF2-40B4-BE49-F238E27FC236}">
                <a16:creationId xmlns:a16="http://schemas.microsoft.com/office/drawing/2014/main" id="{5C482213-57CE-46DD-93B6-4E7E17E8A28D}"/>
              </a:ext>
            </a:extLst>
          </p:cNvPr>
          <p:cNvSpPr/>
          <p:nvPr/>
        </p:nvSpPr>
        <p:spPr>
          <a:xfrm>
            <a:off x="652049" y="1296833"/>
            <a:ext cx="3379912" cy="1571066"/>
          </a:xfrm>
          <a:prstGeom prst="roundRect">
            <a:avLst/>
          </a:prstGeom>
          <a:noFill/>
          <a:ln w="31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lvl="0" indent="-285750">
              <a:buFont typeface="Arial" panose="020B0604020202020204" pitchFamily="34" charset="0"/>
              <a:buChar char="•"/>
              <a:defRPr/>
            </a:pPr>
            <a:r>
              <a:rPr lang="en-US" sz="1400">
                <a:solidFill>
                  <a:schemeClr val="tx1"/>
                </a:solidFill>
              </a:rPr>
              <a:t>The network consists of </a:t>
            </a:r>
            <a:r>
              <a:rPr lang="en-US" sz="1400" b="1">
                <a:solidFill>
                  <a:srgbClr val="FF0000"/>
                </a:solidFill>
              </a:rPr>
              <a:t>18 nodes</a:t>
            </a:r>
            <a:r>
              <a:rPr lang="en-US" sz="1400">
                <a:solidFill>
                  <a:srgbClr val="FF0000"/>
                </a:solidFill>
              </a:rPr>
              <a:t> </a:t>
            </a:r>
            <a:r>
              <a:rPr lang="en-US" sz="1400">
                <a:solidFill>
                  <a:schemeClr val="tx1"/>
                </a:solidFill>
              </a:rPr>
              <a:t>connected with arcs describing a cause-effect relationship</a:t>
            </a:r>
          </a:p>
          <a:p>
            <a:pPr marL="285750" lvl="0" indent="-285750">
              <a:buFont typeface="Arial" panose="020B0604020202020204" pitchFamily="34" charset="0"/>
              <a:buChar char="•"/>
              <a:defRPr/>
            </a:pPr>
            <a:r>
              <a:rPr lang="en-US" sz="1400">
                <a:solidFill>
                  <a:schemeClr val="tx1"/>
                </a:solidFill>
              </a:rPr>
              <a:t>The Red node is the final output – Purchase that is the result of the interconnections of all the nodes </a:t>
            </a:r>
          </a:p>
        </p:txBody>
      </p:sp>
      <p:sp>
        <p:nvSpPr>
          <p:cNvPr id="139" name="Rectangle: Rounded Corners 138">
            <a:extLst>
              <a:ext uri="{FF2B5EF4-FFF2-40B4-BE49-F238E27FC236}">
                <a16:creationId xmlns:a16="http://schemas.microsoft.com/office/drawing/2014/main" id="{D320ACDA-3906-4A40-931B-34B44A71A1F4}"/>
              </a:ext>
            </a:extLst>
          </p:cNvPr>
          <p:cNvSpPr/>
          <p:nvPr/>
        </p:nvSpPr>
        <p:spPr>
          <a:xfrm>
            <a:off x="625818" y="2960463"/>
            <a:ext cx="3406143" cy="2032999"/>
          </a:xfrm>
          <a:prstGeom prst="roundRect">
            <a:avLst/>
          </a:prstGeom>
          <a:noFill/>
          <a:ln w="31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lvl="0" indent="-285750">
              <a:buFont typeface="Arial" panose="020B0604020202020204" pitchFamily="34" charset="0"/>
              <a:buChar char="•"/>
              <a:defRPr/>
            </a:pPr>
            <a:r>
              <a:rPr lang="en-US" sz="1400">
                <a:solidFill>
                  <a:schemeClr val="tx1"/>
                </a:solidFill>
              </a:rPr>
              <a:t>The Blue nodes at the corners have data available for them </a:t>
            </a:r>
          </a:p>
          <a:p>
            <a:pPr marL="285750" lvl="0" indent="-285750">
              <a:buFont typeface="Arial" panose="020B0604020202020204" pitchFamily="34" charset="0"/>
              <a:buChar char="•"/>
              <a:defRPr/>
            </a:pPr>
            <a:r>
              <a:rPr lang="en-US" sz="1400">
                <a:solidFill>
                  <a:schemeClr val="tx1"/>
                </a:solidFill>
              </a:rPr>
              <a:t>The Blue nodes in middle of network gets data derived from other blue nodes</a:t>
            </a:r>
          </a:p>
          <a:p>
            <a:pPr marL="285750" lvl="0" indent="-285750">
              <a:buFont typeface="Arial" panose="020B0604020202020204" pitchFamily="34" charset="0"/>
              <a:buChar char="•"/>
              <a:defRPr/>
            </a:pPr>
            <a:r>
              <a:rPr lang="en-US" sz="1400">
                <a:solidFill>
                  <a:schemeClr val="tx1"/>
                </a:solidFill>
              </a:rPr>
              <a:t>Based on the drinking moment &amp; temperature, the agent picks a beverage category </a:t>
            </a:r>
          </a:p>
        </p:txBody>
      </p:sp>
      <p:sp>
        <p:nvSpPr>
          <p:cNvPr id="140" name="Rectangle: Rounded Corners 139">
            <a:extLst>
              <a:ext uri="{FF2B5EF4-FFF2-40B4-BE49-F238E27FC236}">
                <a16:creationId xmlns:a16="http://schemas.microsoft.com/office/drawing/2014/main" id="{6866100A-5367-4694-A9A6-2972B05E5146}"/>
              </a:ext>
            </a:extLst>
          </p:cNvPr>
          <p:cNvSpPr/>
          <p:nvPr/>
        </p:nvSpPr>
        <p:spPr>
          <a:xfrm>
            <a:off x="622510" y="5119196"/>
            <a:ext cx="3409451" cy="1596801"/>
          </a:xfrm>
          <a:prstGeom prst="roundRect">
            <a:avLst/>
          </a:prstGeom>
          <a:noFill/>
          <a:ln w="31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lvl="0" indent="-285750">
              <a:buFont typeface="Arial" panose="020B0604020202020204" pitchFamily="34" charset="0"/>
              <a:buChar char="•"/>
              <a:defRPr/>
            </a:pPr>
            <a:r>
              <a:rPr lang="en-US" sz="1400">
                <a:solidFill>
                  <a:schemeClr val="tx1"/>
                </a:solidFill>
              </a:rPr>
              <a:t>Data is </a:t>
            </a:r>
            <a:r>
              <a:rPr lang="en-US" sz="1400" b="1">
                <a:solidFill>
                  <a:srgbClr val="FF0000"/>
                </a:solidFill>
              </a:rPr>
              <a:t>synthetically created </a:t>
            </a:r>
            <a:r>
              <a:rPr lang="en-US" sz="1400">
                <a:solidFill>
                  <a:schemeClr val="tx1"/>
                </a:solidFill>
              </a:rPr>
              <a:t>for yellow nodes/latent nodes</a:t>
            </a:r>
          </a:p>
          <a:p>
            <a:pPr marL="285750" lvl="0" indent="-285750">
              <a:buFont typeface="Arial" panose="020B0604020202020204" pitchFamily="34" charset="0"/>
              <a:buChar char="•"/>
              <a:defRPr/>
            </a:pPr>
            <a:endParaRPr lang="en-US" sz="1400">
              <a:solidFill>
                <a:schemeClr val="tx1"/>
              </a:solidFill>
            </a:endParaRPr>
          </a:p>
          <a:p>
            <a:pPr marL="285750" lvl="0" indent="-285750">
              <a:buFont typeface="Arial" panose="020B0604020202020204" pitchFamily="34" charset="0"/>
              <a:buChar char="•"/>
              <a:defRPr/>
            </a:pPr>
            <a:r>
              <a:rPr lang="en-US" sz="1400">
                <a:solidFill>
                  <a:schemeClr val="tx1"/>
                </a:solidFill>
              </a:rPr>
              <a:t>Some of the latent nodes are </a:t>
            </a:r>
          </a:p>
          <a:p>
            <a:pPr marL="285750" lvl="0" indent="-285750">
              <a:buFont typeface="Wingdings" panose="05000000000000000000" pitchFamily="2" charset="2"/>
              <a:buChar char="Ø"/>
              <a:defRPr/>
            </a:pPr>
            <a:r>
              <a:rPr lang="en-US" sz="1400">
                <a:solidFill>
                  <a:schemeClr val="tx1"/>
                </a:solidFill>
              </a:rPr>
              <a:t>Brand awareness index</a:t>
            </a:r>
          </a:p>
          <a:p>
            <a:pPr marL="285750" lvl="0" indent="-285750">
              <a:buFont typeface="Wingdings" panose="05000000000000000000" pitchFamily="2" charset="2"/>
              <a:buChar char="Ø"/>
              <a:defRPr/>
            </a:pPr>
            <a:r>
              <a:rPr lang="en-US" sz="1400">
                <a:solidFill>
                  <a:schemeClr val="tx1"/>
                </a:solidFill>
              </a:rPr>
              <a:t>Product adoption segment </a:t>
            </a:r>
          </a:p>
        </p:txBody>
      </p:sp>
    </p:spTree>
    <p:extLst>
      <p:ext uri="{BB962C8B-B14F-4D97-AF65-F5344CB8AC3E}">
        <p14:creationId xmlns:p14="http://schemas.microsoft.com/office/powerpoint/2010/main" val="3716792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8"/>
                                        </p:tgtEl>
                                        <p:attrNameLst>
                                          <p:attrName>style.visibility</p:attrName>
                                        </p:attrNameLst>
                                      </p:cBhvr>
                                      <p:to>
                                        <p:strVal val="visible"/>
                                      </p:to>
                                    </p:set>
                                    <p:animEffect transition="in" filter="fade">
                                      <p:cBhvr>
                                        <p:cTn id="7" dur="500"/>
                                        <p:tgtEl>
                                          <p:spTgt spid="13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1" presetClass="entr" presetSubtype="0" fill="hold" grpId="0" nodeType="withEffect">
                                  <p:stCondLst>
                                    <p:cond delay="0"/>
                                  </p:stCondLst>
                                  <p:childTnLst>
                                    <p:set>
                                      <p:cBhvr>
                                        <p:cTn id="14" dur="1" fill="hold">
                                          <p:stCondLst>
                                            <p:cond delay="0"/>
                                          </p:stCondLst>
                                        </p:cTn>
                                        <p:tgtEl>
                                          <p:spTgt spid="9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94"/>
                                        </p:tgtEl>
                                        <p:attrNameLst>
                                          <p:attrName>style.visibility</p:attrName>
                                        </p:attrNameLst>
                                      </p:cBhvr>
                                      <p:to>
                                        <p:strVal val="visible"/>
                                      </p:to>
                                    </p:set>
                                    <p:animEffect transition="in" filter="fade">
                                      <p:cBhvr>
                                        <p:cTn id="22" dur="500"/>
                                        <p:tgtEl>
                                          <p:spTgt spid="94"/>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92"/>
                                        </p:tgtEl>
                                        <p:attrNameLst>
                                          <p:attrName>style.visibility</p:attrName>
                                        </p:attrNameLst>
                                      </p:cBhvr>
                                      <p:to>
                                        <p:strVal val="visible"/>
                                      </p:to>
                                    </p:set>
                                    <p:animEffect transition="in" filter="fade">
                                      <p:cBhvr>
                                        <p:cTn id="28" dur="500"/>
                                        <p:tgtEl>
                                          <p:spTgt spid="9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500"/>
                                        <p:tgtEl>
                                          <p:spTgt spid="1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93"/>
                                        </p:tgtEl>
                                        <p:attrNameLst>
                                          <p:attrName>style.visibility</p:attrName>
                                        </p:attrNameLst>
                                      </p:cBhvr>
                                      <p:to>
                                        <p:strVal val="visible"/>
                                      </p:to>
                                    </p:set>
                                    <p:animEffect transition="in" filter="fade">
                                      <p:cBhvr>
                                        <p:cTn id="34" dur="500"/>
                                        <p:tgtEl>
                                          <p:spTgt spid="93"/>
                                        </p:tgtEl>
                                      </p:cBhvr>
                                    </p:animEffect>
                                  </p:childTnLst>
                                </p:cTn>
                              </p:par>
                              <p:par>
                                <p:cTn id="35" presetID="10" presetClass="entr" presetSubtype="0" fill="hold" nodeType="with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fade">
                                      <p:cBhvr>
                                        <p:cTn id="37" dur="500"/>
                                        <p:tgtEl>
                                          <p:spTgt spid="6"/>
                                        </p:tgtEl>
                                      </p:cBhvr>
                                    </p:animEffect>
                                  </p:childTnLst>
                                </p:cTn>
                              </p:par>
                              <p:par>
                                <p:cTn id="38" presetID="10" presetClass="entr" presetSubtype="0" fill="hold" nodeType="withEffect">
                                  <p:stCondLst>
                                    <p:cond delay="0"/>
                                  </p:stCondLst>
                                  <p:childTnLst>
                                    <p:set>
                                      <p:cBhvr>
                                        <p:cTn id="39" dur="1" fill="hold">
                                          <p:stCondLst>
                                            <p:cond delay="0"/>
                                          </p:stCondLst>
                                        </p:cTn>
                                        <p:tgtEl>
                                          <p:spTgt spid="34"/>
                                        </p:tgtEl>
                                        <p:attrNameLst>
                                          <p:attrName>style.visibility</p:attrName>
                                        </p:attrNameLst>
                                      </p:cBhvr>
                                      <p:to>
                                        <p:strVal val="visible"/>
                                      </p:to>
                                    </p:set>
                                    <p:animEffect transition="in" filter="fade">
                                      <p:cBhvr>
                                        <p:cTn id="40" dur="500"/>
                                        <p:tgtEl>
                                          <p:spTgt spid="34"/>
                                        </p:tgtEl>
                                      </p:cBhvr>
                                    </p:animEffect>
                                  </p:childTnLst>
                                </p:cTn>
                              </p:par>
                              <p:par>
                                <p:cTn id="41" presetID="10" presetClass="entr" presetSubtype="0" fill="hold" nodeType="withEffect">
                                  <p:stCondLst>
                                    <p:cond delay="0"/>
                                  </p:stCondLst>
                                  <p:childTnLst>
                                    <p:set>
                                      <p:cBhvr>
                                        <p:cTn id="42" dur="1" fill="hold">
                                          <p:stCondLst>
                                            <p:cond delay="0"/>
                                          </p:stCondLst>
                                        </p:cTn>
                                        <p:tgtEl>
                                          <p:spTgt spid="35"/>
                                        </p:tgtEl>
                                        <p:attrNameLst>
                                          <p:attrName>style.visibility</p:attrName>
                                        </p:attrNameLst>
                                      </p:cBhvr>
                                      <p:to>
                                        <p:strVal val="visible"/>
                                      </p:to>
                                    </p:set>
                                    <p:animEffect transition="in" filter="fade">
                                      <p:cBhvr>
                                        <p:cTn id="43" dur="500"/>
                                        <p:tgtEl>
                                          <p:spTgt spid="35"/>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4"/>
                                        </p:tgtEl>
                                        <p:attrNameLst>
                                          <p:attrName>style.visibility</p:attrName>
                                        </p:attrNameLst>
                                      </p:cBhvr>
                                      <p:to>
                                        <p:strVal val="visible"/>
                                      </p:to>
                                    </p:set>
                                    <p:animEffect transition="in" filter="fade">
                                      <p:cBhvr>
                                        <p:cTn id="46" dur="500"/>
                                        <p:tgtEl>
                                          <p:spTgt spid="14"/>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95"/>
                                        </p:tgtEl>
                                        <p:attrNameLst>
                                          <p:attrName>style.visibility</p:attrName>
                                        </p:attrNameLst>
                                      </p:cBhvr>
                                      <p:to>
                                        <p:strVal val="visible"/>
                                      </p:to>
                                    </p:set>
                                    <p:animEffect transition="in" filter="fade">
                                      <p:cBhvr>
                                        <p:cTn id="49" dur="500"/>
                                        <p:tgtEl>
                                          <p:spTgt spid="95"/>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37"/>
                                        </p:tgtEl>
                                        <p:attrNameLst>
                                          <p:attrName>style.visibility</p:attrName>
                                        </p:attrNameLst>
                                      </p:cBhvr>
                                      <p:to>
                                        <p:strVal val="visible"/>
                                      </p:to>
                                    </p:set>
                                    <p:animEffect transition="in" filter="fade">
                                      <p:cBhvr>
                                        <p:cTn id="54" dur="500"/>
                                        <p:tgtEl>
                                          <p:spTgt spid="37"/>
                                        </p:tgtEl>
                                      </p:cBhvr>
                                    </p:animEffect>
                                  </p:childTnLst>
                                </p:cTn>
                              </p:par>
                              <p:par>
                                <p:cTn id="55" presetID="10" presetClass="entr" presetSubtype="0" fill="hold" nodeType="withEffect">
                                  <p:stCondLst>
                                    <p:cond delay="0"/>
                                  </p:stCondLst>
                                  <p:childTnLst>
                                    <p:set>
                                      <p:cBhvr>
                                        <p:cTn id="56" dur="1" fill="hold">
                                          <p:stCondLst>
                                            <p:cond delay="0"/>
                                          </p:stCondLst>
                                        </p:cTn>
                                        <p:tgtEl>
                                          <p:spTgt spid="42"/>
                                        </p:tgtEl>
                                        <p:attrNameLst>
                                          <p:attrName>style.visibility</p:attrName>
                                        </p:attrNameLst>
                                      </p:cBhvr>
                                      <p:to>
                                        <p:strVal val="visible"/>
                                      </p:to>
                                    </p:set>
                                    <p:animEffect transition="in" filter="fade">
                                      <p:cBhvr>
                                        <p:cTn id="57" dur="500"/>
                                        <p:tgtEl>
                                          <p:spTgt spid="42"/>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20"/>
                                        </p:tgtEl>
                                        <p:attrNameLst>
                                          <p:attrName>style.visibility</p:attrName>
                                        </p:attrNameLst>
                                      </p:cBhvr>
                                      <p:to>
                                        <p:strVal val="visible"/>
                                      </p:to>
                                    </p:set>
                                    <p:animEffect transition="in" filter="fade">
                                      <p:cBhvr>
                                        <p:cTn id="60" dur="500"/>
                                        <p:tgtEl>
                                          <p:spTgt spid="20"/>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96"/>
                                        </p:tgtEl>
                                        <p:attrNameLst>
                                          <p:attrName>style.visibility</p:attrName>
                                        </p:attrNameLst>
                                      </p:cBhvr>
                                      <p:to>
                                        <p:strVal val="visible"/>
                                      </p:to>
                                    </p:set>
                                    <p:animEffect transition="in" filter="fade">
                                      <p:cBhvr>
                                        <p:cTn id="63" dur="500"/>
                                        <p:tgtEl>
                                          <p:spTgt spid="96"/>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19"/>
                                        </p:tgtEl>
                                        <p:attrNameLst>
                                          <p:attrName>style.visibility</p:attrName>
                                        </p:attrNameLst>
                                      </p:cBhvr>
                                      <p:to>
                                        <p:strVal val="visible"/>
                                      </p:to>
                                    </p:set>
                                    <p:animEffect transition="in" filter="fade">
                                      <p:cBhvr>
                                        <p:cTn id="66" dur="500"/>
                                        <p:tgtEl>
                                          <p:spTgt spid="19"/>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97"/>
                                        </p:tgtEl>
                                        <p:attrNameLst>
                                          <p:attrName>style.visibility</p:attrName>
                                        </p:attrNameLst>
                                      </p:cBhvr>
                                      <p:to>
                                        <p:strVal val="visible"/>
                                      </p:to>
                                    </p:set>
                                    <p:animEffect transition="in" filter="fade">
                                      <p:cBhvr>
                                        <p:cTn id="69" dur="500"/>
                                        <p:tgtEl>
                                          <p:spTgt spid="97"/>
                                        </p:tgtEl>
                                      </p:cBhvr>
                                    </p:animEffect>
                                  </p:childTnLst>
                                </p:cTn>
                              </p:par>
                            </p:childTnLst>
                          </p:cTn>
                        </p:par>
                      </p:childTnLst>
                    </p:cTn>
                  </p:par>
                  <p:par>
                    <p:cTn id="70" fill="hold">
                      <p:stCondLst>
                        <p:cond delay="indefinite"/>
                      </p:stCondLst>
                      <p:childTnLst>
                        <p:par>
                          <p:cTn id="71" fill="hold">
                            <p:stCondLst>
                              <p:cond delay="0"/>
                            </p:stCondLst>
                            <p:childTnLst>
                              <p:par>
                                <p:cTn id="72" presetID="1" presetClass="entr" presetSubtype="0" fill="hold" nodeType="clickEffect">
                                  <p:stCondLst>
                                    <p:cond delay="0"/>
                                  </p:stCondLst>
                                  <p:childTnLst>
                                    <p:set>
                                      <p:cBhvr>
                                        <p:cTn id="73" dur="1" fill="hold">
                                          <p:stCondLst>
                                            <p:cond delay="0"/>
                                          </p:stCondLst>
                                        </p:cTn>
                                        <p:tgtEl>
                                          <p:spTgt spid="45"/>
                                        </p:tgtEl>
                                        <p:attrNameLst>
                                          <p:attrName>style.visibility</p:attrName>
                                        </p:attrNameLst>
                                      </p:cBhvr>
                                      <p:to>
                                        <p:strVal val="visible"/>
                                      </p:to>
                                    </p:se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grpId="0" nodeType="clickEffect">
                                  <p:stCondLst>
                                    <p:cond delay="0"/>
                                  </p:stCondLst>
                                  <p:childTnLst>
                                    <p:set>
                                      <p:cBhvr>
                                        <p:cTn id="77" dur="1" fill="hold">
                                          <p:stCondLst>
                                            <p:cond delay="0"/>
                                          </p:stCondLst>
                                        </p:cTn>
                                        <p:tgtEl>
                                          <p:spTgt spid="24"/>
                                        </p:tgtEl>
                                        <p:attrNameLst>
                                          <p:attrName>style.visibility</p:attrName>
                                        </p:attrNameLst>
                                      </p:cBhvr>
                                      <p:to>
                                        <p:strVal val="visible"/>
                                      </p:to>
                                    </p:set>
                                    <p:animEffect transition="in" filter="fade">
                                      <p:cBhvr>
                                        <p:cTn id="78" dur="500"/>
                                        <p:tgtEl>
                                          <p:spTgt spid="24"/>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104"/>
                                        </p:tgtEl>
                                        <p:attrNameLst>
                                          <p:attrName>style.visibility</p:attrName>
                                        </p:attrNameLst>
                                      </p:cBhvr>
                                      <p:to>
                                        <p:strVal val="visible"/>
                                      </p:to>
                                    </p:set>
                                    <p:animEffect transition="in" filter="fade">
                                      <p:cBhvr>
                                        <p:cTn id="81" dur="500"/>
                                        <p:tgtEl>
                                          <p:spTgt spid="104"/>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25"/>
                                        </p:tgtEl>
                                        <p:attrNameLst>
                                          <p:attrName>style.visibility</p:attrName>
                                        </p:attrNameLst>
                                      </p:cBhvr>
                                      <p:to>
                                        <p:strVal val="visible"/>
                                      </p:to>
                                    </p:set>
                                    <p:animEffect transition="in" filter="fade">
                                      <p:cBhvr>
                                        <p:cTn id="84" dur="500"/>
                                        <p:tgtEl>
                                          <p:spTgt spid="25"/>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105"/>
                                        </p:tgtEl>
                                        <p:attrNameLst>
                                          <p:attrName>style.visibility</p:attrName>
                                        </p:attrNameLst>
                                      </p:cBhvr>
                                      <p:to>
                                        <p:strVal val="visible"/>
                                      </p:to>
                                    </p:set>
                                    <p:animEffect transition="in" filter="fade">
                                      <p:cBhvr>
                                        <p:cTn id="87" dur="500"/>
                                        <p:tgtEl>
                                          <p:spTgt spid="105"/>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26"/>
                                        </p:tgtEl>
                                        <p:attrNameLst>
                                          <p:attrName>style.visibility</p:attrName>
                                        </p:attrNameLst>
                                      </p:cBhvr>
                                      <p:to>
                                        <p:strVal val="visible"/>
                                      </p:to>
                                    </p:set>
                                    <p:animEffect transition="in" filter="fade">
                                      <p:cBhvr>
                                        <p:cTn id="90" dur="500"/>
                                        <p:tgtEl>
                                          <p:spTgt spid="26"/>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106"/>
                                        </p:tgtEl>
                                        <p:attrNameLst>
                                          <p:attrName>style.visibility</p:attrName>
                                        </p:attrNameLst>
                                      </p:cBhvr>
                                      <p:to>
                                        <p:strVal val="visible"/>
                                      </p:to>
                                    </p:set>
                                    <p:animEffect transition="in" filter="fade">
                                      <p:cBhvr>
                                        <p:cTn id="93" dur="500"/>
                                        <p:tgtEl>
                                          <p:spTgt spid="106"/>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27"/>
                                        </p:tgtEl>
                                        <p:attrNameLst>
                                          <p:attrName>style.visibility</p:attrName>
                                        </p:attrNameLst>
                                      </p:cBhvr>
                                      <p:to>
                                        <p:strVal val="visible"/>
                                      </p:to>
                                    </p:set>
                                    <p:animEffect transition="in" filter="fade">
                                      <p:cBhvr>
                                        <p:cTn id="96" dur="500"/>
                                        <p:tgtEl>
                                          <p:spTgt spid="27"/>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107"/>
                                        </p:tgtEl>
                                        <p:attrNameLst>
                                          <p:attrName>style.visibility</p:attrName>
                                        </p:attrNameLst>
                                      </p:cBhvr>
                                      <p:to>
                                        <p:strVal val="visible"/>
                                      </p:to>
                                    </p:set>
                                    <p:animEffect transition="in" filter="fade">
                                      <p:cBhvr>
                                        <p:cTn id="99" dur="500"/>
                                        <p:tgtEl>
                                          <p:spTgt spid="107"/>
                                        </p:tgtEl>
                                      </p:cBhvr>
                                    </p:animEffect>
                                  </p:childTnLst>
                                </p:cTn>
                              </p:par>
                              <p:par>
                                <p:cTn id="100" presetID="10" presetClass="entr" presetSubtype="0" fill="hold" nodeType="withEffect">
                                  <p:stCondLst>
                                    <p:cond delay="0"/>
                                  </p:stCondLst>
                                  <p:childTnLst>
                                    <p:set>
                                      <p:cBhvr>
                                        <p:cTn id="101" dur="1" fill="hold">
                                          <p:stCondLst>
                                            <p:cond delay="0"/>
                                          </p:stCondLst>
                                        </p:cTn>
                                        <p:tgtEl>
                                          <p:spTgt spid="88"/>
                                        </p:tgtEl>
                                        <p:attrNameLst>
                                          <p:attrName>style.visibility</p:attrName>
                                        </p:attrNameLst>
                                      </p:cBhvr>
                                      <p:to>
                                        <p:strVal val="visible"/>
                                      </p:to>
                                    </p:set>
                                    <p:animEffect transition="in" filter="fade">
                                      <p:cBhvr>
                                        <p:cTn id="102" dur="500"/>
                                        <p:tgtEl>
                                          <p:spTgt spid="88"/>
                                        </p:tgtEl>
                                      </p:cBhvr>
                                    </p:animEffect>
                                  </p:childTnLst>
                                </p:cTn>
                              </p:par>
                              <p:par>
                                <p:cTn id="103" presetID="10" presetClass="entr" presetSubtype="0" fill="hold" nodeType="withEffect">
                                  <p:stCondLst>
                                    <p:cond delay="0"/>
                                  </p:stCondLst>
                                  <p:childTnLst>
                                    <p:set>
                                      <p:cBhvr>
                                        <p:cTn id="104" dur="1" fill="hold">
                                          <p:stCondLst>
                                            <p:cond delay="0"/>
                                          </p:stCondLst>
                                        </p:cTn>
                                        <p:tgtEl>
                                          <p:spTgt spid="86"/>
                                        </p:tgtEl>
                                        <p:attrNameLst>
                                          <p:attrName>style.visibility</p:attrName>
                                        </p:attrNameLst>
                                      </p:cBhvr>
                                      <p:to>
                                        <p:strVal val="visible"/>
                                      </p:to>
                                    </p:set>
                                    <p:animEffect transition="in" filter="fade">
                                      <p:cBhvr>
                                        <p:cTn id="105" dur="500"/>
                                        <p:tgtEl>
                                          <p:spTgt spid="86"/>
                                        </p:tgtEl>
                                      </p:cBhvr>
                                    </p:animEffect>
                                  </p:childTnLst>
                                </p:cTn>
                              </p:par>
                              <p:par>
                                <p:cTn id="106" presetID="10" presetClass="entr" presetSubtype="0" fill="hold" nodeType="withEffect">
                                  <p:stCondLst>
                                    <p:cond delay="0"/>
                                  </p:stCondLst>
                                  <p:childTnLst>
                                    <p:set>
                                      <p:cBhvr>
                                        <p:cTn id="107" dur="1" fill="hold">
                                          <p:stCondLst>
                                            <p:cond delay="0"/>
                                          </p:stCondLst>
                                        </p:cTn>
                                        <p:tgtEl>
                                          <p:spTgt spid="84"/>
                                        </p:tgtEl>
                                        <p:attrNameLst>
                                          <p:attrName>style.visibility</p:attrName>
                                        </p:attrNameLst>
                                      </p:cBhvr>
                                      <p:to>
                                        <p:strVal val="visible"/>
                                      </p:to>
                                    </p:set>
                                    <p:animEffect transition="in" filter="fade">
                                      <p:cBhvr>
                                        <p:cTn id="108" dur="500"/>
                                        <p:tgtEl>
                                          <p:spTgt spid="84"/>
                                        </p:tgtEl>
                                      </p:cBhvr>
                                    </p:animEffect>
                                  </p:childTnLst>
                                </p:cTn>
                              </p:par>
                              <p:par>
                                <p:cTn id="109" presetID="10" presetClass="entr" presetSubtype="0" fill="hold" nodeType="withEffect">
                                  <p:stCondLst>
                                    <p:cond delay="0"/>
                                  </p:stCondLst>
                                  <p:childTnLst>
                                    <p:set>
                                      <p:cBhvr>
                                        <p:cTn id="110" dur="1" fill="hold">
                                          <p:stCondLst>
                                            <p:cond delay="0"/>
                                          </p:stCondLst>
                                        </p:cTn>
                                        <p:tgtEl>
                                          <p:spTgt spid="82"/>
                                        </p:tgtEl>
                                        <p:attrNameLst>
                                          <p:attrName>style.visibility</p:attrName>
                                        </p:attrNameLst>
                                      </p:cBhvr>
                                      <p:to>
                                        <p:strVal val="visible"/>
                                      </p:to>
                                    </p:set>
                                    <p:animEffect transition="in" filter="fade">
                                      <p:cBhvr>
                                        <p:cTn id="111" dur="500"/>
                                        <p:tgtEl>
                                          <p:spTgt spid="82"/>
                                        </p:tgtEl>
                                      </p:cBhvr>
                                    </p:animEffect>
                                  </p:childTnLst>
                                </p:cTn>
                              </p:par>
                              <p:par>
                                <p:cTn id="112" presetID="10" presetClass="entr" presetSubtype="0" fill="hold" grpId="0" nodeType="withEffect">
                                  <p:stCondLst>
                                    <p:cond delay="0"/>
                                  </p:stCondLst>
                                  <p:childTnLst>
                                    <p:set>
                                      <p:cBhvr>
                                        <p:cTn id="113" dur="1" fill="hold">
                                          <p:stCondLst>
                                            <p:cond delay="0"/>
                                          </p:stCondLst>
                                        </p:cTn>
                                        <p:tgtEl>
                                          <p:spTgt spid="23"/>
                                        </p:tgtEl>
                                        <p:attrNameLst>
                                          <p:attrName>style.visibility</p:attrName>
                                        </p:attrNameLst>
                                      </p:cBhvr>
                                      <p:to>
                                        <p:strVal val="visible"/>
                                      </p:to>
                                    </p:set>
                                    <p:animEffect transition="in" filter="fade">
                                      <p:cBhvr>
                                        <p:cTn id="114" dur="500"/>
                                        <p:tgtEl>
                                          <p:spTgt spid="23"/>
                                        </p:tgtEl>
                                      </p:cBhvr>
                                    </p:animEffect>
                                  </p:childTnLst>
                                </p:cTn>
                              </p:par>
                              <p:par>
                                <p:cTn id="115" presetID="10" presetClass="entr" presetSubtype="0" fill="hold" grpId="0" nodeType="withEffect">
                                  <p:stCondLst>
                                    <p:cond delay="0"/>
                                  </p:stCondLst>
                                  <p:childTnLst>
                                    <p:set>
                                      <p:cBhvr>
                                        <p:cTn id="116" dur="1" fill="hold">
                                          <p:stCondLst>
                                            <p:cond delay="0"/>
                                          </p:stCondLst>
                                        </p:cTn>
                                        <p:tgtEl>
                                          <p:spTgt spid="108"/>
                                        </p:tgtEl>
                                        <p:attrNameLst>
                                          <p:attrName>style.visibility</p:attrName>
                                        </p:attrNameLst>
                                      </p:cBhvr>
                                      <p:to>
                                        <p:strVal val="visible"/>
                                      </p:to>
                                    </p:set>
                                    <p:animEffect transition="in" filter="fade">
                                      <p:cBhvr>
                                        <p:cTn id="117" dur="500"/>
                                        <p:tgtEl>
                                          <p:spTgt spid="108"/>
                                        </p:tgtEl>
                                      </p:cBhvr>
                                    </p:animEffect>
                                  </p:childTnLst>
                                </p:cTn>
                              </p:par>
                              <p:par>
                                <p:cTn id="118" presetID="10" presetClass="entr" presetSubtype="0" fill="hold" nodeType="withEffect">
                                  <p:stCondLst>
                                    <p:cond delay="0"/>
                                  </p:stCondLst>
                                  <p:childTnLst>
                                    <p:set>
                                      <p:cBhvr>
                                        <p:cTn id="119" dur="1" fill="hold">
                                          <p:stCondLst>
                                            <p:cond delay="0"/>
                                          </p:stCondLst>
                                        </p:cTn>
                                        <p:tgtEl>
                                          <p:spTgt spid="77"/>
                                        </p:tgtEl>
                                        <p:attrNameLst>
                                          <p:attrName>style.visibility</p:attrName>
                                        </p:attrNameLst>
                                      </p:cBhvr>
                                      <p:to>
                                        <p:strVal val="visible"/>
                                      </p:to>
                                    </p:set>
                                    <p:animEffect transition="in" filter="fade">
                                      <p:cBhvr>
                                        <p:cTn id="120" dur="500"/>
                                        <p:tgtEl>
                                          <p:spTgt spid="77"/>
                                        </p:tgtEl>
                                      </p:cBhvr>
                                    </p:animEffect>
                                  </p:childTnLst>
                                </p:cTn>
                              </p:par>
                            </p:childTnLst>
                          </p:cTn>
                        </p:par>
                      </p:childTnLst>
                    </p:cTn>
                  </p:par>
                  <p:par>
                    <p:cTn id="121" fill="hold">
                      <p:stCondLst>
                        <p:cond delay="indefinite"/>
                      </p:stCondLst>
                      <p:childTnLst>
                        <p:par>
                          <p:cTn id="122" fill="hold">
                            <p:stCondLst>
                              <p:cond delay="0"/>
                            </p:stCondLst>
                            <p:childTnLst>
                              <p:par>
                                <p:cTn id="123" presetID="10" presetClass="entr" presetSubtype="0" fill="hold" grpId="0" nodeType="clickEffect">
                                  <p:stCondLst>
                                    <p:cond delay="0"/>
                                  </p:stCondLst>
                                  <p:childTnLst>
                                    <p:set>
                                      <p:cBhvr>
                                        <p:cTn id="124" dur="1" fill="hold">
                                          <p:stCondLst>
                                            <p:cond delay="0"/>
                                          </p:stCondLst>
                                        </p:cTn>
                                        <p:tgtEl>
                                          <p:spTgt spid="22"/>
                                        </p:tgtEl>
                                        <p:attrNameLst>
                                          <p:attrName>style.visibility</p:attrName>
                                        </p:attrNameLst>
                                      </p:cBhvr>
                                      <p:to>
                                        <p:strVal val="visible"/>
                                      </p:to>
                                    </p:set>
                                    <p:animEffect transition="in" filter="fade">
                                      <p:cBhvr>
                                        <p:cTn id="125" dur="500"/>
                                        <p:tgtEl>
                                          <p:spTgt spid="22"/>
                                        </p:tgtEl>
                                      </p:cBhvr>
                                    </p:animEffect>
                                  </p:childTnLst>
                                </p:cTn>
                              </p:par>
                              <p:par>
                                <p:cTn id="126" presetID="10" presetClass="entr" presetSubtype="0" fill="hold" grpId="0" nodeType="withEffect">
                                  <p:stCondLst>
                                    <p:cond delay="0"/>
                                  </p:stCondLst>
                                  <p:childTnLst>
                                    <p:set>
                                      <p:cBhvr>
                                        <p:cTn id="127" dur="1" fill="hold">
                                          <p:stCondLst>
                                            <p:cond delay="0"/>
                                          </p:stCondLst>
                                        </p:cTn>
                                        <p:tgtEl>
                                          <p:spTgt spid="103"/>
                                        </p:tgtEl>
                                        <p:attrNameLst>
                                          <p:attrName>style.visibility</p:attrName>
                                        </p:attrNameLst>
                                      </p:cBhvr>
                                      <p:to>
                                        <p:strVal val="visible"/>
                                      </p:to>
                                    </p:set>
                                    <p:animEffect transition="in" filter="fade">
                                      <p:cBhvr>
                                        <p:cTn id="128" dur="500"/>
                                        <p:tgtEl>
                                          <p:spTgt spid="103"/>
                                        </p:tgtEl>
                                      </p:cBhvr>
                                    </p:animEffect>
                                  </p:childTnLst>
                                </p:cTn>
                              </p:par>
                              <p:par>
                                <p:cTn id="129" presetID="10" presetClass="entr" presetSubtype="0" fill="hold" nodeType="withEffect">
                                  <p:stCondLst>
                                    <p:cond delay="0"/>
                                  </p:stCondLst>
                                  <p:childTnLst>
                                    <p:set>
                                      <p:cBhvr>
                                        <p:cTn id="130" dur="1" fill="hold">
                                          <p:stCondLst>
                                            <p:cond delay="0"/>
                                          </p:stCondLst>
                                        </p:cTn>
                                        <p:tgtEl>
                                          <p:spTgt spid="90"/>
                                        </p:tgtEl>
                                        <p:attrNameLst>
                                          <p:attrName>style.visibility</p:attrName>
                                        </p:attrNameLst>
                                      </p:cBhvr>
                                      <p:to>
                                        <p:strVal val="visible"/>
                                      </p:to>
                                    </p:set>
                                    <p:animEffect transition="in" filter="fade">
                                      <p:cBhvr>
                                        <p:cTn id="131" dur="500"/>
                                        <p:tgtEl>
                                          <p:spTgt spid="90"/>
                                        </p:tgtEl>
                                      </p:cBhvr>
                                    </p:animEffect>
                                  </p:childTnLst>
                                </p:cTn>
                              </p:par>
                            </p:childTnLst>
                          </p:cTn>
                        </p:par>
                      </p:childTnLst>
                    </p:cTn>
                  </p:par>
                  <p:par>
                    <p:cTn id="132" fill="hold">
                      <p:stCondLst>
                        <p:cond delay="indefinite"/>
                      </p:stCondLst>
                      <p:childTnLst>
                        <p:par>
                          <p:cTn id="133" fill="hold">
                            <p:stCondLst>
                              <p:cond delay="0"/>
                            </p:stCondLst>
                            <p:childTnLst>
                              <p:par>
                                <p:cTn id="134" presetID="10" presetClass="entr" presetSubtype="0" fill="hold" grpId="0" nodeType="clickEffect">
                                  <p:stCondLst>
                                    <p:cond delay="0"/>
                                  </p:stCondLst>
                                  <p:childTnLst>
                                    <p:set>
                                      <p:cBhvr>
                                        <p:cTn id="135" dur="1" fill="hold">
                                          <p:stCondLst>
                                            <p:cond delay="0"/>
                                          </p:stCondLst>
                                        </p:cTn>
                                        <p:tgtEl>
                                          <p:spTgt spid="98"/>
                                        </p:tgtEl>
                                        <p:attrNameLst>
                                          <p:attrName>style.visibility</p:attrName>
                                        </p:attrNameLst>
                                      </p:cBhvr>
                                      <p:to>
                                        <p:strVal val="visible"/>
                                      </p:to>
                                    </p:set>
                                    <p:animEffect transition="in" filter="fade">
                                      <p:cBhvr>
                                        <p:cTn id="136" dur="500"/>
                                        <p:tgtEl>
                                          <p:spTgt spid="98"/>
                                        </p:tgtEl>
                                      </p:cBhvr>
                                    </p:animEffect>
                                  </p:childTnLst>
                                </p:cTn>
                              </p:par>
                              <p:par>
                                <p:cTn id="137" presetID="10" presetClass="entr" presetSubtype="0" fill="hold" grpId="0" nodeType="withEffect">
                                  <p:stCondLst>
                                    <p:cond delay="0"/>
                                  </p:stCondLst>
                                  <p:childTnLst>
                                    <p:set>
                                      <p:cBhvr>
                                        <p:cTn id="138" dur="1" fill="hold">
                                          <p:stCondLst>
                                            <p:cond delay="0"/>
                                          </p:stCondLst>
                                        </p:cTn>
                                        <p:tgtEl>
                                          <p:spTgt spid="55"/>
                                        </p:tgtEl>
                                        <p:attrNameLst>
                                          <p:attrName>style.visibility</p:attrName>
                                        </p:attrNameLst>
                                      </p:cBhvr>
                                      <p:to>
                                        <p:strVal val="visible"/>
                                      </p:to>
                                    </p:set>
                                    <p:animEffect transition="in" filter="fade">
                                      <p:cBhvr>
                                        <p:cTn id="139" dur="500"/>
                                        <p:tgtEl>
                                          <p:spTgt spid="55"/>
                                        </p:tgtEl>
                                      </p:cBhvr>
                                    </p:animEffect>
                                  </p:childTnLst>
                                </p:cTn>
                              </p:par>
                              <p:par>
                                <p:cTn id="140" presetID="10" presetClass="entr" presetSubtype="0" fill="hold" nodeType="withEffect">
                                  <p:stCondLst>
                                    <p:cond delay="0"/>
                                  </p:stCondLst>
                                  <p:childTnLst>
                                    <p:set>
                                      <p:cBhvr>
                                        <p:cTn id="141" dur="1" fill="hold">
                                          <p:stCondLst>
                                            <p:cond delay="0"/>
                                          </p:stCondLst>
                                        </p:cTn>
                                        <p:tgtEl>
                                          <p:spTgt spid="56"/>
                                        </p:tgtEl>
                                        <p:attrNameLst>
                                          <p:attrName>style.visibility</p:attrName>
                                        </p:attrNameLst>
                                      </p:cBhvr>
                                      <p:to>
                                        <p:strVal val="visible"/>
                                      </p:to>
                                    </p:set>
                                    <p:animEffect transition="in" filter="fade">
                                      <p:cBhvr>
                                        <p:cTn id="142" dur="500"/>
                                        <p:tgtEl>
                                          <p:spTgt spid="56"/>
                                        </p:tgtEl>
                                      </p:cBhvr>
                                    </p:animEffect>
                                  </p:childTnLst>
                                </p:cTn>
                              </p:par>
                              <p:par>
                                <p:cTn id="143" presetID="10" presetClass="entr" presetSubtype="0" fill="hold" grpId="0" nodeType="withEffect">
                                  <p:stCondLst>
                                    <p:cond delay="0"/>
                                  </p:stCondLst>
                                  <p:childTnLst>
                                    <p:set>
                                      <p:cBhvr>
                                        <p:cTn id="144" dur="1" fill="hold">
                                          <p:stCondLst>
                                            <p:cond delay="0"/>
                                          </p:stCondLst>
                                        </p:cTn>
                                        <p:tgtEl>
                                          <p:spTgt spid="30"/>
                                        </p:tgtEl>
                                        <p:attrNameLst>
                                          <p:attrName>style.visibility</p:attrName>
                                        </p:attrNameLst>
                                      </p:cBhvr>
                                      <p:to>
                                        <p:strVal val="visible"/>
                                      </p:to>
                                    </p:set>
                                    <p:animEffect transition="in" filter="fade">
                                      <p:cBhvr>
                                        <p:cTn id="145" dur="500"/>
                                        <p:tgtEl>
                                          <p:spTgt spid="30"/>
                                        </p:tgtEl>
                                      </p:cBhvr>
                                    </p:animEffect>
                                  </p:childTnLst>
                                </p:cTn>
                              </p:par>
                              <p:par>
                                <p:cTn id="146" presetID="10" presetClass="entr" presetSubtype="0" fill="hold" grpId="0" nodeType="withEffect">
                                  <p:stCondLst>
                                    <p:cond delay="0"/>
                                  </p:stCondLst>
                                  <p:childTnLst>
                                    <p:set>
                                      <p:cBhvr>
                                        <p:cTn id="147" dur="1" fill="hold">
                                          <p:stCondLst>
                                            <p:cond delay="0"/>
                                          </p:stCondLst>
                                        </p:cTn>
                                        <p:tgtEl>
                                          <p:spTgt spid="99"/>
                                        </p:tgtEl>
                                        <p:attrNameLst>
                                          <p:attrName>style.visibility</p:attrName>
                                        </p:attrNameLst>
                                      </p:cBhvr>
                                      <p:to>
                                        <p:strVal val="visible"/>
                                      </p:to>
                                    </p:set>
                                    <p:animEffect transition="in" filter="fade">
                                      <p:cBhvr>
                                        <p:cTn id="148" dur="500"/>
                                        <p:tgtEl>
                                          <p:spTgt spid="99"/>
                                        </p:tgtEl>
                                      </p:cBhvr>
                                    </p:animEffect>
                                  </p:childTnLst>
                                </p:cTn>
                              </p:par>
                              <p:par>
                                <p:cTn id="149" presetID="10" presetClass="entr" presetSubtype="0" fill="hold" nodeType="withEffect">
                                  <p:stCondLst>
                                    <p:cond delay="0"/>
                                  </p:stCondLst>
                                  <p:childTnLst>
                                    <p:set>
                                      <p:cBhvr>
                                        <p:cTn id="150" dur="1" fill="hold">
                                          <p:stCondLst>
                                            <p:cond delay="0"/>
                                          </p:stCondLst>
                                        </p:cTn>
                                        <p:tgtEl>
                                          <p:spTgt spid="60"/>
                                        </p:tgtEl>
                                        <p:attrNameLst>
                                          <p:attrName>style.visibility</p:attrName>
                                        </p:attrNameLst>
                                      </p:cBhvr>
                                      <p:to>
                                        <p:strVal val="visible"/>
                                      </p:to>
                                    </p:set>
                                    <p:animEffect transition="in" filter="fade">
                                      <p:cBhvr>
                                        <p:cTn id="151" dur="500"/>
                                        <p:tgtEl>
                                          <p:spTgt spid="60"/>
                                        </p:tgtEl>
                                      </p:cBhvr>
                                    </p:animEffect>
                                  </p:childTnLst>
                                </p:cTn>
                              </p:par>
                              <p:par>
                                <p:cTn id="152" presetID="10" presetClass="entr" presetSubtype="0" fill="hold" nodeType="withEffect">
                                  <p:stCondLst>
                                    <p:cond delay="0"/>
                                  </p:stCondLst>
                                  <p:childTnLst>
                                    <p:set>
                                      <p:cBhvr>
                                        <p:cTn id="153" dur="1" fill="hold">
                                          <p:stCondLst>
                                            <p:cond delay="0"/>
                                          </p:stCondLst>
                                        </p:cTn>
                                        <p:tgtEl>
                                          <p:spTgt spid="54"/>
                                        </p:tgtEl>
                                        <p:attrNameLst>
                                          <p:attrName>style.visibility</p:attrName>
                                        </p:attrNameLst>
                                      </p:cBhvr>
                                      <p:to>
                                        <p:strVal val="visible"/>
                                      </p:to>
                                    </p:set>
                                    <p:animEffect transition="in" filter="fade">
                                      <p:cBhvr>
                                        <p:cTn id="154" dur="500"/>
                                        <p:tgtEl>
                                          <p:spTgt spid="54"/>
                                        </p:tgtEl>
                                      </p:cBhvr>
                                    </p:animEffect>
                                  </p:childTnLst>
                                </p:cTn>
                              </p:par>
                            </p:childTnLst>
                          </p:cTn>
                        </p:par>
                      </p:childTnLst>
                    </p:cTn>
                  </p:par>
                  <p:par>
                    <p:cTn id="155" fill="hold">
                      <p:stCondLst>
                        <p:cond delay="indefinite"/>
                      </p:stCondLst>
                      <p:childTnLst>
                        <p:par>
                          <p:cTn id="156" fill="hold">
                            <p:stCondLst>
                              <p:cond delay="0"/>
                            </p:stCondLst>
                            <p:childTnLst>
                              <p:par>
                                <p:cTn id="157" presetID="10" presetClass="entr" presetSubtype="0" fill="hold" nodeType="clickEffect">
                                  <p:stCondLst>
                                    <p:cond delay="0"/>
                                  </p:stCondLst>
                                  <p:childTnLst>
                                    <p:set>
                                      <p:cBhvr>
                                        <p:cTn id="158" dur="1" fill="hold">
                                          <p:stCondLst>
                                            <p:cond delay="0"/>
                                          </p:stCondLst>
                                        </p:cTn>
                                        <p:tgtEl>
                                          <p:spTgt spid="47"/>
                                        </p:tgtEl>
                                        <p:attrNameLst>
                                          <p:attrName>style.visibility</p:attrName>
                                        </p:attrNameLst>
                                      </p:cBhvr>
                                      <p:to>
                                        <p:strVal val="visible"/>
                                      </p:to>
                                    </p:set>
                                    <p:animEffect transition="in" filter="fade">
                                      <p:cBhvr>
                                        <p:cTn id="159" dur="500"/>
                                        <p:tgtEl>
                                          <p:spTgt spid="47"/>
                                        </p:tgtEl>
                                      </p:cBhvr>
                                    </p:animEffect>
                                  </p:childTnLst>
                                </p:cTn>
                              </p:par>
                              <p:par>
                                <p:cTn id="160" presetID="10" presetClass="entr" presetSubtype="0" fill="hold" grpId="0" nodeType="withEffect">
                                  <p:stCondLst>
                                    <p:cond delay="0"/>
                                  </p:stCondLst>
                                  <p:childTnLst>
                                    <p:set>
                                      <p:cBhvr>
                                        <p:cTn id="161" dur="1" fill="hold">
                                          <p:stCondLst>
                                            <p:cond delay="0"/>
                                          </p:stCondLst>
                                        </p:cTn>
                                        <p:tgtEl>
                                          <p:spTgt spid="29"/>
                                        </p:tgtEl>
                                        <p:attrNameLst>
                                          <p:attrName>style.visibility</p:attrName>
                                        </p:attrNameLst>
                                      </p:cBhvr>
                                      <p:to>
                                        <p:strVal val="visible"/>
                                      </p:to>
                                    </p:set>
                                    <p:animEffect transition="in" filter="fade">
                                      <p:cBhvr>
                                        <p:cTn id="162" dur="500"/>
                                        <p:tgtEl>
                                          <p:spTgt spid="29"/>
                                        </p:tgtEl>
                                      </p:cBhvr>
                                    </p:animEffect>
                                  </p:childTnLst>
                                </p:cTn>
                              </p:par>
                              <p:par>
                                <p:cTn id="163" presetID="10" presetClass="entr" presetSubtype="0" fill="hold" nodeType="withEffect">
                                  <p:stCondLst>
                                    <p:cond delay="0"/>
                                  </p:stCondLst>
                                  <p:childTnLst>
                                    <p:set>
                                      <p:cBhvr>
                                        <p:cTn id="164" dur="1" fill="hold">
                                          <p:stCondLst>
                                            <p:cond delay="0"/>
                                          </p:stCondLst>
                                        </p:cTn>
                                        <p:tgtEl>
                                          <p:spTgt spid="66"/>
                                        </p:tgtEl>
                                        <p:attrNameLst>
                                          <p:attrName>style.visibility</p:attrName>
                                        </p:attrNameLst>
                                      </p:cBhvr>
                                      <p:to>
                                        <p:strVal val="visible"/>
                                      </p:to>
                                    </p:set>
                                    <p:animEffect transition="in" filter="fade">
                                      <p:cBhvr>
                                        <p:cTn id="165" dur="500"/>
                                        <p:tgtEl>
                                          <p:spTgt spid="66"/>
                                        </p:tgtEl>
                                      </p:cBhvr>
                                    </p:animEffect>
                                  </p:childTnLst>
                                </p:cTn>
                              </p:par>
                              <p:par>
                                <p:cTn id="166" presetID="10" presetClass="entr" presetSubtype="0" fill="hold" grpId="0" nodeType="withEffect">
                                  <p:stCondLst>
                                    <p:cond delay="0"/>
                                  </p:stCondLst>
                                  <p:childTnLst>
                                    <p:set>
                                      <p:cBhvr>
                                        <p:cTn id="167" dur="1" fill="hold">
                                          <p:stCondLst>
                                            <p:cond delay="0"/>
                                          </p:stCondLst>
                                        </p:cTn>
                                        <p:tgtEl>
                                          <p:spTgt spid="100"/>
                                        </p:tgtEl>
                                        <p:attrNameLst>
                                          <p:attrName>style.visibility</p:attrName>
                                        </p:attrNameLst>
                                      </p:cBhvr>
                                      <p:to>
                                        <p:strVal val="visible"/>
                                      </p:to>
                                    </p:set>
                                    <p:animEffect transition="in" filter="fade">
                                      <p:cBhvr>
                                        <p:cTn id="168" dur="500"/>
                                        <p:tgtEl>
                                          <p:spTgt spid="100"/>
                                        </p:tgtEl>
                                      </p:cBhvr>
                                    </p:animEffect>
                                  </p:childTnLst>
                                </p:cTn>
                              </p:par>
                              <p:par>
                                <p:cTn id="169" presetID="10" presetClass="entr" presetSubtype="0" fill="hold" grpId="0" nodeType="withEffect">
                                  <p:stCondLst>
                                    <p:cond delay="0"/>
                                  </p:stCondLst>
                                  <p:childTnLst>
                                    <p:set>
                                      <p:cBhvr>
                                        <p:cTn id="170" dur="1" fill="hold">
                                          <p:stCondLst>
                                            <p:cond delay="0"/>
                                          </p:stCondLst>
                                        </p:cTn>
                                        <p:tgtEl>
                                          <p:spTgt spid="28"/>
                                        </p:tgtEl>
                                        <p:attrNameLst>
                                          <p:attrName>style.visibility</p:attrName>
                                        </p:attrNameLst>
                                      </p:cBhvr>
                                      <p:to>
                                        <p:strVal val="visible"/>
                                      </p:to>
                                    </p:set>
                                    <p:animEffect transition="in" filter="fade">
                                      <p:cBhvr>
                                        <p:cTn id="171" dur="500"/>
                                        <p:tgtEl>
                                          <p:spTgt spid="28"/>
                                        </p:tgtEl>
                                      </p:cBhvr>
                                    </p:animEffect>
                                  </p:childTnLst>
                                </p:cTn>
                              </p:par>
                              <p:par>
                                <p:cTn id="172" presetID="10" presetClass="entr" presetSubtype="0" fill="hold" nodeType="withEffect">
                                  <p:stCondLst>
                                    <p:cond delay="0"/>
                                  </p:stCondLst>
                                  <p:childTnLst>
                                    <p:set>
                                      <p:cBhvr>
                                        <p:cTn id="173" dur="1" fill="hold">
                                          <p:stCondLst>
                                            <p:cond delay="0"/>
                                          </p:stCondLst>
                                        </p:cTn>
                                        <p:tgtEl>
                                          <p:spTgt spid="68"/>
                                        </p:tgtEl>
                                        <p:attrNameLst>
                                          <p:attrName>style.visibility</p:attrName>
                                        </p:attrNameLst>
                                      </p:cBhvr>
                                      <p:to>
                                        <p:strVal val="visible"/>
                                      </p:to>
                                    </p:set>
                                    <p:animEffect transition="in" filter="fade">
                                      <p:cBhvr>
                                        <p:cTn id="174" dur="500"/>
                                        <p:tgtEl>
                                          <p:spTgt spid="68"/>
                                        </p:tgtEl>
                                      </p:cBhvr>
                                    </p:animEffect>
                                  </p:childTnLst>
                                </p:cTn>
                              </p:par>
                              <p:par>
                                <p:cTn id="175" presetID="10" presetClass="entr" presetSubtype="0" fill="hold" grpId="0" nodeType="withEffect">
                                  <p:stCondLst>
                                    <p:cond delay="0"/>
                                  </p:stCondLst>
                                  <p:childTnLst>
                                    <p:set>
                                      <p:cBhvr>
                                        <p:cTn id="176" dur="1" fill="hold">
                                          <p:stCondLst>
                                            <p:cond delay="0"/>
                                          </p:stCondLst>
                                        </p:cTn>
                                        <p:tgtEl>
                                          <p:spTgt spid="101"/>
                                        </p:tgtEl>
                                        <p:attrNameLst>
                                          <p:attrName>style.visibility</p:attrName>
                                        </p:attrNameLst>
                                      </p:cBhvr>
                                      <p:to>
                                        <p:strVal val="visible"/>
                                      </p:to>
                                    </p:set>
                                    <p:animEffect transition="in" filter="fade">
                                      <p:cBhvr>
                                        <p:cTn id="177" dur="500"/>
                                        <p:tgtEl>
                                          <p:spTgt spid="101"/>
                                        </p:tgtEl>
                                      </p:cBhvr>
                                    </p:animEffect>
                                  </p:childTnLst>
                                </p:cTn>
                              </p:par>
                              <p:par>
                                <p:cTn id="178" presetID="10" presetClass="entr" presetSubtype="0" fill="hold" grpId="0" nodeType="withEffect">
                                  <p:stCondLst>
                                    <p:cond delay="0"/>
                                  </p:stCondLst>
                                  <p:childTnLst>
                                    <p:set>
                                      <p:cBhvr>
                                        <p:cTn id="179" dur="1" fill="hold">
                                          <p:stCondLst>
                                            <p:cond delay="0"/>
                                          </p:stCondLst>
                                        </p:cTn>
                                        <p:tgtEl>
                                          <p:spTgt spid="21"/>
                                        </p:tgtEl>
                                        <p:attrNameLst>
                                          <p:attrName>style.visibility</p:attrName>
                                        </p:attrNameLst>
                                      </p:cBhvr>
                                      <p:to>
                                        <p:strVal val="visible"/>
                                      </p:to>
                                    </p:set>
                                    <p:animEffect transition="in" filter="fade">
                                      <p:cBhvr>
                                        <p:cTn id="180" dur="500"/>
                                        <p:tgtEl>
                                          <p:spTgt spid="21"/>
                                        </p:tgtEl>
                                      </p:cBhvr>
                                    </p:animEffect>
                                  </p:childTnLst>
                                </p:cTn>
                              </p:par>
                              <p:par>
                                <p:cTn id="181" presetID="10" presetClass="entr" presetSubtype="0" fill="hold" grpId="0" nodeType="withEffect">
                                  <p:stCondLst>
                                    <p:cond delay="0"/>
                                  </p:stCondLst>
                                  <p:childTnLst>
                                    <p:set>
                                      <p:cBhvr>
                                        <p:cTn id="182" dur="1" fill="hold">
                                          <p:stCondLst>
                                            <p:cond delay="0"/>
                                          </p:stCondLst>
                                        </p:cTn>
                                        <p:tgtEl>
                                          <p:spTgt spid="102"/>
                                        </p:tgtEl>
                                        <p:attrNameLst>
                                          <p:attrName>style.visibility</p:attrName>
                                        </p:attrNameLst>
                                      </p:cBhvr>
                                      <p:to>
                                        <p:strVal val="visible"/>
                                      </p:to>
                                    </p:set>
                                    <p:animEffect transition="in" filter="fade">
                                      <p:cBhvr>
                                        <p:cTn id="183" dur="500"/>
                                        <p:tgtEl>
                                          <p:spTgt spid="102"/>
                                        </p:tgtEl>
                                      </p:cBhvr>
                                    </p:animEffect>
                                  </p:childTnLst>
                                </p:cTn>
                              </p:par>
                              <p:par>
                                <p:cTn id="184" presetID="10" presetClass="entr" presetSubtype="0" fill="hold" nodeType="withEffect">
                                  <p:stCondLst>
                                    <p:cond delay="0"/>
                                  </p:stCondLst>
                                  <p:childTnLst>
                                    <p:set>
                                      <p:cBhvr>
                                        <p:cTn id="185" dur="1" fill="hold">
                                          <p:stCondLst>
                                            <p:cond delay="0"/>
                                          </p:stCondLst>
                                        </p:cTn>
                                        <p:tgtEl>
                                          <p:spTgt spid="70"/>
                                        </p:tgtEl>
                                        <p:attrNameLst>
                                          <p:attrName>style.visibility</p:attrName>
                                        </p:attrNameLst>
                                      </p:cBhvr>
                                      <p:to>
                                        <p:strVal val="visible"/>
                                      </p:to>
                                    </p:set>
                                    <p:animEffect transition="in" filter="fade">
                                      <p:cBhvr>
                                        <p:cTn id="186" dur="500"/>
                                        <p:tgtEl>
                                          <p:spTgt spid="70"/>
                                        </p:tgtEl>
                                      </p:cBhvr>
                                    </p:animEffect>
                                  </p:childTnLst>
                                </p:cTn>
                              </p:par>
                            </p:childTnLst>
                          </p:cTn>
                        </p:par>
                      </p:childTnLst>
                    </p:cTn>
                  </p:par>
                  <p:par>
                    <p:cTn id="187" fill="hold">
                      <p:stCondLst>
                        <p:cond delay="indefinite"/>
                      </p:stCondLst>
                      <p:childTnLst>
                        <p:par>
                          <p:cTn id="188" fill="hold">
                            <p:stCondLst>
                              <p:cond delay="0"/>
                            </p:stCondLst>
                            <p:childTnLst>
                              <p:par>
                                <p:cTn id="189" presetID="10" presetClass="entr" presetSubtype="0" fill="hold" grpId="0" nodeType="clickEffect">
                                  <p:stCondLst>
                                    <p:cond delay="0"/>
                                  </p:stCondLst>
                                  <p:childTnLst>
                                    <p:set>
                                      <p:cBhvr>
                                        <p:cTn id="190" dur="1" fill="hold">
                                          <p:stCondLst>
                                            <p:cond delay="0"/>
                                          </p:stCondLst>
                                        </p:cTn>
                                        <p:tgtEl>
                                          <p:spTgt spid="109"/>
                                        </p:tgtEl>
                                        <p:attrNameLst>
                                          <p:attrName>style.visibility</p:attrName>
                                        </p:attrNameLst>
                                      </p:cBhvr>
                                      <p:to>
                                        <p:strVal val="visible"/>
                                      </p:to>
                                    </p:set>
                                    <p:animEffect transition="in" filter="fade">
                                      <p:cBhvr>
                                        <p:cTn id="191" dur="500"/>
                                        <p:tgtEl>
                                          <p:spTgt spid="109"/>
                                        </p:tgtEl>
                                      </p:cBhvr>
                                    </p:animEffect>
                                  </p:childTnLst>
                                </p:cTn>
                              </p:par>
                              <p:par>
                                <p:cTn id="192" presetID="10" presetClass="entr" presetSubtype="0" fill="hold" grpId="0" nodeType="withEffect">
                                  <p:stCondLst>
                                    <p:cond delay="0"/>
                                  </p:stCondLst>
                                  <p:childTnLst>
                                    <p:set>
                                      <p:cBhvr>
                                        <p:cTn id="193" dur="1" fill="hold">
                                          <p:stCondLst>
                                            <p:cond delay="0"/>
                                          </p:stCondLst>
                                        </p:cTn>
                                        <p:tgtEl>
                                          <p:spTgt spid="110"/>
                                        </p:tgtEl>
                                        <p:attrNameLst>
                                          <p:attrName>style.visibility</p:attrName>
                                        </p:attrNameLst>
                                      </p:cBhvr>
                                      <p:to>
                                        <p:strVal val="visible"/>
                                      </p:to>
                                    </p:set>
                                    <p:animEffect transition="in" filter="fade">
                                      <p:cBhvr>
                                        <p:cTn id="194" dur="500"/>
                                        <p:tgtEl>
                                          <p:spTgt spid="110"/>
                                        </p:tgtEl>
                                      </p:cBhvr>
                                    </p:animEffect>
                                  </p:childTnLst>
                                </p:cTn>
                              </p:par>
                              <p:par>
                                <p:cTn id="195" presetID="10" presetClass="entr" presetSubtype="0" fill="hold" grpId="0" nodeType="withEffect">
                                  <p:stCondLst>
                                    <p:cond delay="0"/>
                                  </p:stCondLst>
                                  <p:childTnLst>
                                    <p:set>
                                      <p:cBhvr>
                                        <p:cTn id="196" dur="1" fill="hold">
                                          <p:stCondLst>
                                            <p:cond delay="0"/>
                                          </p:stCondLst>
                                        </p:cTn>
                                        <p:tgtEl>
                                          <p:spTgt spid="111"/>
                                        </p:tgtEl>
                                        <p:attrNameLst>
                                          <p:attrName>style.visibility</p:attrName>
                                        </p:attrNameLst>
                                      </p:cBhvr>
                                      <p:to>
                                        <p:strVal val="visible"/>
                                      </p:to>
                                    </p:set>
                                    <p:animEffect transition="in" filter="fade">
                                      <p:cBhvr>
                                        <p:cTn id="197" dur="500"/>
                                        <p:tgtEl>
                                          <p:spTgt spid="111"/>
                                        </p:tgtEl>
                                      </p:cBhvr>
                                    </p:animEffect>
                                  </p:childTnLst>
                                </p:cTn>
                              </p:par>
                              <p:par>
                                <p:cTn id="198" presetID="10" presetClass="entr" presetSubtype="0" fill="hold" grpId="0" nodeType="withEffect">
                                  <p:stCondLst>
                                    <p:cond delay="0"/>
                                  </p:stCondLst>
                                  <p:childTnLst>
                                    <p:set>
                                      <p:cBhvr>
                                        <p:cTn id="199" dur="1" fill="hold">
                                          <p:stCondLst>
                                            <p:cond delay="0"/>
                                          </p:stCondLst>
                                        </p:cTn>
                                        <p:tgtEl>
                                          <p:spTgt spid="112"/>
                                        </p:tgtEl>
                                        <p:attrNameLst>
                                          <p:attrName>style.visibility</p:attrName>
                                        </p:attrNameLst>
                                      </p:cBhvr>
                                      <p:to>
                                        <p:strVal val="visible"/>
                                      </p:to>
                                    </p:set>
                                    <p:animEffect transition="in" filter="fade">
                                      <p:cBhvr>
                                        <p:cTn id="200" dur="500"/>
                                        <p:tgtEl>
                                          <p:spTgt spid="112"/>
                                        </p:tgtEl>
                                      </p:cBhvr>
                                    </p:animEffect>
                                  </p:childTnLst>
                                </p:cTn>
                              </p:par>
                              <p:par>
                                <p:cTn id="201" presetID="10" presetClass="entr" presetSubtype="0" fill="hold" grpId="0" nodeType="withEffect">
                                  <p:stCondLst>
                                    <p:cond delay="0"/>
                                  </p:stCondLst>
                                  <p:childTnLst>
                                    <p:set>
                                      <p:cBhvr>
                                        <p:cTn id="202" dur="1" fill="hold">
                                          <p:stCondLst>
                                            <p:cond delay="0"/>
                                          </p:stCondLst>
                                        </p:cTn>
                                        <p:tgtEl>
                                          <p:spTgt spid="113"/>
                                        </p:tgtEl>
                                        <p:attrNameLst>
                                          <p:attrName>style.visibility</p:attrName>
                                        </p:attrNameLst>
                                      </p:cBhvr>
                                      <p:to>
                                        <p:strVal val="visible"/>
                                      </p:to>
                                    </p:set>
                                    <p:animEffect transition="in" filter="fade">
                                      <p:cBhvr>
                                        <p:cTn id="203" dur="500"/>
                                        <p:tgtEl>
                                          <p:spTgt spid="113"/>
                                        </p:tgtEl>
                                      </p:cBhvr>
                                    </p:animEffect>
                                  </p:childTnLst>
                                </p:cTn>
                              </p:par>
                              <p:par>
                                <p:cTn id="204" presetID="10" presetClass="entr" presetSubtype="0" fill="hold" grpId="0" nodeType="withEffect">
                                  <p:stCondLst>
                                    <p:cond delay="0"/>
                                  </p:stCondLst>
                                  <p:childTnLst>
                                    <p:set>
                                      <p:cBhvr>
                                        <p:cTn id="205" dur="1" fill="hold">
                                          <p:stCondLst>
                                            <p:cond delay="0"/>
                                          </p:stCondLst>
                                        </p:cTn>
                                        <p:tgtEl>
                                          <p:spTgt spid="115"/>
                                        </p:tgtEl>
                                        <p:attrNameLst>
                                          <p:attrName>style.visibility</p:attrName>
                                        </p:attrNameLst>
                                      </p:cBhvr>
                                      <p:to>
                                        <p:strVal val="visible"/>
                                      </p:to>
                                    </p:set>
                                    <p:animEffect transition="in" filter="fade">
                                      <p:cBhvr>
                                        <p:cTn id="206" dur="500"/>
                                        <p:tgtEl>
                                          <p:spTgt spid="115"/>
                                        </p:tgtEl>
                                      </p:cBhvr>
                                    </p:animEffect>
                                  </p:childTnLst>
                                </p:cTn>
                              </p:par>
                              <p:par>
                                <p:cTn id="207" presetID="10" presetClass="entr" presetSubtype="0" fill="hold" grpId="0" nodeType="withEffect">
                                  <p:stCondLst>
                                    <p:cond delay="0"/>
                                  </p:stCondLst>
                                  <p:childTnLst>
                                    <p:set>
                                      <p:cBhvr>
                                        <p:cTn id="208" dur="1" fill="hold">
                                          <p:stCondLst>
                                            <p:cond delay="0"/>
                                          </p:stCondLst>
                                        </p:cTn>
                                        <p:tgtEl>
                                          <p:spTgt spid="139"/>
                                        </p:tgtEl>
                                        <p:attrNameLst>
                                          <p:attrName>style.visibility</p:attrName>
                                        </p:attrNameLst>
                                      </p:cBhvr>
                                      <p:to>
                                        <p:strVal val="visible"/>
                                      </p:to>
                                    </p:set>
                                    <p:animEffect transition="in" filter="fade">
                                      <p:cBhvr>
                                        <p:cTn id="209" dur="500"/>
                                        <p:tgtEl>
                                          <p:spTgt spid="139"/>
                                        </p:tgtEl>
                                      </p:cBhvr>
                                    </p:animEffect>
                                  </p:childTnLst>
                                </p:cTn>
                              </p:par>
                            </p:childTnLst>
                          </p:cTn>
                        </p:par>
                      </p:childTnLst>
                    </p:cTn>
                  </p:par>
                  <p:par>
                    <p:cTn id="210" fill="hold">
                      <p:stCondLst>
                        <p:cond delay="indefinite"/>
                      </p:stCondLst>
                      <p:childTnLst>
                        <p:par>
                          <p:cTn id="211" fill="hold">
                            <p:stCondLst>
                              <p:cond delay="0"/>
                            </p:stCondLst>
                            <p:childTnLst>
                              <p:par>
                                <p:cTn id="212" presetID="10" presetClass="entr" presetSubtype="0" fill="hold" grpId="0" nodeType="clickEffect">
                                  <p:stCondLst>
                                    <p:cond delay="0"/>
                                  </p:stCondLst>
                                  <p:childTnLst>
                                    <p:set>
                                      <p:cBhvr>
                                        <p:cTn id="213" dur="1" fill="hold">
                                          <p:stCondLst>
                                            <p:cond delay="0"/>
                                          </p:stCondLst>
                                        </p:cTn>
                                        <p:tgtEl>
                                          <p:spTgt spid="116"/>
                                        </p:tgtEl>
                                        <p:attrNameLst>
                                          <p:attrName>style.visibility</p:attrName>
                                        </p:attrNameLst>
                                      </p:cBhvr>
                                      <p:to>
                                        <p:strVal val="visible"/>
                                      </p:to>
                                    </p:set>
                                    <p:animEffect transition="in" filter="fade">
                                      <p:cBhvr>
                                        <p:cTn id="214" dur="500"/>
                                        <p:tgtEl>
                                          <p:spTgt spid="116"/>
                                        </p:tgtEl>
                                      </p:cBhvr>
                                    </p:animEffect>
                                  </p:childTnLst>
                                </p:cTn>
                              </p:par>
                              <p:par>
                                <p:cTn id="215" presetID="10" presetClass="entr" presetSubtype="0" fill="hold" grpId="0" nodeType="withEffect">
                                  <p:stCondLst>
                                    <p:cond delay="0"/>
                                  </p:stCondLst>
                                  <p:childTnLst>
                                    <p:set>
                                      <p:cBhvr>
                                        <p:cTn id="216" dur="1" fill="hold">
                                          <p:stCondLst>
                                            <p:cond delay="0"/>
                                          </p:stCondLst>
                                        </p:cTn>
                                        <p:tgtEl>
                                          <p:spTgt spid="117"/>
                                        </p:tgtEl>
                                        <p:attrNameLst>
                                          <p:attrName>style.visibility</p:attrName>
                                        </p:attrNameLst>
                                      </p:cBhvr>
                                      <p:to>
                                        <p:strVal val="visible"/>
                                      </p:to>
                                    </p:set>
                                    <p:animEffect transition="in" filter="fade">
                                      <p:cBhvr>
                                        <p:cTn id="217" dur="500"/>
                                        <p:tgtEl>
                                          <p:spTgt spid="117"/>
                                        </p:tgtEl>
                                      </p:cBhvr>
                                    </p:animEffect>
                                  </p:childTnLst>
                                </p:cTn>
                              </p:par>
                              <p:par>
                                <p:cTn id="218" presetID="10" presetClass="entr" presetSubtype="0" fill="hold" grpId="0" nodeType="withEffect">
                                  <p:stCondLst>
                                    <p:cond delay="0"/>
                                  </p:stCondLst>
                                  <p:childTnLst>
                                    <p:set>
                                      <p:cBhvr>
                                        <p:cTn id="219" dur="1" fill="hold">
                                          <p:stCondLst>
                                            <p:cond delay="0"/>
                                          </p:stCondLst>
                                        </p:cTn>
                                        <p:tgtEl>
                                          <p:spTgt spid="118"/>
                                        </p:tgtEl>
                                        <p:attrNameLst>
                                          <p:attrName>style.visibility</p:attrName>
                                        </p:attrNameLst>
                                      </p:cBhvr>
                                      <p:to>
                                        <p:strVal val="visible"/>
                                      </p:to>
                                    </p:set>
                                    <p:animEffect transition="in" filter="fade">
                                      <p:cBhvr>
                                        <p:cTn id="220" dur="500"/>
                                        <p:tgtEl>
                                          <p:spTgt spid="118"/>
                                        </p:tgtEl>
                                      </p:cBhvr>
                                    </p:animEffect>
                                  </p:childTnLst>
                                </p:cTn>
                              </p:par>
                              <p:par>
                                <p:cTn id="221" presetID="10" presetClass="entr" presetSubtype="0" fill="hold" grpId="0" nodeType="withEffect">
                                  <p:stCondLst>
                                    <p:cond delay="0"/>
                                  </p:stCondLst>
                                  <p:childTnLst>
                                    <p:set>
                                      <p:cBhvr>
                                        <p:cTn id="222" dur="1" fill="hold">
                                          <p:stCondLst>
                                            <p:cond delay="0"/>
                                          </p:stCondLst>
                                        </p:cTn>
                                        <p:tgtEl>
                                          <p:spTgt spid="119"/>
                                        </p:tgtEl>
                                        <p:attrNameLst>
                                          <p:attrName>style.visibility</p:attrName>
                                        </p:attrNameLst>
                                      </p:cBhvr>
                                      <p:to>
                                        <p:strVal val="visible"/>
                                      </p:to>
                                    </p:set>
                                    <p:animEffect transition="in" filter="fade">
                                      <p:cBhvr>
                                        <p:cTn id="223" dur="500"/>
                                        <p:tgtEl>
                                          <p:spTgt spid="119"/>
                                        </p:tgtEl>
                                      </p:cBhvr>
                                    </p:animEffect>
                                  </p:childTnLst>
                                </p:cTn>
                              </p:par>
                              <p:par>
                                <p:cTn id="224" presetID="10" presetClass="entr" presetSubtype="0" fill="hold" grpId="0" nodeType="withEffect">
                                  <p:stCondLst>
                                    <p:cond delay="0"/>
                                  </p:stCondLst>
                                  <p:childTnLst>
                                    <p:set>
                                      <p:cBhvr>
                                        <p:cTn id="225" dur="1" fill="hold">
                                          <p:stCondLst>
                                            <p:cond delay="0"/>
                                          </p:stCondLst>
                                        </p:cTn>
                                        <p:tgtEl>
                                          <p:spTgt spid="120"/>
                                        </p:tgtEl>
                                        <p:attrNameLst>
                                          <p:attrName>style.visibility</p:attrName>
                                        </p:attrNameLst>
                                      </p:cBhvr>
                                      <p:to>
                                        <p:strVal val="visible"/>
                                      </p:to>
                                    </p:set>
                                    <p:animEffect transition="in" filter="fade">
                                      <p:cBhvr>
                                        <p:cTn id="226" dur="500"/>
                                        <p:tgtEl>
                                          <p:spTgt spid="120"/>
                                        </p:tgtEl>
                                      </p:cBhvr>
                                    </p:animEffect>
                                  </p:childTnLst>
                                </p:cTn>
                              </p:par>
                              <p:par>
                                <p:cTn id="227" presetID="10" presetClass="entr" presetSubtype="0" fill="hold" grpId="0" nodeType="withEffect">
                                  <p:stCondLst>
                                    <p:cond delay="0"/>
                                  </p:stCondLst>
                                  <p:childTnLst>
                                    <p:set>
                                      <p:cBhvr>
                                        <p:cTn id="228" dur="1" fill="hold">
                                          <p:stCondLst>
                                            <p:cond delay="0"/>
                                          </p:stCondLst>
                                        </p:cTn>
                                        <p:tgtEl>
                                          <p:spTgt spid="121"/>
                                        </p:tgtEl>
                                        <p:attrNameLst>
                                          <p:attrName>style.visibility</p:attrName>
                                        </p:attrNameLst>
                                      </p:cBhvr>
                                      <p:to>
                                        <p:strVal val="visible"/>
                                      </p:to>
                                    </p:set>
                                    <p:animEffect transition="in" filter="fade">
                                      <p:cBhvr>
                                        <p:cTn id="229" dur="500"/>
                                        <p:tgtEl>
                                          <p:spTgt spid="121"/>
                                        </p:tgtEl>
                                      </p:cBhvr>
                                    </p:animEffect>
                                  </p:childTnLst>
                                </p:cTn>
                              </p:par>
                              <p:par>
                                <p:cTn id="230" presetID="10" presetClass="entr" presetSubtype="0" fill="hold" grpId="0" nodeType="withEffect">
                                  <p:stCondLst>
                                    <p:cond delay="0"/>
                                  </p:stCondLst>
                                  <p:childTnLst>
                                    <p:set>
                                      <p:cBhvr>
                                        <p:cTn id="231" dur="1" fill="hold">
                                          <p:stCondLst>
                                            <p:cond delay="0"/>
                                          </p:stCondLst>
                                        </p:cTn>
                                        <p:tgtEl>
                                          <p:spTgt spid="122"/>
                                        </p:tgtEl>
                                        <p:attrNameLst>
                                          <p:attrName>style.visibility</p:attrName>
                                        </p:attrNameLst>
                                      </p:cBhvr>
                                      <p:to>
                                        <p:strVal val="visible"/>
                                      </p:to>
                                    </p:set>
                                    <p:animEffect transition="in" filter="fade">
                                      <p:cBhvr>
                                        <p:cTn id="232" dur="500"/>
                                        <p:tgtEl>
                                          <p:spTgt spid="122"/>
                                        </p:tgtEl>
                                      </p:cBhvr>
                                    </p:animEffect>
                                  </p:childTnLst>
                                </p:cTn>
                              </p:par>
                              <p:par>
                                <p:cTn id="233" presetID="10" presetClass="entr" presetSubtype="0" fill="hold" grpId="0" nodeType="withEffect">
                                  <p:stCondLst>
                                    <p:cond delay="0"/>
                                  </p:stCondLst>
                                  <p:childTnLst>
                                    <p:set>
                                      <p:cBhvr>
                                        <p:cTn id="234" dur="1" fill="hold">
                                          <p:stCondLst>
                                            <p:cond delay="0"/>
                                          </p:stCondLst>
                                        </p:cTn>
                                        <p:tgtEl>
                                          <p:spTgt spid="123"/>
                                        </p:tgtEl>
                                        <p:attrNameLst>
                                          <p:attrName>style.visibility</p:attrName>
                                        </p:attrNameLst>
                                      </p:cBhvr>
                                      <p:to>
                                        <p:strVal val="visible"/>
                                      </p:to>
                                    </p:set>
                                    <p:animEffect transition="in" filter="fade">
                                      <p:cBhvr>
                                        <p:cTn id="235" dur="500"/>
                                        <p:tgtEl>
                                          <p:spTgt spid="123"/>
                                        </p:tgtEl>
                                      </p:cBhvr>
                                    </p:animEffect>
                                  </p:childTnLst>
                                </p:cTn>
                              </p:par>
                              <p:par>
                                <p:cTn id="236" presetID="10" presetClass="entr" presetSubtype="0" fill="hold" grpId="0" nodeType="withEffect">
                                  <p:stCondLst>
                                    <p:cond delay="0"/>
                                  </p:stCondLst>
                                  <p:childTnLst>
                                    <p:set>
                                      <p:cBhvr>
                                        <p:cTn id="237" dur="1" fill="hold">
                                          <p:stCondLst>
                                            <p:cond delay="0"/>
                                          </p:stCondLst>
                                        </p:cTn>
                                        <p:tgtEl>
                                          <p:spTgt spid="124"/>
                                        </p:tgtEl>
                                        <p:attrNameLst>
                                          <p:attrName>style.visibility</p:attrName>
                                        </p:attrNameLst>
                                      </p:cBhvr>
                                      <p:to>
                                        <p:strVal val="visible"/>
                                      </p:to>
                                    </p:set>
                                    <p:animEffect transition="in" filter="fade">
                                      <p:cBhvr>
                                        <p:cTn id="238" dur="500"/>
                                        <p:tgtEl>
                                          <p:spTgt spid="124"/>
                                        </p:tgtEl>
                                      </p:cBhvr>
                                    </p:animEffect>
                                  </p:childTnLst>
                                </p:cTn>
                              </p:par>
                              <p:par>
                                <p:cTn id="239" presetID="10" presetClass="entr" presetSubtype="0" fill="hold" grpId="0" nodeType="withEffect">
                                  <p:stCondLst>
                                    <p:cond delay="0"/>
                                  </p:stCondLst>
                                  <p:childTnLst>
                                    <p:set>
                                      <p:cBhvr>
                                        <p:cTn id="240" dur="1" fill="hold">
                                          <p:stCondLst>
                                            <p:cond delay="0"/>
                                          </p:stCondLst>
                                        </p:cTn>
                                        <p:tgtEl>
                                          <p:spTgt spid="125"/>
                                        </p:tgtEl>
                                        <p:attrNameLst>
                                          <p:attrName>style.visibility</p:attrName>
                                        </p:attrNameLst>
                                      </p:cBhvr>
                                      <p:to>
                                        <p:strVal val="visible"/>
                                      </p:to>
                                    </p:set>
                                    <p:animEffect transition="in" filter="fade">
                                      <p:cBhvr>
                                        <p:cTn id="241" dur="500"/>
                                        <p:tgtEl>
                                          <p:spTgt spid="125"/>
                                        </p:tgtEl>
                                      </p:cBhvr>
                                    </p:animEffect>
                                  </p:childTnLst>
                                </p:cTn>
                              </p:par>
                              <p:par>
                                <p:cTn id="242" presetID="10" presetClass="entr" presetSubtype="0" fill="hold" grpId="0" nodeType="withEffect">
                                  <p:stCondLst>
                                    <p:cond delay="0"/>
                                  </p:stCondLst>
                                  <p:childTnLst>
                                    <p:set>
                                      <p:cBhvr>
                                        <p:cTn id="243" dur="1" fill="hold">
                                          <p:stCondLst>
                                            <p:cond delay="0"/>
                                          </p:stCondLst>
                                        </p:cTn>
                                        <p:tgtEl>
                                          <p:spTgt spid="126"/>
                                        </p:tgtEl>
                                        <p:attrNameLst>
                                          <p:attrName>style.visibility</p:attrName>
                                        </p:attrNameLst>
                                      </p:cBhvr>
                                      <p:to>
                                        <p:strVal val="visible"/>
                                      </p:to>
                                    </p:set>
                                    <p:animEffect transition="in" filter="fade">
                                      <p:cBhvr>
                                        <p:cTn id="244" dur="500"/>
                                        <p:tgtEl>
                                          <p:spTgt spid="126"/>
                                        </p:tgtEl>
                                      </p:cBhvr>
                                    </p:animEffect>
                                  </p:childTnLst>
                                </p:cTn>
                              </p:par>
                              <p:par>
                                <p:cTn id="245" presetID="10" presetClass="entr" presetSubtype="0" fill="hold" grpId="0" nodeType="withEffect">
                                  <p:stCondLst>
                                    <p:cond delay="0"/>
                                  </p:stCondLst>
                                  <p:childTnLst>
                                    <p:set>
                                      <p:cBhvr>
                                        <p:cTn id="246" dur="1" fill="hold">
                                          <p:stCondLst>
                                            <p:cond delay="0"/>
                                          </p:stCondLst>
                                        </p:cTn>
                                        <p:tgtEl>
                                          <p:spTgt spid="127"/>
                                        </p:tgtEl>
                                        <p:attrNameLst>
                                          <p:attrName>style.visibility</p:attrName>
                                        </p:attrNameLst>
                                      </p:cBhvr>
                                      <p:to>
                                        <p:strVal val="visible"/>
                                      </p:to>
                                    </p:set>
                                    <p:animEffect transition="in" filter="fade">
                                      <p:cBhvr>
                                        <p:cTn id="247" dur="500"/>
                                        <p:tgtEl>
                                          <p:spTgt spid="127"/>
                                        </p:tgtEl>
                                      </p:cBhvr>
                                    </p:animEffect>
                                  </p:childTnLst>
                                </p:cTn>
                              </p:par>
                              <p:par>
                                <p:cTn id="248" presetID="10" presetClass="entr" presetSubtype="0" fill="hold" grpId="0" nodeType="withEffect">
                                  <p:stCondLst>
                                    <p:cond delay="0"/>
                                  </p:stCondLst>
                                  <p:childTnLst>
                                    <p:set>
                                      <p:cBhvr>
                                        <p:cTn id="249" dur="1" fill="hold">
                                          <p:stCondLst>
                                            <p:cond delay="0"/>
                                          </p:stCondLst>
                                        </p:cTn>
                                        <p:tgtEl>
                                          <p:spTgt spid="128"/>
                                        </p:tgtEl>
                                        <p:attrNameLst>
                                          <p:attrName>style.visibility</p:attrName>
                                        </p:attrNameLst>
                                      </p:cBhvr>
                                      <p:to>
                                        <p:strVal val="visible"/>
                                      </p:to>
                                    </p:set>
                                    <p:animEffect transition="in" filter="fade">
                                      <p:cBhvr>
                                        <p:cTn id="250" dur="500"/>
                                        <p:tgtEl>
                                          <p:spTgt spid="128"/>
                                        </p:tgtEl>
                                      </p:cBhvr>
                                    </p:animEffect>
                                  </p:childTnLst>
                                </p:cTn>
                              </p:par>
                              <p:par>
                                <p:cTn id="251" presetID="10" presetClass="entr" presetSubtype="0" fill="hold" grpId="0" nodeType="withEffect">
                                  <p:stCondLst>
                                    <p:cond delay="0"/>
                                  </p:stCondLst>
                                  <p:childTnLst>
                                    <p:set>
                                      <p:cBhvr>
                                        <p:cTn id="252" dur="1" fill="hold">
                                          <p:stCondLst>
                                            <p:cond delay="0"/>
                                          </p:stCondLst>
                                        </p:cTn>
                                        <p:tgtEl>
                                          <p:spTgt spid="129"/>
                                        </p:tgtEl>
                                        <p:attrNameLst>
                                          <p:attrName>style.visibility</p:attrName>
                                        </p:attrNameLst>
                                      </p:cBhvr>
                                      <p:to>
                                        <p:strVal val="visible"/>
                                      </p:to>
                                    </p:set>
                                    <p:animEffect transition="in" filter="fade">
                                      <p:cBhvr>
                                        <p:cTn id="253" dur="500"/>
                                        <p:tgtEl>
                                          <p:spTgt spid="129"/>
                                        </p:tgtEl>
                                      </p:cBhvr>
                                    </p:animEffect>
                                  </p:childTnLst>
                                </p:cTn>
                              </p:par>
                              <p:par>
                                <p:cTn id="254" presetID="10" presetClass="entr" presetSubtype="0" fill="hold" grpId="0" nodeType="withEffect">
                                  <p:stCondLst>
                                    <p:cond delay="0"/>
                                  </p:stCondLst>
                                  <p:childTnLst>
                                    <p:set>
                                      <p:cBhvr>
                                        <p:cTn id="255" dur="1" fill="hold">
                                          <p:stCondLst>
                                            <p:cond delay="0"/>
                                          </p:stCondLst>
                                        </p:cTn>
                                        <p:tgtEl>
                                          <p:spTgt spid="130"/>
                                        </p:tgtEl>
                                        <p:attrNameLst>
                                          <p:attrName>style.visibility</p:attrName>
                                        </p:attrNameLst>
                                      </p:cBhvr>
                                      <p:to>
                                        <p:strVal val="visible"/>
                                      </p:to>
                                    </p:set>
                                    <p:animEffect transition="in" filter="fade">
                                      <p:cBhvr>
                                        <p:cTn id="256" dur="500"/>
                                        <p:tgtEl>
                                          <p:spTgt spid="130"/>
                                        </p:tgtEl>
                                      </p:cBhvr>
                                    </p:animEffect>
                                  </p:childTnLst>
                                </p:cTn>
                              </p:par>
                              <p:par>
                                <p:cTn id="257" presetID="10" presetClass="entr" presetSubtype="0" fill="hold" grpId="0" nodeType="withEffect">
                                  <p:stCondLst>
                                    <p:cond delay="0"/>
                                  </p:stCondLst>
                                  <p:childTnLst>
                                    <p:set>
                                      <p:cBhvr>
                                        <p:cTn id="258" dur="1" fill="hold">
                                          <p:stCondLst>
                                            <p:cond delay="0"/>
                                          </p:stCondLst>
                                        </p:cTn>
                                        <p:tgtEl>
                                          <p:spTgt spid="131"/>
                                        </p:tgtEl>
                                        <p:attrNameLst>
                                          <p:attrName>style.visibility</p:attrName>
                                        </p:attrNameLst>
                                      </p:cBhvr>
                                      <p:to>
                                        <p:strVal val="visible"/>
                                      </p:to>
                                    </p:set>
                                    <p:animEffect transition="in" filter="fade">
                                      <p:cBhvr>
                                        <p:cTn id="259" dur="500"/>
                                        <p:tgtEl>
                                          <p:spTgt spid="131"/>
                                        </p:tgtEl>
                                      </p:cBhvr>
                                    </p:animEffect>
                                  </p:childTnLst>
                                </p:cTn>
                              </p:par>
                              <p:par>
                                <p:cTn id="260" presetID="10" presetClass="entr" presetSubtype="0" fill="hold" grpId="0" nodeType="withEffect">
                                  <p:stCondLst>
                                    <p:cond delay="0"/>
                                  </p:stCondLst>
                                  <p:childTnLst>
                                    <p:set>
                                      <p:cBhvr>
                                        <p:cTn id="261" dur="1" fill="hold">
                                          <p:stCondLst>
                                            <p:cond delay="0"/>
                                          </p:stCondLst>
                                        </p:cTn>
                                        <p:tgtEl>
                                          <p:spTgt spid="132"/>
                                        </p:tgtEl>
                                        <p:attrNameLst>
                                          <p:attrName>style.visibility</p:attrName>
                                        </p:attrNameLst>
                                      </p:cBhvr>
                                      <p:to>
                                        <p:strVal val="visible"/>
                                      </p:to>
                                    </p:set>
                                    <p:animEffect transition="in" filter="fade">
                                      <p:cBhvr>
                                        <p:cTn id="262" dur="500"/>
                                        <p:tgtEl>
                                          <p:spTgt spid="132"/>
                                        </p:tgtEl>
                                      </p:cBhvr>
                                    </p:animEffect>
                                  </p:childTnLst>
                                </p:cTn>
                              </p:par>
                              <p:par>
                                <p:cTn id="263" presetID="10" presetClass="entr" presetSubtype="0" fill="hold" grpId="0" nodeType="withEffect">
                                  <p:stCondLst>
                                    <p:cond delay="0"/>
                                  </p:stCondLst>
                                  <p:childTnLst>
                                    <p:set>
                                      <p:cBhvr>
                                        <p:cTn id="264" dur="1" fill="hold">
                                          <p:stCondLst>
                                            <p:cond delay="0"/>
                                          </p:stCondLst>
                                        </p:cTn>
                                        <p:tgtEl>
                                          <p:spTgt spid="140"/>
                                        </p:tgtEl>
                                        <p:attrNameLst>
                                          <p:attrName>style.visibility</p:attrName>
                                        </p:attrNameLst>
                                      </p:cBhvr>
                                      <p:to>
                                        <p:strVal val="visible"/>
                                      </p:to>
                                    </p:set>
                                    <p:animEffect transition="in" filter="fade">
                                      <p:cBhvr>
                                        <p:cTn id="265" dur="500"/>
                                        <p:tgtEl>
                                          <p:spTgt spid="140"/>
                                        </p:tgtEl>
                                      </p:cBhvr>
                                    </p:animEffect>
                                  </p:childTnLst>
                                </p:cTn>
                              </p:par>
                            </p:childTnLst>
                          </p:cTn>
                        </p:par>
                      </p:childTnLst>
                    </p:cTn>
                  </p:par>
                  <p:par>
                    <p:cTn id="266" fill="hold">
                      <p:stCondLst>
                        <p:cond delay="indefinite"/>
                      </p:stCondLst>
                      <p:childTnLst>
                        <p:par>
                          <p:cTn id="267" fill="hold">
                            <p:stCondLst>
                              <p:cond delay="0"/>
                            </p:stCondLst>
                            <p:childTnLst>
                              <p:par>
                                <p:cTn id="268" presetID="10" presetClass="entr" presetSubtype="0" fill="hold" grpId="0" nodeType="clickEffect">
                                  <p:stCondLst>
                                    <p:cond delay="0"/>
                                  </p:stCondLst>
                                  <p:childTnLst>
                                    <p:set>
                                      <p:cBhvr>
                                        <p:cTn id="269" dur="1" fill="hold">
                                          <p:stCondLst>
                                            <p:cond delay="0"/>
                                          </p:stCondLst>
                                        </p:cTn>
                                        <p:tgtEl>
                                          <p:spTgt spid="133"/>
                                        </p:tgtEl>
                                        <p:attrNameLst>
                                          <p:attrName>style.visibility</p:attrName>
                                        </p:attrNameLst>
                                      </p:cBhvr>
                                      <p:to>
                                        <p:strVal val="visible"/>
                                      </p:to>
                                    </p:set>
                                    <p:animEffect transition="in" filter="fade">
                                      <p:cBhvr>
                                        <p:cTn id="270" dur="500"/>
                                        <p:tgtEl>
                                          <p:spTgt spid="133"/>
                                        </p:tgtEl>
                                      </p:cBhvr>
                                    </p:animEffect>
                                  </p:childTnLst>
                                </p:cTn>
                              </p:par>
                              <p:par>
                                <p:cTn id="271" presetID="10" presetClass="entr" presetSubtype="0" fill="hold" grpId="0" nodeType="withEffect">
                                  <p:stCondLst>
                                    <p:cond delay="0"/>
                                  </p:stCondLst>
                                  <p:childTnLst>
                                    <p:set>
                                      <p:cBhvr>
                                        <p:cTn id="272" dur="1" fill="hold">
                                          <p:stCondLst>
                                            <p:cond delay="0"/>
                                          </p:stCondLst>
                                        </p:cTn>
                                        <p:tgtEl>
                                          <p:spTgt spid="134"/>
                                        </p:tgtEl>
                                        <p:attrNameLst>
                                          <p:attrName>style.visibility</p:attrName>
                                        </p:attrNameLst>
                                      </p:cBhvr>
                                      <p:to>
                                        <p:strVal val="visible"/>
                                      </p:to>
                                    </p:set>
                                    <p:animEffect transition="in" filter="fade">
                                      <p:cBhvr>
                                        <p:cTn id="273" dur="500"/>
                                        <p:tgtEl>
                                          <p:spTgt spid="134"/>
                                        </p:tgtEl>
                                      </p:cBhvr>
                                    </p:animEffect>
                                  </p:childTnLst>
                                </p:cTn>
                              </p:par>
                              <p:par>
                                <p:cTn id="274" presetID="10" presetClass="entr" presetSubtype="0" fill="hold" grpId="0" nodeType="withEffect">
                                  <p:stCondLst>
                                    <p:cond delay="0"/>
                                  </p:stCondLst>
                                  <p:childTnLst>
                                    <p:set>
                                      <p:cBhvr>
                                        <p:cTn id="275" dur="1" fill="hold">
                                          <p:stCondLst>
                                            <p:cond delay="0"/>
                                          </p:stCondLst>
                                        </p:cTn>
                                        <p:tgtEl>
                                          <p:spTgt spid="135"/>
                                        </p:tgtEl>
                                        <p:attrNameLst>
                                          <p:attrName>style.visibility</p:attrName>
                                        </p:attrNameLst>
                                      </p:cBhvr>
                                      <p:to>
                                        <p:strVal val="visible"/>
                                      </p:to>
                                    </p:set>
                                    <p:animEffect transition="in" filter="fade">
                                      <p:cBhvr>
                                        <p:cTn id="276" dur="500"/>
                                        <p:tgtEl>
                                          <p:spTgt spid="135"/>
                                        </p:tgtEl>
                                      </p:cBhvr>
                                    </p:animEffect>
                                  </p:childTnLst>
                                </p:cTn>
                              </p:par>
                              <p:par>
                                <p:cTn id="277" presetID="10" presetClass="entr" presetSubtype="0" fill="hold" grpId="0" nodeType="withEffect">
                                  <p:stCondLst>
                                    <p:cond delay="0"/>
                                  </p:stCondLst>
                                  <p:childTnLst>
                                    <p:set>
                                      <p:cBhvr>
                                        <p:cTn id="278" dur="1" fill="hold">
                                          <p:stCondLst>
                                            <p:cond delay="0"/>
                                          </p:stCondLst>
                                        </p:cTn>
                                        <p:tgtEl>
                                          <p:spTgt spid="136"/>
                                        </p:tgtEl>
                                        <p:attrNameLst>
                                          <p:attrName>style.visibility</p:attrName>
                                        </p:attrNameLst>
                                      </p:cBhvr>
                                      <p:to>
                                        <p:strVal val="visible"/>
                                      </p:to>
                                    </p:set>
                                    <p:animEffect transition="in" filter="fade">
                                      <p:cBhvr>
                                        <p:cTn id="279" dur="500"/>
                                        <p:tgtEl>
                                          <p:spTgt spid="136"/>
                                        </p:tgtEl>
                                      </p:cBhvr>
                                    </p:animEffect>
                                  </p:childTnLst>
                                </p:cTn>
                              </p:par>
                              <p:par>
                                <p:cTn id="280" presetID="10" presetClass="entr" presetSubtype="0" fill="hold" grpId="0" nodeType="withEffect">
                                  <p:stCondLst>
                                    <p:cond delay="0"/>
                                  </p:stCondLst>
                                  <p:childTnLst>
                                    <p:set>
                                      <p:cBhvr>
                                        <p:cTn id="281" dur="1" fill="hold">
                                          <p:stCondLst>
                                            <p:cond delay="0"/>
                                          </p:stCondLst>
                                        </p:cTn>
                                        <p:tgtEl>
                                          <p:spTgt spid="137"/>
                                        </p:tgtEl>
                                        <p:attrNameLst>
                                          <p:attrName>style.visibility</p:attrName>
                                        </p:attrNameLst>
                                      </p:cBhvr>
                                      <p:to>
                                        <p:strVal val="visible"/>
                                      </p:to>
                                    </p:set>
                                    <p:animEffect transition="in" filter="fade">
                                      <p:cBhvr>
                                        <p:cTn id="282" dur="500"/>
                                        <p:tgtEl>
                                          <p:spTgt spid="1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4" grpId="0" animBg="1"/>
      <p:bldP spid="15" grpId="0" animBg="1"/>
      <p:bldP spid="16" grpId="0" animBg="1"/>
      <p:bldP spid="17"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55" grpId="0" animBg="1"/>
      <p:bldP spid="91" grpId="0"/>
      <p:bldP spid="92" grpId="0"/>
      <p:bldP spid="93" grpId="0"/>
      <p:bldP spid="94" grpId="0"/>
      <p:bldP spid="95" grpId="0"/>
      <p:bldP spid="96" grpId="0"/>
      <p:bldP spid="97" grpId="0"/>
      <p:bldP spid="98" grpId="0"/>
      <p:bldP spid="99" grpId="0"/>
      <p:bldP spid="100" grpId="0"/>
      <p:bldP spid="101" grpId="0"/>
      <p:bldP spid="102" grpId="0"/>
      <p:bldP spid="103" grpId="0"/>
      <p:bldP spid="104" grpId="0"/>
      <p:bldP spid="105" grpId="0"/>
      <p:bldP spid="106" grpId="0"/>
      <p:bldP spid="107" grpId="0"/>
      <p:bldP spid="108" grpId="0"/>
      <p:bldP spid="109" grpId="0" animBg="1"/>
      <p:bldP spid="110" grpId="0" animBg="1"/>
      <p:bldP spid="111" grpId="0" animBg="1"/>
      <p:bldP spid="112" grpId="0" animBg="1"/>
      <p:bldP spid="113" grpId="0" animBg="1"/>
      <p:bldP spid="115" grpId="0" animBg="1"/>
      <p:bldP spid="116" grpId="0" animBg="1"/>
      <p:bldP spid="117" grpId="0" animBg="1"/>
      <p:bldP spid="118" grpId="0" animBg="1"/>
      <p:bldP spid="119" grpId="0" animBg="1"/>
      <p:bldP spid="120" grpId="0" animBg="1"/>
      <p:bldP spid="121" grpId="0" animBg="1"/>
      <p:bldP spid="122" grpId="0" animBg="1"/>
      <p:bldP spid="123" grpId="0" animBg="1"/>
      <p:bldP spid="124" grpId="0" animBg="1"/>
      <p:bldP spid="125" grpId="0" animBg="1"/>
      <p:bldP spid="126" grpId="0" animBg="1"/>
      <p:bldP spid="127" grpId="0" animBg="1"/>
      <p:bldP spid="128" grpId="0" animBg="1"/>
      <p:bldP spid="129" grpId="0" animBg="1"/>
      <p:bldP spid="130" grpId="0" animBg="1"/>
      <p:bldP spid="131" grpId="0" animBg="1"/>
      <p:bldP spid="132" grpId="0" animBg="1"/>
      <p:bldP spid="133" grpId="0" animBg="1"/>
      <p:bldP spid="134" grpId="0" animBg="1"/>
      <p:bldP spid="135" grpId="0" animBg="1"/>
      <p:bldP spid="136" grpId="0" animBg="1"/>
      <p:bldP spid="137" grpId="0" animBg="1"/>
      <p:bldP spid="138" grpId="0" animBg="1"/>
      <p:bldP spid="139" grpId="0" animBg="1"/>
      <p:bldP spid="140"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8296D5C-3F88-4C8D-B5E4-726657E22B4C}"/>
              </a:ext>
            </a:extLst>
          </p:cNvPr>
          <p:cNvSpPr txBox="1"/>
          <p:nvPr/>
        </p:nvSpPr>
        <p:spPr>
          <a:xfrm>
            <a:off x="429494" y="407098"/>
            <a:ext cx="10978661" cy="1015663"/>
          </a:xfrm>
          <a:prstGeom prst="rect">
            <a:avLst/>
          </a:prstGeom>
          <a:noFill/>
        </p:spPr>
        <p:txBody>
          <a:bodyPr wrap="square" rtlCol="0" anchor="ctr">
            <a:spAutoFit/>
          </a:bodyPr>
          <a:lstStyle/>
          <a:p>
            <a:pPr>
              <a:defRPr/>
            </a:pPr>
            <a:r>
              <a:rPr lang="en-US" sz="2000" b="1" dirty="0">
                <a:solidFill>
                  <a:srgbClr val="800000"/>
                </a:solidFill>
                <a:latin typeface="Calibri" panose="020F0502020204030204"/>
                <a:ea typeface="Segoe UI Historic"/>
                <a:cs typeface="Segoe UI Historic"/>
              </a:rPr>
              <a:t>Stimuli</a:t>
            </a:r>
            <a:r>
              <a:rPr kumimoji="0" lang="en-US" sz="2000" b="1" i="0" u="none" strike="noStrike" kern="1200" cap="none" spc="0" normalizeH="0" baseline="0" noProof="0" dirty="0">
                <a:ln>
                  <a:noFill/>
                </a:ln>
                <a:solidFill>
                  <a:srgbClr val="002060"/>
                </a:solidFill>
                <a:effectLst/>
                <a:uLnTx/>
                <a:uFillTx/>
                <a:latin typeface="Calibri" panose="020F0502020204030204"/>
                <a:ea typeface="+mn-ea"/>
                <a:cs typeface="+mn-cs"/>
              </a:rPr>
              <a:t>|</a:t>
            </a:r>
            <a:r>
              <a:rPr kumimoji="0" lang="en-US" sz="2000" b="1" i="0" u="none" strike="noStrike" kern="1200" cap="none" spc="0" normalizeH="0" baseline="0" noProof="0" dirty="0">
                <a:ln>
                  <a:noFill/>
                </a:ln>
                <a:solidFill>
                  <a:srgbClr val="A5A5A5"/>
                </a:solidFill>
                <a:effectLst/>
                <a:uLnTx/>
                <a:uFillTx/>
                <a:latin typeface="Calibri Light" panose="020F0302020204030204"/>
                <a:ea typeface="+mn-ea"/>
                <a:cs typeface="+mn-cs"/>
              </a:rPr>
              <a:t> </a:t>
            </a:r>
            <a:r>
              <a:rPr kumimoji="0" lang="en-US" sz="2000" b="1" i="0" u="none" strike="noStrike" kern="1200" cap="none" spc="0" normalizeH="0" baseline="0" noProof="0" dirty="0">
                <a:ln>
                  <a:noFill/>
                </a:ln>
                <a:solidFill>
                  <a:schemeClr val="tx1">
                    <a:lumMod val="65000"/>
                    <a:lumOff val="35000"/>
                  </a:schemeClr>
                </a:solidFill>
                <a:effectLst/>
                <a:uLnTx/>
                <a:uFillTx/>
                <a:latin typeface="Calibri Light" panose="020F0302020204030204"/>
                <a:ea typeface="+mn-ea"/>
                <a:cs typeface="+mn-cs"/>
              </a:rPr>
              <a:t>Consumers decision factors are impacted by a wide variety of internal and external factors</a:t>
            </a:r>
            <a:r>
              <a:rPr lang="en-US" sz="2000" b="1" dirty="0">
                <a:solidFill>
                  <a:srgbClr val="A5A5A5"/>
                </a:solidFill>
                <a:latin typeface="Calibri Light" panose="020F0302020204030204"/>
              </a:rPr>
              <a:t> </a:t>
            </a:r>
          </a:p>
          <a:p>
            <a:pPr>
              <a:defRPr/>
            </a:pPr>
            <a:endParaRPr kumimoji="0" lang="en-US" sz="2000" b="1" i="0" u="none" strike="noStrike" kern="1200" cap="none" spc="0" normalizeH="0" baseline="0" noProof="0" dirty="0">
              <a:ln>
                <a:noFill/>
              </a:ln>
              <a:solidFill>
                <a:srgbClr val="A5A5A5">
                  <a:lumMod val="50000"/>
                </a:srgbClr>
              </a:solidFill>
              <a:effectLst/>
              <a:uLnTx/>
              <a:uFillTx/>
              <a:latin typeface="Calibri Light" panose="020F03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dirty="0">
              <a:ln>
                <a:noFill/>
              </a:ln>
              <a:solidFill>
                <a:srgbClr val="A5A5A5">
                  <a:lumMod val="50000"/>
                </a:srgbClr>
              </a:solidFill>
              <a:effectLst/>
              <a:uLnTx/>
              <a:uFillTx/>
              <a:latin typeface="Calibri Light" panose="020F0302020204030204"/>
              <a:ea typeface="+mn-ea"/>
              <a:cs typeface="+mn-cs"/>
            </a:endParaRPr>
          </a:p>
        </p:txBody>
      </p:sp>
      <p:pic>
        <p:nvPicPr>
          <p:cNvPr id="40" name="Picture 39">
            <a:extLst>
              <a:ext uri="{FF2B5EF4-FFF2-40B4-BE49-F238E27FC236}">
                <a16:creationId xmlns:a16="http://schemas.microsoft.com/office/drawing/2014/main" id="{F11C1763-F218-4EFD-BF26-A14B3976CA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3898" y="3948614"/>
            <a:ext cx="448886" cy="448886"/>
          </a:xfrm>
          <a:prstGeom prst="rect">
            <a:avLst/>
          </a:prstGeom>
        </p:spPr>
      </p:pic>
      <p:pic>
        <p:nvPicPr>
          <p:cNvPr id="46" name="Picture 45">
            <a:extLst>
              <a:ext uri="{FF2B5EF4-FFF2-40B4-BE49-F238E27FC236}">
                <a16:creationId xmlns:a16="http://schemas.microsoft.com/office/drawing/2014/main" id="{71AD31AF-D3E4-4FE6-AB97-8F91135A255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9959" y="5326762"/>
            <a:ext cx="417691" cy="417691"/>
          </a:xfrm>
          <a:prstGeom prst="rect">
            <a:avLst/>
          </a:prstGeom>
        </p:spPr>
      </p:pic>
      <p:pic>
        <p:nvPicPr>
          <p:cNvPr id="52" name="Picture 51">
            <a:extLst>
              <a:ext uri="{FF2B5EF4-FFF2-40B4-BE49-F238E27FC236}">
                <a16:creationId xmlns:a16="http://schemas.microsoft.com/office/drawing/2014/main" id="{36A3DC1F-8B29-4264-9586-A894A636A63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720036" y="1099342"/>
            <a:ext cx="517800" cy="517800"/>
          </a:xfrm>
          <a:prstGeom prst="rect">
            <a:avLst/>
          </a:prstGeom>
        </p:spPr>
      </p:pic>
      <p:pic>
        <p:nvPicPr>
          <p:cNvPr id="70" name="Picture 69">
            <a:extLst>
              <a:ext uri="{FF2B5EF4-FFF2-40B4-BE49-F238E27FC236}">
                <a16:creationId xmlns:a16="http://schemas.microsoft.com/office/drawing/2014/main" id="{21F76F9E-2C82-4254-8E4F-EB02A1A1443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96000" y="1067489"/>
            <a:ext cx="517465" cy="517465"/>
          </a:xfrm>
          <a:prstGeom prst="rect">
            <a:avLst/>
          </a:prstGeom>
        </p:spPr>
      </p:pic>
      <p:pic>
        <p:nvPicPr>
          <p:cNvPr id="45" name="Graphic 44" descr="Bottle">
            <a:extLst>
              <a:ext uri="{FF2B5EF4-FFF2-40B4-BE49-F238E27FC236}">
                <a16:creationId xmlns:a16="http://schemas.microsoft.com/office/drawing/2014/main" id="{B0ADA715-B741-4DB7-8DB3-9E468B9C942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795198" y="1096319"/>
            <a:ext cx="489684" cy="489684"/>
          </a:xfrm>
          <a:prstGeom prst="rect">
            <a:avLst/>
          </a:prstGeom>
        </p:spPr>
      </p:pic>
      <p:pic>
        <p:nvPicPr>
          <p:cNvPr id="49" name="Graphic 48" descr="Partial sun">
            <a:extLst>
              <a:ext uri="{FF2B5EF4-FFF2-40B4-BE49-F238E27FC236}">
                <a16:creationId xmlns:a16="http://schemas.microsoft.com/office/drawing/2014/main" id="{83CF7F71-BD7E-44E6-8BEE-08CCD0C0B904}"/>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48427" y="6021859"/>
            <a:ext cx="476694" cy="476694"/>
          </a:xfrm>
          <a:prstGeom prst="rect">
            <a:avLst/>
          </a:prstGeom>
        </p:spPr>
      </p:pic>
      <p:graphicFrame>
        <p:nvGraphicFramePr>
          <p:cNvPr id="8" name="Table 7">
            <a:extLst>
              <a:ext uri="{FF2B5EF4-FFF2-40B4-BE49-F238E27FC236}">
                <a16:creationId xmlns:a16="http://schemas.microsoft.com/office/drawing/2014/main" id="{04A8B74B-3830-4BE9-B123-2776334B5A3E}"/>
              </a:ext>
            </a:extLst>
          </p:cNvPr>
          <p:cNvGraphicFramePr>
            <a:graphicFrameLocks noGrp="1"/>
          </p:cNvGraphicFramePr>
          <p:nvPr/>
        </p:nvGraphicFramePr>
        <p:xfrm>
          <a:off x="1525226" y="1666234"/>
          <a:ext cx="9309967" cy="4827188"/>
        </p:xfrm>
        <a:graphic>
          <a:graphicData uri="http://schemas.openxmlformats.org/drawingml/2006/table">
            <a:tbl>
              <a:tblPr firstRow="1" bandRow="1">
                <a:tableStyleId>{8799B23B-EC83-4686-B30A-512413B5E67A}</a:tableStyleId>
              </a:tblPr>
              <a:tblGrid>
                <a:gridCol w="1861993">
                  <a:extLst>
                    <a:ext uri="{9D8B030D-6E8A-4147-A177-3AD203B41FA5}">
                      <a16:colId xmlns:a16="http://schemas.microsoft.com/office/drawing/2014/main" val="3231273051"/>
                    </a:ext>
                  </a:extLst>
                </a:gridCol>
                <a:gridCol w="2019444">
                  <a:extLst>
                    <a:ext uri="{9D8B030D-6E8A-4147-A177-3AD203B41FA5}">
                      <a16:colId xmlns:a16="http://schemas.microsoft.com/office/drawing/2014/main" val="1040179240"/>
                    </a:ext>
                  </a:extLst>
                </a:gridCol>
                <a:gridCol w="1809510">
                  <a:extLst>
                    <a:ext uri="{9D8B030D-6E8A-4147-A177-3AD203B41FA5}">
                      <a16:colId xmlns:a16="http://schemas.microsoft.com/office/drawing/2014/main" val="4154173017"/>
                    </a:ext>
                  </a:extLst>
                </a:gridCol>
                <a:gridCol w="1809510">
                  <a:extLst>
                    <a:ext uri="{9D8B030D-6E8A-4147-A177-3AD203B41FA5}">
                      <a16:colId xmlns:a16="http://schemas.microsoft.com/office/drawing/2014/main" val="459456175"/>
                    </a:ext>
                  </a:extLst>
                </a:gridCol>
                <a:gridCol w="1809510">
                  <a:extLst>
                    <a:ext uri="{9D8B030D-6E8A-4147-A177-3AD203B41FA5}">
                      <a16:colId xmlns:a16="http://schemas.microsoft.com/office/drawing/2014/main" val="1910049923"/>
                    </a:ext>
                  </a:extLst>
                </a:gridCol>
              </a:tblGrid>
              <a:tr h="390415">
                <a:tc>
                  <a:txBody>
                    <a:bodyPr/>
                    <a:lstStyle/>
                    <a:p>
                      <a:endParaRPr lang="en-US" sz="1400" dirty="0">
                        <a:latin typeface="+mj-lt"/>
                      </a:endParaRP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400" dirty="0">
                        <a:latin typeface="+mj-lt"/>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dirty="0">
                          <a:solidFill>
                            <a:schemeClr val="bg1"/>
                          </a:solidFill>
                        </a:rPr>
                        <a:t>Drinking Moment</a:t>
                      </a:r>
                      <a:endParaRPr lang="en-US" sz="1400" dirty="0">
                        <a:solidFill>
                          <a:schemeClr val="bg1"/>
                        </a:solidFill>
                        <a:latin typeface="+mj-lt"/>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00000"/>
                    </a:solidFill>
                  </a:tcPr>
                </a:tc>
                <a:tc>
                  <a:txBody>
                    <a:bodyPr/>
                    <a:lstStyle/>
                    <a:p>
                      <a:pPr algn="ctr"/>
                      <a:r>
                        <a:rPr lang="en-US" sz="1400" dirty="0">
                          <a:solidFill>
                            <a:schemeClr val="bg1"/>
                          </a:solidFill>
                        </a:rPr>
                        <a:t>Drinking Category</a:t>
                      </a:r>
                      <a:endParaRPr lang="en-US" sz="1400" dirty="0">
                        <a:solidFill>
                          <a:schemeClr val="bg1"/>
                        </a:solidFill>
                        <a:latin typeface="+mj-lt"/>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00000"/>
                    </a:solidFill>
                  </a:tcPr>
                </a:tc>
                <a:tc>
                  <a:txBody>
                    <a:bodyPr/>
                    <a:lstStyle/>
                    <a:p>
                      <a:pPr algn="ctr"/>
                      <a:r>
                        <a:rPr lang="en-US" sz="1400" dirty="0">
                          <a:solidFill>
                            <a:schemeClr val="bg1"/>
                          </a:solidFill>
                        </a:rPr>
                        <a:t>Drinking Product</a:t>
                      </a:r>
                      <a:endParaRPr lang="en-US" sz="1400" dirty="0">
                        <a:solidFill>
                          <a:schemeClr val="bg1"/>
                        </a:solidFill>
                        <a:latin typeface="+mj-lt"/>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00000"/>
                    </a:solidFill>
                  </a:tcPr>
                </a:tc>
                <a:extLst>
                  <a:ext uri="{0D108BD9-81ED-4DB2-BD59-A6C34878D82A}">
                    <a16:rowId xmlns:a16="http://schemas.microsoft.com/office/drawing/2014/main" val="3720194828"/>
                  </a:ext>
                </a:extLst>
              </a:tr>
              <a:tr h="403343">
                <a:tc rowSpan="3">
                  <a:txBody>
                    <a:bodyPr/>
                    <a:lstStyle/>
                    <a:p>
                      <a:r>
                        <a:rPr lang="en-US" sz="1400" b="1" dirty="0"/>
                        <a:t>Consumer Factors</a:t>
                      </a:r>
                      <a:endParaRPr lang="en-US" sz="1400" b="1" dirty="0">
                        <a:latin typeface="+mj-lt"/>
                      </a:endParaRP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bg1">
                        <a:lumMod val="95000"/>
                      </a:schemeClr>
                    </a:solidFill>
                  </a:tcPr>
                </a:tc>
                <a:tc>
                  <a:txBody>
                    <a:bodyPr/>
                    <a:lstStyle/>
                    <a:p>
                      <a:r>
                        <a:rPr lang="en-US" sz="1400" dirty="0"/>
                        <a:t>Brand Awareness Index</a:t>
                      </a:r>
                      <a:endParaRPr lang="en-US" sz="1400" dirty="0">
                        <a:latin typeface="+mj-lt"/>
                      </a:endParaRPr>
                    </a:p>
                  </a:txBody>
                  <a:tcPr>
                    <a:lnT w="12700" cap="flat" cmpd="sng" algn="ctr">
                      <a:solidFill>
                        <a:schemeClr val="tx1"/>
                      </a:solidFill>
                      <a:prstDash val="solid"/>
                      <a:round/>
                      <a:headEnd type="none" w="med" len="med"/>
                      <a:tailEnd type="none" w="med" len="med"/>
                    </a:lnT>
                    <a:solidFill>
                      <a:schemeClr val="bg1">
                        <a:lumMod val="95000"/>
                      </a:schemeClr>
                    </a:solidFill>
                  </a:tcPr>
                </a:tc>
                <a:tc>
                  <a:txBody>
                    <a:bodyPr/>
                    <a:lstStyle/>
                    <a:p>
                      <a:endParaRPr lang="en-US" sz="1400" dirty="0">
                        <a:latin typeface="+mj-lt"/>
                      </a:endParaRPr>
                    </a:p>
                  </a:txBody>
                  <a:tcPr>
                    <a:lnT w="12700" cap="flat" cmpd="sng" algn="ctr">
                      <a:solidFill>
                        <a:schemeClr val="tx1"/>
                      </a:solidFill>
                      <a:prstDash val="solid"/>
                      <a:round/>
                      <a:headEnd type="none" w="med" len="med"/>
                      <a:tailEnd type="none" w="med" len="med"/>
                    </a:lnT>
                    <a:solidFill>
                      <a:schemeClr val="bg1">
                        <a:lumMod val="95000"/>
                      </a:schemeClr>
                    </a:solidFill>
                  </a:tcPr>
                </a:tc>
                <a:tc>
                  <a:txBody>
                    <a:bodyPr/>
                    <a:lstStyle/>
                    <a:p>
                      <a:endParaRPr lang="en-US" sz="1400" dirty="0">
                        <a:latin typeface="+mj-lt"/>
                      </a:endParaRPr>
                    </a:p>
                  </a:txBody>
                  <a:tcPr>
                    <a:lnT w="12700" cap="flat" cmpd="sng" algn="ctr">
                      <a:solidFill>
                        <a:schemeClr val="tx1"/>
                      </a:solidFill>
                      <a:prstDash val="solid"/>
                      <a:round/>
                      <a:headEnd type="none" w="med" len="med"/>
                      <a:tailEnd type="none" w="med" len="med"/>
                    </a:lnT>
                    <a:solidFill>
                      <a:schemeClr val="bg1">
                        <a:lumMod val="95000"/>
                      </a:schemeClr>
                    </a:solidFill>
                  </a:tcPr>
                </a:tc>
                <a:tc>
                  <a:txBody>
                    <a:bodyPr/>
                    <a:lstStyle/>
                    <a:p>
                      <a:endParaRPr lang="en-US" sz="1400" dirty="0">
                        <a:latin typeface="+mj-lt"/>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1">
                        <a:lumMod val="95000"/>
                      </a:schemeClr>
                    </a:solidFill>
                  </a:tcPr>
                </a:tc>
                <a:extLst>
                  <a:ext uri="{0D108BD9-81ED-4DB2-BD59-A6C34878D82A}">
                    <a16:rowId xmlns:a16="http://schemas.microsoft.com/office/drawing/2014/main" val="4080736092"/>
                  </a:ext>
                </a:extLst>
              </a:tr>
              <a:tr h="403343">
                <a:tc vMerge="1">
                  <a:txBody>
                    <a:bodyPr/>
                    <a:lstStyle/>
                    <a:p>
                      <a:endParaRPr lang="en-US" sz="1400" dirty="0">
                        <a:latin typeface="+mj-lt"/>
                      </a:endParaRPr>
                    </a:p>
                  </a:txBody>
                  <a:tcPr/>
                </a:tc>
                <a:tc>
                  <a:txBody>
                    <a:bodyPr/>
                    <a:lstStyle/>
                    <a:p>
                      <a:r>
                        <a:rPr lang="en-US" sz="1400" dirty="0"/>
                        <a:t>Loyalty Index</a:t>
                      </a:r>
                      <a:endParaRPr lang="en-US" sz="1400" dirty="0">
                        <a:latin typeface="+mj-lt"/>
                      </a:endParaRPr>
                    </a:p>
                  </a:txBody>
                  <a:tcPr>
                    <a:solidFill>
                      <a:schemeClr val="bg1">
                        <a:lumMod val="95000"/>
                      </a:schemeClr>
                    </a:solidFill>
                  </a:tcPr>
                </a:tc>
                <a:tc>
                  <a:txBody>
                    <a:bodyPr/>
                    <a:lstStyle/>
                    <a:p>
                      <a:endParaRPr lang="en-US" sz="1400" dirty="0">
                        <a:latin typeface="+mj-lt"/>
                      </a:endParaRPr>
                    </a:p>
                  </a:txBody>
                  <a:tcPr>
                    <a:solidFill>
                      <a:schemeClr val="bg1">
                        <a:lumMod val="95000"/>
                      </a:schemeClr>
                    </a:solidFill>
                  </a:tcPr>
                </a:tc>
                <a:tc>
                  <a:txBody>
                    <a:bodyPr/>
                    <a:lstStyle/>
                    <a:p>
                      <a:endParaRPr lang="en-US" sz="1400" dirty="0">
                        <a:latin typeface="+mj-lt"/>
                      </a:endParaRPr>
                    </a:p>
                  </a:txBody>
                  <a:tcPr>
                    <a:solidFill>
                      <a:schemeClr val="bg1">
                        <a:lumMod val="95000"/>
                      </a:schemeClr>
                    </a:solidFill>
                  </a:tcPr>
                </a:tc>
                <a:tc>
                  <a:txBody>
                    <a:bodyPr/>
                    <a:lstStyle/>
                    <a:p>
                      <a:endParaRPr lang="en-US" sz="1400" dirty="0">
                        <a:latin typeface="+mj-lt"/>
                      </a:endParaRPr>
                    </a:p>
                  </a:txBody>
                  <a:tcPr>
                    <a:lnR w="12700" cap="flat" cmpd="sng" algn="ctr">
                      <a:solidFill>
                        <a:schemeClr val="tx1"/>
                      </a:solidFill>
                      <a:prstDash val="solid"/>
                      <a:round/>
                      <a:headEnd type="none" w="med" len="med"/>
                      <a:tailEnd type="none" w="med" len="med"/>
                    </a:lnR>
                    <a:solidFill>
                      <a:schemeClr val="bg1">
                        <a:lumMod val="95000"/>
                      </a:schemeClr>
                    </a:solidFill>
                  </a:tcPr>
                </a:tc>
                <a:extLst>
                  <a:ext uri="{0D108BD9-81ED-4DB2-BD59-A6C34878D82A}">
                    <a16:rowId xmlns:a16="http://schemas.microsoft.com/office/drawing/2014/main" val="784674261"/>
                  </a:ext>
                </a:extLst>
              </a:tr>
              <a:tr h="403343">
                <a:tc vMerge="1">
                  <a:txBody>
                    <a:bodyPr/>
                    <a:lstStyle/>
                    <a:p>
                      <a:endParaRPr lang="en-US" sz="1400" dirty="0">
                        <a:latin typeface="+mj-lt"/>
                      </a:endParaRPr>
                    </a:p>
                  </a:txBody>
                  <a:tcPr/>
                </a:tc>
                <a:tc>
                  <a:txBody>
                    <a:bodyPr/>
                    <a:lstStyle/>
                    <a:p>
                      <a:r>
                        <a:rPr lang="en-US" sz="1400" dirty="0"/>
                        <a:t>Social Influence</a:t>
                      </a:r>
                      <a:endParaRPr lang="en-US" sz="1400" dirty="0">
                        <a:latin typeface="+mj-lt"/>
                      </a:endParaRPr>
                    </a:p>
                  </a:txBody>
                  <a:tcPr>
                    <a:solidFill>
                      <a:schemeClr val="bg1">
                        <a:lumMod val="95000"/>
                      </a:schemeClr>
                    </a:solidFill>
                  </a:tcPr>
                </a:tc>
                <a:tc>
                  <a:txBody>
                    <a:bodyPr/>
                    <a:lstStyle/>
                    <a:p>
                      <a:endParaRPr lang="en-US" sz="1400" dirty="0">
                        <a:latin typeface="+mj-lt"/>
                      </a:endParaRPr>
                    </a:p>
                  </a:txBody>
                  <a:tcPr>
                    <a:solidFill>
                      <a:schemeClr val="bg1">
                        <a:lumMod val="95000"/>
                      </a:schemeClr>
                    </a:solidFill>
                  </a:tcPr>
                </a:tc>
                <a:tc>
                  <a:txBody>
                    <a:bodyPr/>
                    <a:lstStyle/>
                    <a:p>
                      <a:endParaRPr lang="en-US" sz="1400" dirty="0">
                        <a:latin typeface="+mj-lt"/>
                      </a:endParaRPr>
                    </a:p>
                  </a:txBody>
                  <a:tcPr>
                    <a:solidFill>
                      <a:schemeClr val="bg1">
                        <a:lumMod val="95000"/>
                      </a:schemeClr>
                    </a:solidFill>
                  </a:tcPr>
                </a:tc>
                <a:tc>
                  <a:txBody>
                    <a:bodyPr/>
                    <a:lstStyle/>
                    <a:p>
                      <a:endParaRPr lang="en-US" sz="1400" dirty="0">
                        <a:latin typeface="+mj-lt"/>
                      </a:endParaRPr>
                    </a:p>
                  </a:txBody>
                  <a:tcPr>
                    <a:lnR w="12700" cap="flat" cmpd="sng" algn="ctr">
                      <a:solidFill>
                        <a:schemeClr val="tx1"/>
                      </a:solidFill>
                      <a:prstDash val="solid"/>
                      <a:round/>
                      <a:headEnd type="none" w="med" len="med"/>
                      <a:tailEnd type="none" w="med" len="med"/>
                    </a:lnR>
                    <a:solidFill>
                      <a:schemeClr val="bg1">
                        <a:lumMod val="95000"/>
                      </a:schemeClr>
                    </a:solidFill>
                  </a:tcPr>
                </a:tc>
                <a:extLst>
                  <a:ext uri="{0D108BD9-81ED-4DB2-BD59-A6C34878D82A}">
                    <a16:rowId xmlns:a16="http://schemas.microsoft.com/office/drawing/2014/main" val="1579916671"/>
                  </a:ext>
                </a:extLst>
              </a:tr>
              <a:tr h="403343">
                <a:tc rowSpan="4">
                  <a:txBody>
                    <a:bodyPr/>
                    <a:lstStyle/>
                    <a:p>
                      <a:r>
                        <a:rPr lang="en-US" sz="1400" b="1" dirty="0"/>
                        <a:t>Controllable Factors</a:t>
                      </a:r>
                      <a:endParaRPr lang="en-US" sz="1400" b="1" dirty="0">
                        <a:latin typeface="+mj-lt"/>
                      </a:endParaRPr>
                    </a:p>
                  </a:txBody>
                  <a:tcPr anchor="ctr">
                    <a:lnL w="12700" cap="flat" cmpd="sng" algn="ctr">
                      <a:solidFill>
                        <a:schemeClr val="tx1"/>
                      </a:solidFill>
                      <a:prstDash val="solid"/>
                      <a:round/>
                      <a:headEnd type="none" w="med" len="med"/>
                      <a:tailEnd type="none" w="med" len="med"/>
                    </a:lnL>
                    <a:solidFill>
                      <a:schemeClr val="bg1">
                        <a:lumMod val="95000"/>
                      </a:schemeClr>
                    </a:solidFill>
                  </a:tcPr>
                </a:tc>
                <a:tc>
                  <a:txBody>
                    <a:bodyPr/>
                    <a:lstStyle/>
                    <a:p>
                      <a:r>
                        <a:rPr lang="en-US" sz="1400" dirty="0"/>
                        <a:t>Promotions</a:t>
                      </a:r>
                      <a:endParaRPr lang="en-US" sz="1400" dirty="0">
                        <a:latin typeface="+mj-lt"/>
                      </a:endParaRPr>
                    </a:p>
                  </a:txBody>
                  <a:tcPr>
                    <a:solidFill>
                      <a:schemeClr val="bg1">
                        <a:lumMod val="95000"/>
                      </a:schemeClr>
                    </a:solidFill>
                  </a:tcPr>
                </a:tc>
                <a:tc>
                  <a:txBody>
                    <a:bodyPr/>
                    <a:lstStyle/>
                    <a:p>
                      <a:endParaRPr lang="en-US" sz="1400" dirty="0">
                        <a:latin typeface="+mj-lt"/>
                      </a:endParaRPr>
                    </a:p>
                  </a:txBody>
                  <a:tcPr>
                    <a:solidFill>
                      <a:schemeClr val="bg1">
                        <a:lumMod val="95000"/>
                      </a:schemeClr>
                    </a:solidFill>
                  </a:tcPr>
                </a:tc>
                <a:tc>
                  <a:txBody>
                    <a:bodyPr/>
                    <a:lstStyle/>
                    <a:p>
                      <a:endParaRPr lang="en-US" sz="1400" dirty="0">
                        <a:latin typeface="+mj-lt"/>
                      </a:endParaRPr>
                    </a:p>
                  </a:txBody>
                  <a:tcPr>
                    <a:solidFill>
                      <a:schemeClr val="bg1">
                        <a:lumMod val="95000"/>
                      </a:schemeClr>
                    </a:solidFill>
                  </a:tcPr>
                </a:tc>
                <a:tc>
                  <a:txBody>
                    <a:bodyPr/>
                    <a:lstStyle/>
                    <a:p>
                      <a:endParaRPr lang="en-US" sz="1400" dirty="0">
                        <a:latin typeface="+mj-lt"/>
                      </a:endParaRPr>
                    </a:p>
                  </a:txBody>
                  <a:tcPr>
                    <a:lnR w="12700" cap="flat" cmpd="sng" algn="ctr">
                      <a:solidFill>
                        <a:schemeClr val="tx1"/>
                      </a:solidFill>
                      <a:prstDash val="solid"/>
                      <a:round/>
                      <a:headEnd type="none" w="med" len="med"/>
                      <a:tailEnd type="none" w="med" len="med"/>
                    </a:lnR>
                    <a:solidFill>
                      <a:schemeClr val="bg1">
                        <a:lumMod val="95000"/>
                      </a:schemeClr>
                    </a:solidFill>
                  </a:tcPr>
                </a:tc>
                <a:extLst>
                  <a:ext uri="{0D108BD9-81ED-4DB2-BD59-A6C34878D82A}">
                    <a16:rowId xmlns:a16="http://schemas.microsoft.com/office/drawing/2014/main" val="2373116666"/>
                  </a:ext>
                </a:extLst>
              </a:tr>
              <a:tr h="403343">
                <a:tc vMerge="1">
                  <a:txBody>
                    <a:bodyPr/>
                    <a:lstStyle/>
                    <a:p>
                      <a:endParaRPr lang="en-US" sz="1400" dirty="0">
                        <a:latin typeface="+mj-lt"/>
                      </a:endParaRPr>
                    </a:p>
                  </a:txBody>
                  <a:tcPr/>
                </a:tc>
                <a:tc>
                  <a:txBody>
                    <a:bodyPr/>
                    <a:lstStyle/>
                    <a:p>
                      <a:r>
                        <a:rPr lang="en-US" sz="1400" dirty="0"/>
                        <a:t>Price</a:t>
                      </a:r>
                      <a:endParaRPr lang="en-US" sz="1400" dirty="0">
                        <a:latin typeface="+mj-lt"/>
                      </a:endParaRPr>
                    </a:p>
                  </a:txBody>
                  <a:tcPr>
                    <a:solidFill>
                      <a:schemeClr val="bg1">
                        <a:lumMod val="95000"/>
                      </a:schemeClr>
                    </a:solidFill>
                  </a:tcPr>
                </a:tc>
                <a:tc>
                  <a:txBody>
                    <a:bodyPr/>
                    <a:lstStyle/>
                    <a:p>
                      <a:endParaRPr lang="en-US" sz="1400" dirty="0">
                        <a:latin typeface="+mj-lt"/>
                      </a:endParaRPr>
                    </a:p>
                  </a:txBody>
                  <a:tcPr>
                    <a:solidFill>
                      <a:schemeClr val="bg1">
                        <a:lumMod val="95000"/>
                      </a:schemeClr>
                    </a:solidFill>
                  </a:tcPr>
                </a:tc>
                <a:tc>
                  <a:txBody>
                    <a:bodyPr/>
                    <a:lstStyle/>
                    <a:p>
                      <a:endParaRPr lang="en-US" sz="1400" dirty="0">
                        <a:latin typeface="+mj-lt"/>
                      </a:endParaRPr>
                    </a:p>
                  </a:txBody>
                  <a:tcPr>
                    <a:solidFill>
                      <a:schemeClr val="bg1">
                        <a:lumMod val="95000"/>
                      </a:schemeClr>
                    </a:solidFill>
                  </a:tcPr>
                </a:tc>
                <a:tc>
                  <a:txBody>
                    <a:bodyPr/>
                    <a:lstStyle/>
                    <a:p>
                      <a:endParaRPr lang="en-US" sz="1400" dirty="0">
                        <a:latin typeface="+mj-lt"/>
                      </a:endParaRPr>
                    </a:p>
                  </a:txBody>
                  <a:tcPr>
                    <a:lnR w="12700" cap="flat" cmpd="sng" algn="ctr">
                      <a:solidFill>
                        <a:schemeClr val="tx1"/>
                      </a:solidFill>
                      <a:prstDash val="solid"/>
                      <a:round/>
                      <a:headEnd type="none" w="med" len="med"/>
                      <a:tailEnd type="none" w="med" len="med"/>
                    </a:lnR>
                    <a:solidFill>
                      <a:schemeClr val="bg1">
                        <a:lumMod val="95000"/>
                      </a:schemeClr>
                    </a:solidFill>
                  </a:tcPr>
                </a:tc>
                <a:extLst>
                  <a:ext uri="{0D108BD9-81ED-4DB2-BD59-A6C34878D82A}">
                    <a16:rowId xmlns:a16="http://schemas.microsoft.com/office/drawing/2014/main" val="2216883267"/>
                  </a:ext>
                </a:extLst>
              </a:tr>
              <a:tr h="403343">
                <a:tc vMerge="1">
                  <a:txBody>
                    <a:bodyPr/>
                    <a:lstStyle/>
                    <a:p>
                      <a:endParaRPr lang="en-US" sz="1400" dirty="0">
                        <a:latin typeface="+mj-lt"/>
                      </a:endParaRPr>
                    </a:p>
                  </a:txBody>
                  <a:tcPr/>
                </a:tc>
                <a:tc>
                  <a:txBody>
                    <a:bodyPr/>
                    <a:lstStyle/>
                    <a:p>
                      <a:r>
                        <a:rPr lang="en-US" sz="1400" dirty="0"/>
                        <a:t>Marketing</a:t>
                      </a:r>
                      <a:endParaRPr lang="en-US" sz="1400" dirty="0">
                        <a:latin typeface="+mj-lt"/>
                      </a:endParaRPr>
                    </a:p>
                  </a:txBody>
                  <a:tcPr>
                    <a:solidFill>
                      <a:schemeClr val="bg1">
                        <a:lumMod val="95000"/>
                      </a:schemeClr>
                    </a:solidFill>
                  </a:tcPr>
                </a:tc>
                <a:tc>
                  <a:txBody>
                    <a:bodyPr/>
                    <a:lstStyle/>
                    <a:p>
                      <a:endParaRPr lang="en-US" sz="1400" dirty="0">
                        <a:latin typeface="+mj-lt"/>
                      </a:endParaRPr>
                    </a:p>
                  </a:txBody>
                  <a:tcPr>
                    <a:solidFill>
                      <a:schemeClr val="bg1">
                        <a:lumMod val="95000"/>
                      </a:schemeClr>
                    </a:solidFill>
                  </a:tcPr>
                </a:tc>
                <a:tc>
                  <a:txBody>
                    <a:bodyPr/>
                    <a:lstStyle/>
                    <a:p>
                      <a:endParaRPr lang="en-US" sz="1400" dirty="0">
                        <a:latin typeface="+mj-lt"/>
                      </a:endParaRPr>
                    </a:p>
                  </a:txBody>
                  <a:tcPr>
                    <a:solidFill>
                      <a:schemeClr val="bg1">
                        <a:lumMod val="95000"/>
                      </a:schemeClr>
                    </a:solidFill>
                  </a:tcPr>
                </a:tc>
                <a:tc>
                  <a:txBody>
                    <a:bodyPr/>
                    <a:lstStyle/>
                    <a:p>
                      <a:endParaRPr lang="en-US" sz="1400" dirty="0">
                        <a:latin typeface="+mj-lt"/>
                      </a:endParaRPr>
                    </a:p>
                  </a:txBody>
                  <a:tcPr>
                    <a:lnR w="12700" cap="flat" cmpd="sng" algn="ctr">
                      <a:solidFill>
                        <a:schemeClr val="tx1"/>
                      </a:solidFill>
                      <a:prstDash val="solid"/>
                      <a:round/>
                      <a:headEnd type="none" w="med" len="med"/>
                      <a:tailEnd type="none" w="med" len="med"/>
                    </a:lnR>
                    <a:solidFill>
                      <a:schemeClr val="bg1">
                        <a:lumMod val="95000"/>
                      </a:schemeClr>
                    </a:solidFill>
                  </a:tcPr>
                </a:tc>
                <a:extLst>
                  <a:ext uri="{0D108BD9-81ED-4DB2-BD59-A6C34878D82A}">
                    <a16:rowId xmlns:a16="http://schemas.microsoft.com/office/drawing/2014/main" val="3482874162"/>
                  </a:ext>
                </a:extLst>
              </a:tr>
              <a:tr h="403343">
                <a:tc vMerge="1">
                  <a:txBody>
                    <a:bodyPr/>
                    <a:lstStyle/>
                    <a:p>
                      <a:endParaRPr lang="en-US" sz="1400" dirty="0">
                        <a:latin typeface="+mj-lt"/>
                      </a:endParaRPr>
                    </a:p>
                  </a:txBody>
                  <a:tcPr/>
                </a:tc>
                <a:tc>
                  <a:txBody>
                    <a:bodyPr/>
                    <a:lstStyle/>
                    <a:p>
                      <a:r>
                        <a:rPr lang="en-US" sz="1400" dirty="0"/>
                        <a:t>New Product</a:t>
                      </a:r>
                      <a:endParaRPr lang="en-US" sz="1400" dirty="0">
                        <a:latin typeface="+mj-lt"/>
                      </a:endParaRPr>
                    </a:p>
                  </a:txBody>
                  <a:tcPr>
                    <a:solidFill>
                      <a:schemeClr val="bg1">
                        <a:lumMod val="95000"/>
                      </a:schemeClr>
                    </a:solidFill>
                  </a:tcPr>
                </a:tc>
                <a:tc>
                  <a:txBody>
                    <a:bodyPr/>
                    <a:lstStyle/>
                    <a:p>
                      <a:endParaRPr lang="en-US" sz="1400" dirty="0">
                        <a:latin typeface="+mj-lt"/>
                      </a:endParaRPr>
                    </a:p>
                  </a:txBody>
                  <a:tcPr>
                    <a:solidFill>
                      <a:schemeClr val="bg1">
                        <a:lumMod val="95000"/>
                      </a:schemeClr>
                    </a:solidFill>
                  </a:tcPr>
                </a:tc>
                <a:tc>
                  <a:txBody>
                    <a:bodyPr/>
                    <a:lstStyle/>
                    <a:p>
                      <a:endParaRPr lang="en-US" sz="1400" dirty="0">
                        <a:latin typeface="+mj-lt"/>
                      </a:endParaRPr>
                    </a:p>
                  </a:txBody>
                  <a:tcPr>
                    <a:solidFill>
                      <a:schemeClr val="bg1">
                        <a:lumMod val="95000"/>
                      </a:schemeClr>
                    </a:solidFill>
                  </a:tcPr>
                </a:tc>
                <a:tc>
                  <a:txBody>
                    <a:bodyPr/>
                    <a:lstStyle/>
                    <a:p>
                      <a:endParaRPr lang="en-US" sz="1400" dirty="0">
                        <a:latin typeface="+mj-lt"/>
                      </a:endParaRPr>
                    </a:p>
                  </a:txBody>
                  <a:tcPr>
                    <a:lnR w="12700" cap="flat" cmpd="sng" algn="ctr">
                      <a:solidFill>
                        <a:schemeClr val="tx1"/>
                      </a:solidFill>
                      <a:prstDash val="solid"/>
                      <a:round/>
                      <a:headEnd type="none" w="med" len="med"/>
                      <a:tailEnd type="none" w="med" len="med"/>
                    </a:lnR>
                    <a:solidFill>
                      <a:schemeClr val="bg1">
                        <a:lumMod val="95000"/>
                      </a:schemeClr>
                    </a:solidFill>
                  </a:tcPr>
                </a:tc>
                <a:extLst>
                  <a:ext uri="{0D108BD9-81ED-4DB2-BD59-A6C34878D82A}">
                    <a16:rowId xmlns:a16="http://schemas.microsoft.com/office/drawing/2014/main" val="3080181193"/>
                  </a:ext>
                </a:extLst>
              </a:tr>
              <a:tr h="403343">
                <a:tc rowSpan="3">
                  <a:txBody>
                    <a:bodyPr/>
                    <a:lstStyle/>
                    <a:p>
                      <a:r>
                        <a:rPr lang="en-US" sz="1400" b="1" dirty="0"/>
                        <a:t>Competition Factors</a:t>
                      </a:r>
                      <a:endParaRPr lang="en-US" sz="1400" b="1" dirty="0">
                        <a:latin typeface="+mj-lt"/>
                      </a:endParaRPr>
                    </a:p>
                  </a:txBody>
                  <a:tcPr anchor="ctr">
                    <a:lnL w="12700" cap="flat" cmpd="sng" algn="ctr">
                      <a:solidFill>
                        <a:schemeClr val="tx1"/>
                      </a:solidFill>
                      <a:prstDash val="solid"/>
                      <a:round/>
                      <a:headEnd type="none" w="med" len="med"/>
                      <a:tailEnd type="none" w="med" len="med"/>
                    </a:lnL>
                    <a:solidFill>
                      <a:schemeClr val="bg1">
                        <a:lumMod val="95000"/>
                      </a:schemeClr>
                    </a:solidFill>
                  </a:tcPr>
                </a:tc>
                <a:tc>
                  <a:txBody>
                    <a:bodyPr/>
                    <a:lstStyle/>
                    <a:p>
                      <a:r>
                        <a:rPr lang="en-US" sz="1400" dirty="0"/>
                        <a:t>Competition Products</a:t>
                      </a:r>
                      <a:endParaRPr lang="en-US" sz="1400" dirty="0">
                        <a:latin typeface="+mj-lt"/>
                      </a:endParaRPr>
                    </a:p>
                  </a:txBody>
                  <a:tcPr>
                    <a:solidFill>
                      <a:schemeClr val="bg1">
                        <a:lumMod val="95000"/>
                      </a:schemeClr>
                    </a:solidFill>
                  </a:tcPr>
                </a:tc>
                <a:tc>
                  <a:txBody>
                    <a:bodyPr/>
                    <a:lstStyle/>
                    <a:p>
                      <a:endParaRPr lang="en-US" sz="1400" dirty="0">
                        <a:latin typeface="+mj-lt"/>
                      </a:endParaRPr>
                    </a:p>
                  </a:txBody>
                  <a:tcPr>
                    <a:solidFill>
                      <a:schemeClr val="bg1">
                        <a:lumMod val="95000"/>
                      </a:schemeClr>
                    </a:solidFill>
                  </a:tcPr>
                </a:tc>
                <a:tc>
                  <a:txBody>
                    <a:bodyPr/>
                    <a:lstStyle/>
                    <a:p>
                      <a:endParaRPr lang="en-US" sz="1400" dirty="0">
                        <a:latin typeface="+mj-lt"/>
                      </a:endParaRPr>
                    </a:p>
                  </a:txBody>
                  <a:tcPr>
                    <a:solidFill>
                      <a:schemeClr val="bg1">
                        <a:lumMod val="95000"/>
                      </a:schemeClr>
                    </a:solidFill>
                  </a:tcPr>
                </a:tc>
                <a:tc>
                  <a:txBody>
                    <a:bodyPr/>
                    <a:lstStyle/>
                    <a:p>
                      <a:endParaRPr lang="en-US" sz="1400" dirty="0">
                        <a:latin typeface="+mj-lt"/>
                      </a:endParaRPr>
                    </a:p>
                  </a:txBody>
                  <a:tcPr>
                    <a:lnR w="12700" cap="flat" cmpd="sng" algn="ctr">
                      <a:solidFill>
                        <a:schemeClr val="tx1"/>
                      </a:solidFill>
                      <a:prstDash val="solid"/>
                      <a:round/>
                      <a:headEnd type="none" w="med" len="med"/>
                      <a:tailEnd type="none" w="med" len="med"/>
                    </a:lnR>
                    <a:solidFill>
                      <a:schemeClr val="bg1">
                        <a:lumMod val="95000"/>
                      </a:schemeClr>
                    </a:solidFill>
                  </a:tcPr>
                </a:tc>
                <a:extLst>
                  <a:ext uri="{0D108BD9-81ED-4DB2-BD59-A6C34878D82A}">
                    <a16:rowId xmlns:a16="http://schemas.microsoft.com/office/drawing/2014/main" val="244875332"/>
                  </a:ext>
                </a:extLst>
              </a:tr>
              <a:tr h="403343">
                <a:tc vMerge="1">
                  <a:txBody>
                    <a:bodyPr/>
                    <a:lstStyle/>
                    <a:p>
                      <a:endParaRPr lang="en-US" sz="1400" dirty="0">
                        <a:latin typeface="+mj-lt"/>
                      </a:endParaRPr>
                    </a:p>
                  </a:txBody>
                  <a:tcPr/>
                </a:tc>
                <a:tc>
                  <a:txBody>
                    <a:bodyPr/>
                    <a:lstStyle/>
                    <a:p>
                      <a:r>
                        <a:rPr lang="en-US" sz="1400" dirty="0"/>
                        <a:t>Competition Promotions</a:t>
                      </a:r>
                      <a:endParaRPr lang="en-US" sz="1400" dirty="0">
                        <a:latin typeface="+mj-lt"/>
                      </a:endParaRPr>
                    </a:p>
                  </a:txBody>
                  <a:tcPr>
                    <a:solidFill>
                      <a:schemeClr val="bg1">
                        <a:lumMod val="95000"/>
                      </a:schemeClr>
                    </a:solidFill>
                  </a:tcPr>
                </a:tc>
                <a:tc>
                  <a:txBody>
                    <a:bodyPr/>
                    <a:lstStyle/>
                    <a:p>
                      <a:endParaRPr lang="en-US" sz="1400" dirty="0">
                        <a:latin typeface="+mj-lt"/>
                      </a:endParaRPr>
                    </a:p>
                  </a:txBody>
                  <a:tcPr>
                    <a:solidFill>
                      <a:schemeClr val="bg1">
                        <a:lumMod val="95000"/>
                      </a:schemeClr>
                    </a:solidFill>
                  </a:tcPr>
                </a:tc>
                <a:tc>
                  <a:txBody>
                    <a:bodyPr/>
                    <a:lstStyle/>
                    <a:p>
                      <a:endParaRPr lang="en-US" sz="1400" dirty="0">
                        <a:latin typeface="+mj-lt"/>
                      </a:endParaRPr>
                    </a:p>
                  </a:txBody>
                  <a:tcPr>
                    <a:solidFill>
                      <a:schemeClr val="bg1">
                        <a:lumMod val="95000"/>
                      </a:schemeClr>
                    </a:solidFill>
                  </a:tcPr>
                </a:tc>
                <a:tc>
                  <a:txBody>
                    <a:bodyPr/>
                    <a:lstStyle/>
                    <a:p>
                      <a:endParaRPr lang="en-US" sz="1400" dirty="0">
                        <a:latin typeface="+mj-lt"/>
                      </a:endParaRPr>
                    </a:p>
                  </a:txBody>
                  <a:tcPr>
                    <a:lnR w="12700" cap="flat" cmpd="sng" algn="ctr">
                      <a:solidFill>
                        <a:schemeClr val="tx1"/>
                      </a:solidFill>
                      <a:prstDash val="solid"/>
                      <a:round/>
                      <a:headEnd type="none" w="med" len="med"/>
                      <a:tailEnd type="none" w="med" len="med"/>
                    </a:lnR>
                    <a:solidFill>
                      <a:schemeClr val="bg1">
                        <a:lumMod val="95000"/>
                      </a:schemeClr>
                    </a:solidFill>
                  </a:tcPr>
                </a:tc>
                <a:extLst>
                  <a:ext uri="{0D108BD9-81ED-4DB2-BD59-A6C34878D82A}">
                    <a16:rowId xmlns:a16="http://schemas.microsoft.com/office/drawing/2014/main" val="2643020128"/>
                  </a:ext>
                </a:extLst>
              </a:tr>
              <a:tr h="403343">
                <a:tc vMerge="1">
                  <a:txBody>
                    <a:bodyPr/>
                    <a:lstStyle/>
                    <a:p>
                      <a:endParaRPr lang="en-US" sz="1400" dirty="0">
                        <a:latin typeface="+mj-lt"/>
                      </a:endParaRPr>
                    </a:p>
                  </a:txBody>
                  <a:tcPr/>
                </a:tc>
                <a:tc>
                  <a:txBody>
                    <a:bodyPr/>
                    <a:lstStyle/>
                    <a:p>
                      <a:r>
                        <a:rPr lang="en-US" sz="1400" dirty="0"/>
                        <a:t>Competition Marketing</a:t>
                      </a:r>
                      <a:endParaRPr lang="en-US" sz="1400" dirty="0">
                        <a:latin typeface="+mj-lt"/>
                      </a:endParaRPr>
                    </a:p>
                  </a:txBody>
                  <a:tcPr>
                    <a:solidFill>
                      <a:schemeClr val="bg1">
                        <a:lumMod val="95000"/>
                      </a:schemeClr>
                    </a:solidFill>
                  </a:tcPr>
                </a:tc>
                <a:tc>
                  <a:txBody>
                    <a:bodyPr/>
                    <a:lstStyle/>
                    <a:p>
                      <a:endParaRPr lang="en-US" sz="1400" dirty="0">
                        <a:latin typeface="+mj-lt"/>
                      </a:endParaRPr>
                    </a:p>
                  </a:txBody>
                  <a:tcPr>
                    <a:solidFill>
                      <a:schemeClr val="bg1">
                        <a:lumMod val="95000"/>
                      </a:schemeClr>
                    </a:solidFill>
                  </a:tcPr>
                </a:tc>
                <a:tc>
                  <a:txBody>
                    <a:bodyPr/>
                    <a:lstStyle/>
                    <a:p>
                      <a:endParaRPr lang="en-US" sz="1400" dirty="0">
                        <a:latin typeface="+mj-lt"/>
                      </a:endParaRPr>
                    </a:p>
                  </a:txBody>
                  <a:tcPr>
                    <a:solidFill>
                      <a:schemeClr val="bg1">
                        <a:lumMod val="95000"/>
                      </a:schemeClr>
                    </a:solidFill>
                  </a:tcPr>
                </a:tc>
                <a:tc>
                  <a:txBody>
                    <a:bodyPr/>
                    <a:lstStyle/>
                    <a:p>
                      <a:endParaRPr lang="en-US" sz="1400" dirty="0">
                        <a:latin typeface="+mj-lt"/>
                      </a:endParaRPr>
                    </a:p>
                  </a:txBody>
                  <a:tcPr>
                    <a:lnR w="12700" cap="flat" cmpd="sng" algn="ctr">
                      <a:solidFill>
                        <a:schemeClr val="tx1"/>
                      </a:solidFill>
                      <a:prstDash val="solid"/>
                      <a:round/>
                      <a:headEnd type="none" w="med" len="med"/>
                      <a:tailEnd type="none" w="med" len="med"/>
                    </a:lnR>
                    <a:solidFill>
                      <a:schemeClr val="bg1">
                        <a:lumMod val="95000"/>
                      </a:schemeClr>
                    </a:solidFill>
                  </a:tcPr>
                </a:tc>
                <a:extLst>
                  <a:ext uri="{0D108BD9-81ED-4DB2-BD59-A6C34878D82A}">
                    <a16:rowId xmlns:a16="http://schemas.microsoft.com/office/drawing/2014/main" val="3560645671"/>
                  </a:ext>
                </a:extLst>
              </a:tr>
              <a:tr h="403343">
                <a:tc>
                  <a:txBody>
                    <a:bodyPr/>
                    <a:lstStyle/>
                    <a:p>
                      <a:r>
                        <a:rPr lang="en-US" sz="1400" b="1" dirty="0"/>
                        <a:t>Environmental Factors</a:t>
                      </a:r>
                      <a:endParaRPr lang="en-US" sz="1400" b="1" dirty="0">
                        <a:latin typeface="+mj-lt"/>
                      </a:endParaRPr>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r>
                        <a:rPr lang="en-US" sz="1400" dirty="0"/>
                        <a:t>Weather</a:t>
                      </a:r>
                      <a:endParaRPr lang="en-US" sz="1400" dirty="0">
                        <a:latin typeface="+mj-lt"/>
                      </a:endParaRPr>
                    </a:p>
                  </a:txBody>
                  <a:tcPr>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endParaRPr lang="en-US" sz="1400" dirty="0">
                        <a:latin typeface="+mj-lt"/>
                      </a:endParaRPr>
                    </a:p>
                  </a:txBody>
                  <a:tcPr>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endParaRPr lang="en-US" sz="1400" dirty="0">
                        <a:latin typeface="+mj-lt"/>
                      </a:endParaRPr>
                    </a:p>
                  </a:txBody>
                  <a:tcPr>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endParaRPr lang="en-US" sz="1400" dirty="0">
                        <a:latin typeface="+mj-lt"/>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337185867"/>
                  </a:ext>
                </a:extLst>
              </a:tr>
            </a:tbl>
          </a:graphicData>
        </a:graphic>
      </p:graphicFrame>
      <p:grpSp>
        <p:nvGrpSpPr>
          <p:cNvPr id="79" name="Group 78">
            <a:extLst>
              <a:ext uri="{FF2B5EF4-FFF2-40B4-BE49-F238E27FC236}">
                <a16:creationId xmlns:a16="http://schemas.microsoft.com/office/drawing/2014/main" id="{C6C83F95-A58C-42EE-91F3-BAE11BB21077}"/>
              </a:ext>
            </a:extLst>
          </p:cNvPr>
          <p:cNvGrpSpPr/>
          <p:nvPr/>
        </p:nvGrpSpPr>
        <p:grpSpPr>
          <a:xfrm>
            <a:off x="852255" y="2494864"/>
            <a:ext cx="417692" cy="476694"/>
            <a:chOff x="1249203" y="2584317"/>
            <a:chExt cx="2250784" cy="2748400"/>
          </a:xfrm>
        </p:grpSpPr>
        <p:sp>
          <p:nvSpPr>
            <p:cNvPr id="80" name="Freeform 7">
              <a:extLst>
                <a:ext uri="{FF2B5EF4-FFF2-40B4-BE49-F238E27FC236}">
                  <a16:creationId xmlns:a16="http://schemas.microsoft.com/office/drawing/2014/main" id="{BB7D276E-C313-4795-8823-5B042EF0E142}"/>
                </a:ext>
              </a:extLst>
            </p:cNvPr>
            <p:cNvSpPr>
              <a:spLocks/>
            </p:cNvSpPr>
            <p:nvPr/>
          </p:nvSpPr>
          <p:spPr bwMode="auto">
            <a:xfrm flipH="1">
              <a:off x="1249203" y="3778551"/>
              <a:ext cx="963794" cy="1030462"/>
            </a:xfrm>
            <a:custGeom>
              <a:avLst/>
              <a:gdLst/>
              <a:ahLst/>
              <a:cxnLst>
                <a:cxn ang="0">
                  <a:pos x="114" y="365"/>
                </a:cxn>
                <a:cxn ang="0">
                  <a:pos x="92" y="330"/>
                </a:cxn>
                <a:cxn ang="0">
                  <a:pos x="132" y="311"/>
                </a:cxn>
                <a:cxn ang="0">
                  <a:pos x="151" y="266"/>
                </a:cxn>
                <a:cxn ang="0">
                  <a:pos x="132" y="221"/>
                </a:cxn>
                <a:cxn ang="0">
                  <a:pos x="87" y="202"/>
                </a:cxn>
                <a:cxn ang="0">
                  <a:pos x="42" y="221"/>
                </a:cxn>
                <a:cxn ang="0">
                  <a:pos x="33" y="232"/>
                </a:cxn>
                <a:cxn ang="0">
                  <a:pos x="0" y="177"/>
                </a:cxn>
                <a:cxn ang="0">
                  <a:pos x="89" y="121"/>
                </a:cxn>
                <a:cxn ang="0">
                  <a:pos x="72" y="109"/>
                </a:cxn>
                <a:cxn ang="0">
                  <a:pos x="53" y="64"/>
                </a:cxn>
                <a:cxn ang="0">
                  <a:pos x="72" y="18"/>
                </a:cxn>
                <a:cxn ang="0">
                  <a:pos x="117" y="0"/>
                </a:cxn>
                <a:cxn ang="0">
                  <a:pos x="162" y="18"/>
                </a:cxn>
                <a:cxn ang="0">
                  <a:pos x="181" y="64"/>
                </a:cxn>
                <a:cxn ang="0">
                  <a:pos x="181" y="65"/>
                </a:cxn>
                <a:cxn ang="0">
                  <a:pos x="274" y="7"/>
                </a:cxn>
                <a:cxn ang="0">
                  <a:pos x="294" y="42"/>
                </a:cxn>
                <a:cxn ang="0">
                  <a:pos x="344" y="112"/>
                </a:cxn>
                <a:cxn ang="0">
                  <a:pos x="351" y="146"/>
                </a:cxn>
                <a:cxn ang="0">
                  <a:pos x="324" y="167"/>
                </a:cxn>
                <a:cxn ang="0">
                  <a:pos x="309" y="190"/>
                </a:cxn>
                <a:cxn ang="0">
                  <a:pos x="313" y="216"/>
                </a:cxn>
                <a:cxn ang="0">
                  <a:pos x="295" y="233"/>
                </a:cxn>
                <a:cxn ang="0">
                  <a:pos x="277" y="236"/>
                </a:cxn>
                <a:cxn ang="0">
                  <a:pos x="291" y="240"/>
                </a:cxn>
                <a:cxn ang="0">
                  <a:pos x="305" y="256"/>
                </a:cxn>
                <a:cxn ang="0">
                  <a:pos x="287" y="276"/>
                </a:cxn>
                <a:cxn ang="0">
                  <a:pos x="269" y="285"/>
                </a:cxn>
                <a:cxn ang="0">
                  <a:pos x="264" y="314"/>
                </a:cxn>
                <a:cxn ang="0">
                  <a:pos x="253" y="361"/>
                </a:cxn>
                <a:cxn ang="0">
                  <a:pos x="235" y="378"/>
                </a:cxn>
                <a:cxn ang="0">
                  <a:pos x="214" y="379"/>
                </a:cxn>
                <a:cxn ang="0">
                  <a:pos x="177" y="372"/>
                </a:cxn>
                <a:cxn ang="0">
                  <a:pos x="117" y="366"/>
                </a:cxn>
                <a:cxn ang="0">
                  <a:pos x="114" y="365"/>
                </a:cxn>
              </a:cxnLst>
              <a:rect l="0" t="0" r="r" b="b"/>
              <a:pathLst>
                <a:path w="355" h="380">
                  <a:moveTo>
                    <a:pt x="114" y="365"/>
                  </a:moveTo>
                  <a:cubicBezTo>
                    <a:pt x="92" y="330"/>
                    <a:pt x="92" y="330"/>
                    <a:pt x="92" y="330"/>
                  </a:cubicBezTo>
                  <a:cubicBezTo>
                    <a:pt x="108" y="329"/>
                    <a:pt x="121" y="323"/>
                    <a:pt x="132" y="311"/>
                  </a:cubicBezTo>
                  <a:cubicBezTo>
                    <a:pt x="145" y="299"/>
                    <a:pt x="151" y="284"/>
                    <a:pt x="151" y="266"/>
                  </a:cubicBezTo>
                  <a:cubicBezTo>
                    <a:pt x="151" y="249"/>
                    <a:pt x="145" y="233"/>
                    <a:pt x="132" y="221"/>
                  </a:cubicBezTo>
                  <a:cubicBezTo>
                    <a:pt x="120" y="209"/>
                    <a:pt x="105" y="202"/>
                    <a:pt x="87" y="202"/>
                  </a:cubicBezTo>
                  <a:cubicBezTo>
                    <a:pt x="70" y="202"/>
                    <a:pt x="54" y="209"/>
                    <a:pt x="42" y="221"/>
                  </a:cubicBezTo>
                  <a:cubicBezTo>
                    <a:pt x="38" y="224"/>
                    <a:pt x="36" y="228"/>
                    <a:pt x="33" y="232"/>
                  </a:cubicBezTo>
                  <a:cubicBezTo>
                    <a:pt x="0" y="177"/>
                    <a:pt x="0" y="177"/>
                    <a:pt x="0" y="177"/>
                  </a:cubicBezTo>
                  <a:cubicBezTo>
                    <a:pt x="89" y="121"/>
                    <a:pt x="89" y="121"/>
                    <a:pt x="89" y="121"/>
                  </a:cubicBezTo>
                  <a:cubicBezTo>
                    <a:pt x="83" y="118"/>
                    <a:pt x="77" y="114"/>
                    <a:pt x="72" y="109"/>
                  </a:cubicBezTo>
                  <a:cubicBezTo>
                    <a:pt x="59" y="96"/>
                    <a:pt x="53" y="81"/>
                    <a:pt x="53" y="64"/>
                  </a:cubicBezTo>
                  <a:cubicBezTo>
                    <a:pt x="53" y="46"/>
                    <a:pt x="59" y="31"/>
                    <a:pt x="72" y="18"/>
                  </a:cubicBezTo>
                  <a:cubicBezTo>
                    <a:pt x="84" y="6"/>
                    <a:pt x="99" y="0"/>
                    <a:pt x="117" y="0"/>
                  </a:cubicBezTo>
                  <a:cubicBezTo>
                    <a:pt x="135" y="0"/>
                    <a:pt x="150" y="6"/>
                    <a:pt x="162" y="18"/>
                  </a:cubicBezTo>
                  <a:cubicBezTo>
                    <a:pt x="174" y="31"/>
                    <a:pt x="181" y="46"/>
                    <a:pt x="181" y="64"/>
                  </a:cubicBezTo>
                  <a:cubicBezTo>
                    <a:pt x="181" y="64"/>
                    <a:pt x="181" y="64"/>
                    <a:pt x="181" y="65"/>
                  </a:cubicBezTo>
                  <a:cubicBezTo>
                    <a:pt x="274" y="7"/>
                    <a:pt x="274" y="7"/>
                    <a:pt x="274" y="7"/>
                  </a:cubicBezTo>
                  <a:cubicBezTo>
                    <a:pt x="279" y="17"/>
                    <a:pt x="286" y="29"/>
                    <a:pt x="294" y="42"/>
                  </a:cubicBezTo>
                  <a:cubicBezTo>
                    <a:pt x="321" y="79"/>
                    <a:pt x="338" y="102"/>
                    <a:pt x="344" y="112"/>
                  </a:cubicBezTo>
                  <a:cubicBezTo>
                    <a:pt x="353" y="127"/>
                    <a:pt x="355" y="138"/>
                    <a:pt x="351" y="146"/>
                  </a:cubicBezTo>
                  <a:cubicBezTo>
                    <a:pt x="348" y="154"/>
                    <a:pt x="339" y="160"/>
                    <a:pt x="324" y="167"/>
                  </a:cubicBezTo>
                  <a:cubicBezTo>
                    <a:pt x="312" y="172"/>
                    <a:pt x="307" y="180"/>
                    <a:pt x="309" y="190"/>
                  </a:cubicBezTo>
                  <a:cubicBezTo>
                    <a:pt x="309" y="196"/>
                    <a:pt x="311" y="204"/>
                    <a:pt x="313" y="216"/>
                  </a:cubicBezTo>
                  <a:cubicBezTo>
                    <a:pt x="313" y="223"/>
                    <a:pt x="307" y="229"/>
                    <a:pt x="295" y="233"/>
                  </a:cubicBezTo>
                  <a:cubicBezTo>
                    <a:pt x="289" y="235"/>
                    <a:pt x="283" y="236"/>
                    <a:pt x="277" y="236"/>
                  </a:cubicBezTo>
                  <a:cubicBezTo>
                    <a:pt x="282" y="237"/>
                    <a:pt x="286" y="238"/>
                    <a:pt x="291" y="240"/>
                  </a:cubicBezTo>
                  <a:cubicBezTo>
                    <a:pt x="301" y="244"/>
                    <a:pt x="305" y="249"/>
                    <a:pt x="305" y="256"/>
                  </a:cubicBezTo>
                  <a:cubicBezTo>
                    <a:pt x="305" y="263"/>
                    <a:pt x="299" y="270"/>
                    <a:pt x="287" y="276"/>
                  </a:cubicBezTo>
                  <a:cubicBezTo>
                    <a:pt x="281" y="280"/>
                    <a:pt x="275" y="283"/>
                    <a:pt x="269" y="285"/>
                  </a:cubicBezTo>
                  <a:cubicBezTo>
                    <a:pt x="264" y="289"/>
                    <a:pt x="263" y="299"/>
                    <a:pt x="264" y="314"/>
                  </a:cubicBezTo>
                  <a:cubicBezTo>
                    <a:pt x="265" y="332"/>
                    <a:pt x="261" y="347"/>
                    <a:pt x="253" y="361"/>
                  </a:cubicBezTo>
                  <a:cubicBezTo>
                    <a:pt x="247" y="370"/>
                    <a:pt x="241" y="376"/>
                    <a:pt x="235" y="378"/>
                  </a:cubicBezTo>
                  <a:cubicBezTo>
                    <a:pt x="230" y="380"/>
                    <a:pt x="223" y="380"/>
                    <a:pt x="214" y="379"/>
                  </a:cubicBezTo>
                  <a:cubicBezTo>
                    <a:pt x="208" y="378"/>
                    <a:pt x="196" y="375"/>
                    <a:pt x="177" y="372"/>
                  </a:cubicBezTo>
                  <a:cubicBezTo>
                    <a:pt x="158" y="368"/>
                    <a:pt x="138" y="366"/>
                    <a:pt x="117" y="366"/>
                  </a:cubicBezTo>
                  <a:cubicBezTo>
                    <a:pt x="116" y="365"/>
                    <a:pt x="115" y="365"/>
                    <a:pt x="114" y="365"/>
                  </a:cubicBezTo>
                  <a:close/>
                </a:path>
              </a:pathLst>
            </a:custGeom>
            <a:solidFill>
              <a:srgbClr val="881010"/>
            </a:solidFill>
            <a:ln w="19050">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grpSp>
          <p:nvGrpSpPr>
            <p:cNvPr id="81" name="Group 80">
              <a:extLst>
                <a:ext uri="{FF2B5EF4-FFF2-40B4-BE49-F238E27FC236}">
                  <a16:creationId xmlns:a16="http://schemas.microsoft.com/office/drawing/2014/main" id="{74A6D3E9-1F6C-4FDB-B650-87D23D1962D4}"/>
                </a:ext>
              </a:extLst>
            </p:cNvPr>
            <p:cNvGrpSpPr/>
            <p:nvPr/>
          </p:nvGrpSpPr>
          <p:grpSpPr>
            <a:xfrm>
              <a:off x="1469500" y="2584317"/>
              <a:ext cx="2030487" cy="2748400"/>
              <a:chOff x="5194704" y="2281658"/>
              <a:chExt cx="2030487" cy="2748400"/>
            </a:xfrm>
          </p:grpSpPr>
          <p:sp>
            <p:nvSpPr>
              <p:cNvPr id="82" name="Freeform 5">
                <a:extLst>
                  <a:ext uri="{FF2B5EF4-FFF2-40B4-BE49-F238E27FC236}">
                    <a16:creationId xmlns:a16="http://schemas.microsoft.com/office/drawing/2014/main" id="{46A625E6-3289-428C-A25A-ED5DCF161D57}"/>
                  </a:ext>
                </a:extLst>
              </p:cNvPr>
              <p:cNvSpPr>
                <a:spLocks/>
              </p:cNvSpPr>
              <p:nvPr/>
            </p:nvSpPr>
            <p:spPr bwMode="auto">
              <a:xfrm flipH="1">
                <a:off x="5496160" y="2281658"/>
                <a:ext cx="1398588" cy="868139"/>
              </a:xfrm>
              <a:custGeom>
                <a:avLst/>
                <a:gdLst/>
                <a:ahLst/>
                <a:cxnLst>
                  <a:cxn ang="0">
                    <a:pos x="515" y="102"/>
                  </a:cxn>
                  <a:cxn ang="0">
                    <a:pos x="366" y="194"/>
                  </a:cxn>
                  <a:cxn ang="0">
                    <a:pos x="395" y="211"/>
                  </a:cxn>
                  <a:cxn ang="0">
                    <a:pos x="414" y="257"/>
                  </a:cxn>
                  <a:cxn ang="0">
                    <a:pos x="395" y="302"/>
                  </a:cxn>
                  <a:cxn ang="0">
                    <a:pos x="350" y="320"/>
                  </a:cxn>
                  <a:cxn ang="0">
                    <a:pos x="305" y="302"/>
                  </a:cxn>
                  <a:cxn ang="0">
                    <a:pos x="287" y="257"/>
                  </a:cxn>
                  <a:cxn ang="0">
                    <a:pos x="288" y="243"/>
                  </a:cxn>
                  <a:cxn ang="0">
                    <a:pos x="171" y="315"/>
                  </a:cxn>
                  <a:cxn ang="0">
                    <a:pos x="124" y="238"/>
                  </a:cxn>
                  <a:cxn ang="0">
                    <a:pos x="109" y="262"/>
                  </a:cxn>
                  <a:cxn ang="0">
                    <a:pos x="64" y="281"/>
                  </a:cxn>
                  <a:cxn ang="0">
                    <a:pos x="18" y="262"/>
                  </a:cxn>
                  <a:cxn ang="0">
                    <a:pos x="0" y="217"/>
                  </a:cxn>
                  <a:cxn ang="0">
                    <a:pos x="18" y="172"/>
                  </a:cxn>
                  <a:cxn ang="0">
                    <a:pos x="64" y="153"/>
                  </a:cxn>
                  <a:cxn ang="0">
                    <a:pos x="74" y="154"/>
                  </a:cxn>
                  <a:cxn ang="0">
                    <a:pos x="29" y="80"/>
                  </a:cxn>
                  <a:cxn ang="0">
                    <a:pos x="115" y="31"/>
                  </a:cxn>
                  <a:cxn ang="0">
                    <a:pos x="278" y="3"/>
                  </a:cxn>
                  <a:cxn ang="0">
                    <a:pos x="445" y="52"/>
                  </a:cxn>
                  <a:cxn ang="0">
                    <a:pos x="515" y="102"/>
                  </a:cxn>
                </a:cxnLst>
                <a:rect l="0" t="0" r="r" b="b"/>
                <a:pathLst>
                  <a:path w="515" h="320">
                    <a:moveTo>
                      <a:pt x="515" y="102"/>
                    </a:moveTo>
                    <a:cubicBezTo>
                      <a:pt x="366" y="194"/>
                      <a:pt x="366" y="194"/>
                      <a:pt x="366" y="194"/>
                    </a:cubicBezTo>
                    <a:cubicBezTo>
                      <a:pt x="377" y="197"/>
                      <a:pt x="387" y="203"/>
                      <a:pt x="395" y="211"/>
                    </a:cubicBezTo>
                    <a:cubicBezTo>
                      <a:pt x="408" y="224"/>
                      <a:pt x="414" y="239"/>
                      <a:pt x="414" y="257"/>
                    </a:cubicBezTo>
                    <a:cubicBezTo>
                      <a:pt x="414" y="274"/>
                      <a:pt x="408" y="289"/>
                      <a:pt x="395" y="302"/>
                    </a:cubicBezTo>
                    <a:cubicBezTo>
                      <a:pt x="383" y="314"/>
                      <a:pt x="368" y="320"/>
                      <a:pt x="350" y="320"/>
                    </a:cubicBezTo>
                    <a:cubicBezTo>
                      <a:pt x="333" y="320"/>
                      <a:pt x="318" y="314"/>
                      <a:pt x="305" y="302"/>
                    </a:cubicBezTo>
                    <a:cubicBezTo>
                      <a:pt x="293" y="289"/>
                      <a:pt x="287" y="274"/>
                      <a:pt x="287" y="257"/>
                    </a:cubicBezTo>
                    <a:cubicBezTo>
                      <a:pt x="287" y="252"/>
                      <a:pt x="287" y="247"/>
                      <a:pt x="288" y="243"/>
                    </a:cubicBezTo>
                    <a:cubicBezTo>
                      <a:pt x="171" y="315"/>
                      <a:pt x="171" y="315"/>
                      <a:pt x="171" y="315"/>
                    </a:cubicBezTo>
                    <a:cubicBezTo>
                      <a:pt x="124" y="238"/>
                      <a:pt x="124" y="238"/>
                      <a:pt x="124" y="238"/>
                    </a:cubicBezTo>
                    <a:cubicBezTo>
                      <a:pt x="121" y="247"/>
                      <a:pt x="116" y="255"/>
                      <a:pt x="109" y="262"/>
                    </a:cubicBezTo>
                    <a:cubicBezTo>
                      <a:pt x="96" y="275"/>
                      <a:pt x="81" y="281"/>
                      <a:pt x="64" y="281"/>
                    </a:cubicBezTo>
                    <a:cubicBezTo>
                      <a:pt x="46" y="281"/>
                      <a:pt x="31" y="275"/>
                      <a:pt x="18" y="262"/>
                    </a:cubicBezTo>
                    <a:cubicBezTo>
                      <a:pt x="6" y="250"/>
                      <a:pt x="0" y="235"/>
                      <a:pt x="0" y="217"/>
                    </a:cubicBezTo>
                    <a:cubicBezTo>
                      <a:pt x="0" y="200"/>
                      <a:pt x="6" y="184"/>
                      <a:pt x="18" y="172"/>
                    </a:cubicBezTo>
                    <a:cubicBezTo>
                      <a:pt x="31" y="160"/>
                      <a:pt x="46" y="153"/>
                      <a:pt x="64" y="153"/>
                    </a:cubicBezTo>
                    <a:cubicBezTo>
                      <a:pt x="67" y="153"/>
                      <a:pt x="71" y="154"/>
                      <a:pt x="74" y="154"/>
                    </a:cubicBezTo>
                    <a:cubicBezTo>
                      <a:pt x="29" y="80"/>
                      <a:pt x="29" y="80"/>
                      <a:pt x="29" y="80"/>
                    </a:cubicBezTo>
                    <a:cubicBezTo>
                      <a:pt x="55" y="60"/>
                      <a:pt x="84" y="43"/>
                      <a:pt x="115" y="31"/>
                    </a:cubicBezTo>
                    <a:cubicBezTo>
                      <a:pt x="167" y="9"/>
                      <a:pt x="221" y="0"/>
                      <a:pt x="278" y="3"/>
                    </a:cubicBezTo>
                    <a:cubicBezTo>
                      <a:pt x="337" y="7"/>
                      <a:pt x="392" y="23"/>
                      <a:pt x="445" y="52"/>
                    </a:cubicBezTo>
                    <a:cubicBezTo>
                      <a:pt x="471" y="67"/>
                      <a:pt x="494" y="84"/>
                      <a:pt x="515" y="102"/>
                    </a:cubicBezTo>
                    <a:close/>
                  </a:path>
                </a:pathLst>
              </a:custGeom>
              <a:solidFill>
                <a:srgbClr val="666666"/>
              </a:solidFill>
              <a:ln w="19050">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sp>
            <p:nvSpPr>
              <p:cNvPr id="83" name="Freeform 6">
                <a:extLst>
                  <a:ext uri="{FF2B5EF4-FFF2-40B4-BE49-F238E27FC236}">
                    <a16:creationId xmlns:a16="http://schemas.microsoft.com/office/drawing/2014/main" id="{AFB6C2C4-28AE-4FFA-B2B1-5A005D54319D}"/>
                  </a:ext>
                </a:extLst>
              </p:cNvPr>
              <p:cNvSpPr>
                <a:spLocks/>
              </p:cNvSpPr>
              <p:nvPr/>
            </p:nvSpPr>
            <p:spPr bwMode="auto">
              <a:xfrm flipH="1">
                <a:off x="5194704" y="2558477"/>
                <a:ext cx="1243511" cy="1397138"/>
              </a:xfrm>
              <a:custGeom>
                <a:avLst/>
                <a:gdLst/>
                <a:ahLst/>
                <a:cxnLst>
                  <a:cxn ang="0">
                    <a:pos x="458" y="345"/>
                  </a:cxn>
                  <a:cxn ang="0">
                    <a:pos x="365" y="403"/>
                  </a:cxn>
                  <a:cxn ang="0">
                    <a:pos x="365" y="402"/>
                  </a:cxn>
                  <a:cxn ang="0">
                    <a:pos x="346" y="356"/>
                  </a:cxn>
                  <a:cxn ang="0">
                    <a:pos x="301" y="338"/>
                  </a:cxn>
                  <a:cxn ang="0">
                    <a:pos x="256" y="356"/>
                  </a:cxn>
                  <a:cxn ang="0">
                    <a:pos x="237" y="402"/>
                  </a:cxn>
                  <a:cxn ang="0">
                    <a:pos x="256" y="447"/>
                  </a:cxn>
                  <a:cxn ang="0">
                    <a:pos x="273" y="459"/>
                  </a:cxn>
                  <a:cxn ang="0">
                    <a:pos x="184" y="515"/>
                  </a:cxn>
                  <a:cxn ang="0">
                    <a:pos x="122" y="411"/>
                  </a:cxn>
                  <a:cxn ang="0">
                    <a:pos x="109" y="429"/>
                  </a:cxn>
                  <a:cxn ang="0">
                    <a:pos x="64" y="448"/>
                  </a:cxn>
                  <a:cxn ang="0">
                    <a:pos x="18" y="429"/>
                  </a:cxn>
                  <a:cxn ang="0">
                    <a:pos x="0" y="385"/>
                  </a:cxn>
                  <a:cxn ang="0">
                    <a:pos x="18" y="339"/>
                  </a:cxn>
                  <a:cxn ang="0">
                    <a:pos x="64" y="321"/>
                  </a:cxn>
                  <a:cxn ang="0">
                    <a:pos x="67" y="321"/>
                  </a:cxn>
                  <a:cxn ang="0">
                    <a:pos x="3" y="213"/>
                  </a:cxn>
                  <a:cxn ang="0">
                    <a:pos x="120" y="141"/>
                  </a:cxn>
                  <a:cxn ang="0">
                    <a:pos x="119" y="155"/>
                  </a:cxn>
                  <a:cxn ang="0">
                    <a:pos x="137" y="200"/>
                  </a:cxn>
                  <a:cxn ang="0">
                    <a:pos x="182" y="218"/>
                  </a:cxn>
                  <a:cxn ang="0">
                    <a:pos x="227" y="200"/>
                  </a:cxn>
                  <a:cxn ang="0">
                    <a:pos x="246" y="155"/>
                  </a:cxn>
                  <a:cxn ang="0">
                    <a:pos x="227" y="109"/>
                  </a:cxn>
                  <a:cxn ang="0">
                    <a:pos x="198" y="92"/>
                  </a:cxn>
                  <a:cxn ang="0">
                    <a:pos x="347" y="0"/>
                  </a:cxn>
                  <a:cxn ang="0">
                    <a:pos x="443" y="159"/>
                  </a:cxn>
                  <a:cxn ang="0">
                    <a:pos x="447" y="305"/>
                  </a:cxn>
                  <a:cxn ang="0">
                    <a:pos x="458" y="345"/>
                  </a:cxn>
                </a:cxnLst>
                <a:rect l="0" t="0" r="r" b="b"/>
                <a:pathLst>
                  <a:path w="458" h="515">
                    <a:moveTo>
                      <a:pt x="458" y="345"/>
                    </a:moveTo>
                    <a:cubicBezTo>
                      <a:pt x="365" y="403"/>
                      <a:pt x="365" y="403"/>
                      <a:pt x="365" y="403"/>
                    </a:cubicBezTo>
                    <a:cubicBezTo>
                      <a:pt x="365" y="402"/>
                      <a:pt x="365" y="402"/>
                      <a:pt x="365" y="402"/>
                    </a:cubicBezTo>
                    <a:cubicBezTo>
                      <a:pt x="365" y="384"/>
                      <a:pt x="358" y="369"/>
                      <a:pt x="346" y="356"/>
                    </a:cubicBezTo>
                    <a:cubicBezTo>
                      <a:pt x="334" y="344"/>
                      <a:pt x="319" y="338"/>
                      <a:pt x="301" y="338"/>
                    </a:cubicBezTo>
                    <a:cubicBezTo>
                      <a:pt x="283" y="338"/>
                      <a:pt x="268" y="344"/>
                      <a:pt x="256" y="356"/>
                    </a:cubicBezTo>
                    <a:cubicBezTo>
                      <a:pt x="243" y="369"/>
                      <a:pt x="237" y="384"/>
                      <a:pt x="237" y="402"/>
                    </a:cubicBezTo>
                    <a:cubicBezTo>
                      <a:pt x="237" y="419"/>
                      <a:pt x="243" y="434"/>
                      <a:pt x="256" y="447"/>
                    </a:cubicBezTo>
                    <a:cubicBezTo>
                      <a:pt x="261" y="452"/>
                      <a:pt x="267" y="456"/>
                      <a:pt x="273" y="459"/>
                    </a:cubicBezTo>
                    <a:cubicBezTo>
                      <a:pt x="184" y="515"/>
                      <a:pt x="184" y="515"/>
                      <a:pt x="184" y="515"/>
                    </a:cubicBezTo>
                    <a:cubicBezTo>
                      <a:pt x="122" y="411"/>
                      <a:pt x="122" y="411"/>
                      <a:pt x="122" y="411"/>
                    </a:cubicBezTo>
                    <a:cubicBezTo>
                      <a:pt x="119" y="418"/>
                      <a:pt x="114" y="424"/>
                      <a:pt x="109" y="429"/>
                    </a:cubicBezTo>
                    <a:cubicBezTo>
                      <a:pt x="96" y="442"/>
                      <a:pt x="81" y="448"/>
                      <a:pt x="64" y="448"/>
                    </a:cubicBezTo>
                    <a:cubicBezTo>
                      <a:pt x="46" y="448"/>
                      <a:pt x="31" y="442"/>
                      <a:pt x="18" y="429"/>
                    </a:cubicBezTo>
                    <a:cubicBezTo>
                      <a:pt x="6" y="417"/>
                      <a:pt x="0" y="402"/>
                      <a:pt x="0" y="385"/>
                    </a:cubicBezTo>
                    <a:cubicBezTo>
                      <a:pt x="0" y="367"/>
                      <a:pt x="6" y="352"/>
                      <a:pt x="18" y="339"/>
                    </a:cubicBezTo>
                    <a:cubicBezTo>
                      <a:pt x="31" y="327"/>
                      <a:pt x="46" y="321"/>
                      <a:pt x="64" y="321"/>
                    </a:cubicBezTo>
                    <a:cubicBezTo>
                      <a:pt x="65" y="321"/>
                      <a:pt x="66" y="321"/>
                      <a:pt x="67" y="321"/>
                    </a:cubicBezTo>
                    <a:cubicBezTo>
                      <a:pt x="3" y="213"/>
                      <a:pt x="3" y="213"/>
                      <a:pt x="3" y="213"/>
                    </a:cubicBezTo>
                    <a:cubicBezTo>
                      <a:pt x="120" y="141"/>
                      <a:pt x="120" y="141"/>
                      <a:pt x="120" y="141"/>
                    </a:cubicBezTo>
                    <a:cubicBezTo>
                      <a:pt x="119" y="145"/>
                      <a:pt x="119" y="150"/>
                      <a:pt x="119" y="155"/>
                    </a:cubicBezTo>
                    <a:cubicBezTo>
                      <a:pt x="119" y="172"/>
                      <a:pt x="125" y="187"/>
                      <a:pt x="137" y="200"/>
                    </a:cubicBezTo>
                    <a:cubicBezTo>
                      <a:pt x="150" y="212"/>
                      <a:pt x="165" y="218"/>
                      <a:pt x="182" y="218"/>
                    </a:cubicBezTo>
                    <a:cubicBezTo>
                      <a:pt x="200" y="218"/>
                      <a:pt x="215" y="212"/>
                      <a:pt x="227" y="200"/>
                    </a:cubicBezTo>
                    <a:cubicBezTo>
                      <a:pt x="240" y="187"/>
                      <a:pt x="246" y="172"/>
                      <a:pt x="246" y="155"/>
                    </a:cubicBezTo>
                    <a:cubicBezTo>
                      <a:pt x="246" y="137"/>
                      <a:pt x="240" y="122"/>
                      <a:pt x="227" y="109"/>
                    </a:cubicBezTo>
                    <a:cubicBezTo>
                      <a:pt x="219" y="101"/>
                      <a:pt x="209" y="95"/>
                      <a:pt x="198" y="92"/>
                    </a:cubicBezTo>
                    <a:cubicBezTo>
                      <a:pt x="347" y="0"/>
                      <a:pt x="347" y="0"/>
                      <a:pt x="347" y="0"/>
                    </a:cubicBezTo>
                    <a:cubicBezTo>
                      <a:pt x="396" y="43"/>
                      <a:pt x="428" y="97"/>
                      <a:pt x="443" y="159"/>
                    </a:cubicBezTo>
                    <a:cubicBezTo>
                      <a:pt x="454" y="205"/>
                      <a:pt x="456" y="254"/>
                      <a:pt x="447" y="305"/>
                    </a:cubicBezTo>
                    <a:cubicBezTo>
                      <a:pt x="445" y="314"/>
                      <a:pt x="449" y="328"/>
                      <a:pt x="458" y="345"/>
                    </a:cubicBezTo>
                    <a:close/>
                  </a:path>
                </a:pathLst>
              </a:custGeom>
              <a:solidFill>
                <a:srgbClr val="006666"/>
              </a:solidFill>
              <a:ln w="19050">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sp>
            <p:nvSpPr>
              <p:cNvPr id="84" name="Freeform 8">
                <a:extLst>
                  <a:ext uri="{FF2B5EF4-FFF2-40B4-BE49-F238E27FC236}">
                    <a16:creationId xmlns:a16="http://schemas.microsoft.com/office/drawing/2014/main" id="{474BD417-40F8-4882-AE6B-96EC02158E59}"/>
                  </a:ext>
                </a:extLst>
              </p:cNvPr>
              <p:cNvSpPr>
                <a:spLocks/>
              </p:cNvSpPr>
              <p:nvPr/>
            </p:nvSpPr>
            <p:spPr bwMode="auto">
              <a:xfrm flipH="1">
                <a:off x="5938201" y="3136753"/>
                <a:ext cx="1242062" cy="1318875"/>
              </a:xfrm>
              <a:custGeom>
                <a:avLst/>
                <a:gdLst/>
                <a:ahLst/>
                <a:cxnLst>
                  <a:cxn ang="0">
                    <a:pos x="457" y="302"/>
                  </a:cxn>
                  <a:cxn ang="0">
                    <a:pos x="367" y="357"/>
                  </a:cxn>
                  <a:cxn ang="0">
                    <a:pos x="382" y="368"/>
                  </a:cxn>
                  <a:cxn ang="0">
                    <a:pos x="400" y="414"/>
                  </a:cxn>
                  <a:cxn ang="0">
                    <a:pos x="382" y="458"/>
                  </a:cxn>
                  <a:cxn ang="0">
                    <a:pos x="337" y="477"/>
                  </a:cxn>
                  <a:cxn ang="0">
                    <a:pos x="291" y="458"/>
                  </a:cxn>
                  <a:cxn ang="0">
                    <a:pos x="273" y="416"/>
                  </a:cxn>
                  <a:cxn ang="0">
                    <a:pos x="158" y="486"/>
                  </a:cxn>
                  <a:cxn ang="0">
                    <a:pos x="148" y="435"/>
                  </a:cxn>
                  <a:cxn ang="0">
                    <a:pos x="139" y="403"/>
                  </a:cxn>
                  <a:cxn ang="0">
                    <a:pos x="108" y="372"/>
                  </a:cxn>
                  <a:cxn ang="0">
                    <a:pos x="45" y="283"/>
                  </a:cxn>
                  <a:cxn ang="0">
                    <a:pos x="0" y="172"/>
                  </a:cxn>
                  <a:cxn ang="0">
                    <a:pos x="83" y="120"/>
                  </a:cxn>
                  <a:cxn ang="0">
                    <a:pos x="83" y="125"/>
                  </a:cxn>
                  <a:cxn ang="0">
                    <a:pos x="101" y="170"/>
                  </a:cxn>
                  <a:cxn ang="0">
                    <a:pos x="146" y="188"/>
                  </a:cxn>
                  <a:cxn ang="0">
                    <a:pos x="191" y="170"/>
                  </a:cxn>
                  <a:cxn ang="0">
                    <a:pos x="210" y="125"/>
                  </a:cxn>
                  <a:cxn ang="0">
                    <a:pos x="191" y="79"/>
                  </a:cxn>
                  <a:cxn ang="0">
                    <a:pos x="171" y="65"/>
                  </a:cxn>
                  <a:cxn ang="0">
                    <a:pos x="276" y="0"/>
                  </a:cxn>
                  <a:cxn ang="0">
                    <a:pos x="340" y="108"/>
                  </a:cxn>
                  <a:cxn ang="0">
                    <a:pos x="337" y="108"/>
                  </a:cxn>
                  <a:cxn ang="0">
                    <a:pos x="291" y="126"/>
                  </a:cxn>
                  <a:cxn ang="0">
                    <a:pos x="273" y="172"/>
                  </a:cxn>
                  <a:cxn ang="0">
                    <a:pos x="291" y="216"/>
                  </a:cxn>
                  <a:cxn ang="0">
                    <a:pos x="337" y="235"/>
                  </a:cxn>
                  <a:cxn ang="0">
                    <a:pos x="382" y="216"/>
                  </a:cxn>
                  <a:cxn ang="0">
                    <a:pos x="395" y="198"/>
                  </a:cxn>
                  <a:cxn ang="0">
                    <a:pos x="457" y="302"/>
                  </a:cxn>
                </a:cxnLst>
                <a:rect l="0" t="0" r="r" b="b"/>
                <a:pathLst>
                  <a:path w="457" h="486">
                    <a:moveTo>
                      <a:pt x="457" y="302"/>
                    </a:moveTo>
                    <a:cubicBezTo>
                      <a:pt x="367" y="357"/>
                      <a:pt x="367" y="357"/>
                      <a:pt x="367" y="357"/>
                    </a:cubicBezTo>
                    <a:cubicBezTo>
                      <a:pt x="372" y="360"/>
                      <a:pt x="377" y="364"/>
                      <a:pt x="382" y="368"/>
                    </a:cubicBezTo>
                    <a:cubicBezTo>
                      <a:pt x="394" y="381"/>
                      <a:pt x="400" y="396"/>
                      <a:pt x="400" y="414"/>
                    </a:cubicBezTo>
                    <a:cubicBezTo>
                      <a:pt x="400" y="431"/>
                      <a:pt x="394" y="446"/>
                      <a:pt x="382" y="458"/>
                    </a:cubicBezTo>
                    <a:cubicBezTo>
                      <a:pt x="369" y="471"/>
                      <a:pt x="354" y="477"/>
                      <a:pt x="337" y="477"/>
                    </a:cubicBezTo>
                    <a:cubicBezTo>
                      <a:pt x="319" y="477"/>
                      <a:pt x="304" y="471"/>
                      <a:pt x="291" y="458"/>
                    </a:cubicBezTo>
                    <a:cubicBezTo>
                      <a:pt x="280" y="447"/>
                      <a:pt x="273" y="432"/>
                      <a:pt x="273" y="416"/>
                    </a:cubicBezTo>
                    <a:cubicBezTo>
                      <a:pt x="158" y="486"/>
                      <a:pt x="158" y="486"/>
                      <a:pt x="158" y="486"/>
                    </a:cubicBezTo>
                    <a:cubicBezTo>
                      <a:pt x="156" y="469"/>
                      <a:pt x="152" y="452"/>
                      <a:pt x="148" y="435"/>
                    </a:cubicBezTo>
                    <a:cubicBezTo>
                      <a:pt x="139" y="403"/>
                      <a:pt x="139" y="403"/>
                      <a:pt x="139" y="403"/>
                    </a:cubicBezTo>
                    <a:cubicBezTo>
                      <a:pt x="108" y="372"/>
                      <a:pt x="108" y="372"/>
                      <a:pt x="108" y="372"/>
                    </a:cubicBezTo>
                    <a:cubicBezTo>
                      <a:pt x="84" y="345"/>
                      <a:pt x="63" y="315"/>
                      <a:pt x="45" y="283"/>
                    </a:cubicBezTo>
                    <a:cubicBezTo>
                      <a:pt x="25" y="246"/>
                      <a:pt x="9" y="209"/>
                      <a:pt x="0" y="172"/>
                    </a:cubicBezTo>
                    <a:cubicBezTo>
                      <a:pt x="83" y="120"/>
                      <a:pt x="83" y="120"/>
                      <a:pt x="83" y="120"/>
                    </a:cubicBezTo>
                    <a:cubicBezTo>
                      <a:pt x="83" y="122"/>
                      <a:pt x="83" y="123"/>
                      <a:pt x="83" y="125"/>
                    </a:cubicBezTo>
                    <a:cubicBezTo>
                      <a:pt x="83" y="142"/>
                      <a:pt x="89" y="157"/>
                      <a:pt x="101" y="170"/>
                    </a:cubicBezTo>
                    <a:cubicBezTo>
                      <a:pt x="114" y="182"/>
                      <a:pt x="129" y="188"/>
                      <a:pt x="146" y="188"/>
                    </a:cubicBezTo>
                    <a:cubicBezTo>
                      <a:pt x="164" y="188"/>
                      <a:pt x="179" y="182"/>
                      <a:pt x="191" y="170"/>
                    </a:cubicBezTo>
                    <a:cubicBezTo>
                      <a:pt x="204" y="157"/>
                      <a:pt x="210" y="142"/>
                      <a:pt x="210" y="125"/>
                    </a:cubicBezTo>
                    <a:cubicBezTo>
                      <a:pt x="210" y="107"/>
                      <a:pt x="204" y="92"/>
                      <a:pt x="191" y="79"/>
                    </a:cubicBezTo>
                    <a:cubicBezTo>
                      <a:pt x="185" y="73"/>
                      <a:pt x="178" y="68"/>
                      <a:pt x="171" y="65"/>
                    </a:cubicBezTo>
                    <a:cubicBezTo>
                      <a:pt x="276" y="0"/>
                      <a:pt x="276" y="0"/>
                      <a:pt x="276" y="0"/>
                    </a:cubicBezTo>
                    <a:cubicBezTo>
                      <a:pt x="340" y="108"/>
                      <a:pt x="340" y="108"/>
                      <a:pt x="340" y="108"/>
                    </a:cubicBezTo>
                    <a:cubicBezTo>
                      <a:pt x="339" y="108"/>
                      <a:pt x="338" y="108"/>
                      <a:pt x="337" y="108"/>
                    </a:cubicBezTo>
                    <a:cubicBezTo>
                      <a:pt x="319" y="108"/>
                      <a:pt x="304" y="114"/>
                      <a:pt x="291" y="126"/>
                    </a:cubicBezTo>
                    <a:cubicBezTo>
                      <a:pt x="279" y="139"/>
                      <a:pt x="273" y="154"/>
                      <a:pt x="273" y="172"/>
                    </a:cubicBezTo>
                    <a:cubicBezTo>
                      <a:pt x="273" y="189"/>
                      <a:pt x="279" y="204"/>
                      <a:pt x="291" y="216"/>
                    </a:cubicBezTo>
                    <a:cubicBezTo>
                      <a:pt x="304" y="229"/>
                      <a:pt x="319" y="235"/>
                      <a:pt x="337" y="235"/>
                    </a:cubicBezTo>
                    <a:cubicBezTo>
                      <a:pt x="354" y="235"/>
                      <a:pt x="369" y="229"/>
                      <a:pt x="382" y="216"/>
                    </a:cubicBezTo>
                    <a:cubicBezTo>
                      <a:pt x="387" y="211"/>
                      <a:pt x="392" y="205"/>
                      <a:pt x="395" y="198"/>
                    </a:cubicBezTo>
                    <a:lnTo>
                      <a:pt x="457" y="302"/>
                    </a:lnTo>
                    <a:close/>
                  </a:path>
                </a:pathLst>
              </a:custGeom>
              <a:solidFill>
                <a:srgbClr val="FF0000"/>
              </a:solidFill>
              <a:ln w="19050">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sp>
            <p:nvSpPr>
              <p:cNvPr id="85" name="Freeform 9">
                <a:extLst>
                  <a:ext uri="{FF2B5EF4-FFF2-40B4-BE49-F238E27FC236}">
                    <a16:creationId xmlns:a16="http://schemas.microsoft.com/office/drawing/2014/main" id="{A46A387D-79E5-4200-B910-CB3B760E8783}"/>
                  </a:ext>
                </a:extLst>
              </p:cNvPr>
              <p:cNvSpPr>
                <a:spLocks/>
              </p:cNvSpPr>
              <p:nvPr/>
            </p:nvSpPr>
            <p:spPr bwMode="auto">
              <a:xfrm flipH="1">
                <a:off x="5527321" y="3947421"/>
                <a:ext cx="1336267" cy="1082637"/>
              </a:xfrm>
              <a:custGeom>
                <a:avLst/>
                <a:gdLst/>
                <a:ahLst/>
                <a:cxnLst>
                  <a:cxn ang="0">
                    <a:pos x="455" y="188"/>
                  </a:cxn>
                  <a:cxn ang="0">
                    <a:pos x="371" y="286"/>
                  </a:cxn>
                  <a:cxn ang="0">
                    <a:pos x="361" y="387"/>
                  </a:cxn>
                  <a:cxn ang="0">
                    <a:pos x="363" y="399"/>
                  </a:cxn>
                  <a:cxn ang="0">
                    <a:pos x="0" y="399"/>
                  </a:cxn>
                  <a:cxn ang="0">
                    <a:pos x="45" y="209"/>
                  </a:cxn>
                  <a:cxn ang="0">
                    <a:pos x="42" y="184"/>
                  </a:cxn>
                  <a:cxn ang="0">
                    <a:pos x="157" y="114"/>
                  </a:cxn>
                  <a:cxn ang="0">
                    <a:pos x="175" y="156"/>
                  </a:cxn>
                  <a:cxn ang="0">
                    <a:pos x="221" y="175"/>
                  </a:cxn>
                  <a:cxn ang="0">
                    <a:pos x="266" y="156"/>
                  </a:cxn>
                  <a:cxn ang="0">
                    <a:pos x="284" y="112"/>
                  </a:cxn>
                  <a:cxn ang="0">
                    <a:pos x="266" y="66"/>
                  </a:cxn>
                  <a:cxn ang="0">
                    <a:pos x="251" y="55"/>
                  </a:cxn>
                  <a:cxn ang="0">
                    <a:pos x="341" y="0"/>
                  </a:cxn>
                  <a:cxn ang="0">
                    <a:pos x="374" y="55"/>
                  </a:cxn>
                  <a:cxn ang="0">
                    <a:pos x="383" y="44"/>
                  </a:cxn>
                  <a:cxn ang="0">
                    <a:pos x="428" y="25"/>
                  </a:cxn>
                  <a:cxn ang="0">
                    <a:pos x="473" y="44"/>
                  </a:cxn>
                  <a:cxn ang="0">
                    <a:pos x="492" y="89"/>
                  </a:cxn>
                  <a:cxn ang="0">
                    <a:pos x="473" y="134"/>
                  </a:cxn>
                  <a:cxn ang="0">
                    <a:pos x="433" y="153"/>
                  </a:cxn>
                  <a:cxn ang="0">
                    <a:pos x="455" y="188"/>
                  </a:cxn>
                </a:cxnLst>
                <a:rect l="0" t="0" r="r" b="b"/>
                <a:pathLst>
                  <a:path w="492" h="399">
                    <a:moveTo>
                      <a:pt x="455" y="188"/>
                    </a:moveTo>
                    <a:cubicBezTo>
                      <a:pt x="414" y="188"/>
                      <a:pt x="386" y="221"/>
                      <a:pt x="371" y="286"/>
                    </a:cubicBezTo>
                    <a:cubicBezTo>
                      <a:pt x="364" y="320"/>
                      <a:pt x="360" y="353"/>
                      <a:pt x="361" y="387"/>
                    </a:cubicBezTo>
                    <a:cubicBezTo>
                      <a:pt x="363" y="399"/>
                      <a:pt x="363" y="399"/>
                      <a:pt x="363" y="399"/>
                    </a:cubicBezTo>
                    <a:cubicBezTo>
                      <a:pt x="0" y="399"/>
                      <a:pt x="0" y="399"/>
                      <a:pt x="0" y="399"/>
                    </a:cubicBezTo>
                    <a:cubicBezTo>
                      <a:pt x="38" y="354"/>
                      <a:pt x="53" y="290"/>
                      <a:pt x="45" y="209"/>
                    </a:cubicBezTo>
                    <a:cubicBezTo>
                      <a:pt x="45" y="201"/>
                      <a:pt x="44" y="193"/>
                      <a:pt x="42" y="184"/>
                    </a:cubicBezTo>
                    <a:cubicBezTo>
                      <a:pt x="157" y="114"/>
                      <a:pt x="157" y="114"/>
                      <a:pt x="157" y="114"/>
                    </a:cubicBezTo>
                    <a:cubicBezTo>
                      <a:pt x="157" y="130"/>
                      <a:pt x="164" y="145"/>
                      <a:pt x="175" y="156"/>
                    </a:cubicBezTo>
                    <a:cubicBezTo>
                      <a:pt x="188" y="169"/>
                      <a:pt x="203" y="175"/>
                      <a:pt x="221" y="175"/>
                    </a:cubicBezTo>
                    <a:cubicBezTo>
                      <a:pt x="238" y="175"/>
                      <a:pt x="253" y="169"/>
                      <a:pt x="266" y="156"/>
                    </a:cubicBezTo>
                    <a:cubicBezTo>
                      <a:pt x="278" y="144"/>
                      <a:pt x="284" y="129"/>
                      <a:pt x="284" y="112"/>
                    </a:cubicBezTo>
                    <a:cubicBezTo>
                      <a:pt x="284" y="94"/>
                      <a:pt x="278" y="79"/>
                      <a:pt x="266" y="66"/>
                    </a:cubicBezTo>
                    <a:cubicBezTo>
                      <a:pt x="261" y="62"/>
                      <a:pt x="256" y="58"/>
                      <a:pt x="251" y="55"/>
                    </a:cubicBezTo>
                    <a:cubicBezTo>
                      <a:pt x="341" y="0"/>
                      <a:pt x="341" y="0"/>
                      <a:pt x="341" y="0"/>
                    </a:cubicBezTo>
                    <a:cubicBezTo>
                      <a:pt x="374" y="55"/>
                      <a:pt x="374" y="55"/>
                      <a:pt x="374" y="55"/>
                    </a:cubicBezTo>
                    <a:cubicBezTo>
                      <a:pt x="377" y="51"/>
                      <a:pt x="379" y="47"/>
                      <a:pt x="383" y="44"/>
                    </a:cubicBezTo>
                    <a:cubicBezTo>
                      <a:pt x="395" y="32"/>
                      <a:pt x="411" y="25"/>
                      <a:pt x="428" y="25"/>
                    </a:cubicBezTo>
                    <a:cubicBezTo>
                      <a:pt x="446" y="25"/>
                      <a:pt x="461" y="32"/>
                      <a:pt x="473" y="44"/>
                    </a:cubicBezTo>
                    <a:cubicBezTo>
                      <a:pt x="486" y="56"/>
                      <a:pt x="492" y="72"/>
                      <a:pt x="492" y="89"/>
                    </a:cubicBezTo>
                    <a:cubicBezTo>
                      <a:pt x="492" y="107"/>
                      <a:pt x="486" y="122"/>
                      <a:pt x="473" y="134"/>
                    </a:cubicBezTo>
                    <a:cubicBezTo>
                      <a:pt x="462" y="146"/>
                      <a:pt x="449" y="152"/>
                      <a:pt x="433" y="153"/>
                    </a:cubicBezTo>
                    <a:lnTo>
                      <a:pt x="455" y="188"/>
                    </a:lnTo>
                    <a:close/>
                  </a:path>
                </a:pathLst>
              </a:custGeom>
              <a:solidFill>
                <a:schemeClr val="tx1"/>
              </a:solidFill>
              <a:ln w="19050">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sp>
            <p:nvSpPr>
              <p:cNvPr id="86" name="Freeform 10">
                <a:extLst>
                  <a:ext uri="{FF2B5EF4-FFF2-40B4-BE49-F238E27FC236}">
                    <a16:creationId xmlns:a16="http://schemas.microsoft.com/office/drawing/2014/main" id="{1B0A6F84-8364-4D9B-814E-A605D06C2110}"/>
                  </a:ext>
                </a:extLst>
              </p:cNvPr>
              <p:cNvSpPr>
                <a:spLocks/>
              </p:cNvSpPr>
              <p:nvPr/>
            </p:nvSpPr>
            <p:spPr bwMode="auto">
              <a:xfrm flipH="1">
                <a:off x="6429518" y="2499055"/>
                <a:ext cx="795673" cy="1147856"/>
              </a:xfrm>
              <a:custGeom>
                <a:avLst/>
                <a:gdLst/>
                <a:ahLst/>
                <a:cxnLst>
                  <a:cxn ang="0">
                    <a:pos x="17" y="407"/>
                  </a:cxn>
                  <a:cxn ang="0">
                    <a:pos x="18" y="207"/>
                  </a:cxn>
                  <a:cxn ang="0">
                    <a:pos x="101" y="47"/>
                  </a:cxn>
                  <a:cxn ang="0">
                    <a:pos x="151" y="0"/>
                  </a:cxn>
                  <a:cxn ang="0">
                    <a:pos x="196" y="74"/>
                  </a:cxn>
                  <a:cxn ang="0">
                    <a:pos x="186" y="73"/>
                  </a:cxn>
                  <a:cxn ang="0">
                    <a:pos x="140" y="92"/>
                  </a:cxn>
                  <a:cxn ang="0">
                    <a:pos x="122" y="137"/>
                  </a:cxn>
                  <a:cxn ang="0">
                    <a:pos x="140" y="182"/>
                  </a:cxn>
                  <a:cxn ang="0">
                    <a:pos x="186" y="201"/>
                  </a:cxn>
                  <a:cxn ang="0">
                    <a:pos x="231" y="182"/>
                  </a:cxn>
                  <a:cxn ang="0">
                    <a:pos x="246" y="158"/>
                  </a:cxn>
                  <a:cxn ang="0">
                    <a:pos x="293" y="235"/>
                  </a:cxn>
                  <a:cxn ang="0">
                    <a:pos x="188" y="300"/>
                  </a:cxn>
                  <a:cxn ang="0">
                    <a:pos x="208" y="314"/>
                  </a:cxn>
                  <a:cxn ang="0">
                    <a:pos x="227" y="360"/>
                  </a:cxn>
                  <a:cxn ang="0">
                    <a:pos x="208" y="405"/>
                  </a:cxn>
                  <a:cxn ang="0">
                    <a:pos x="163" y="423"/>
                  </a:cxn>
                  <a:cxn ang="0">
                    <a:pos x="118" y="405"/>
                  </a:cxn>
                  <a:cxn ang="0">
                    <a:pos x="100" y="360"/>
                  </a:cxn>
                  <a:cxn ang="0">
                    <a:pos x="100" y="355"/>
                  </a:cxn>
                  <a:cxn ang="0">
                    <a:pos x="17" y="407"/>
                  </a:cxn>
                </a:cxnLst>
                <a:rect l="0" t="0" r="r" b="b"/>
                <a:pathLst>
                  <a:path w="293" h="423">
                    <a:moveTo>
                      <a:pt x="17" y="407"/>
                    </a:moveTo>
                    <a:cubicBezTo>
                      <a:pt x="0" y="341"/>
                      <a:pt x="1" y="275"/>
                      <a:pt x="18" y="207"/>
                    </a:cubicBezTo>
                    <a:cubicBezTo>
                      <a:pt x="33" y="145"/>
                      <a:pt x="61" y="92"/>
                      <a:pt x="101" y="47"/>
                    </a:cubicBezTo>
                    <a:cubicBezTo>
                      <a:pt x="116" y="29"/>
                      <a:pt x="133" y="14"/>
                      <a:pt x="151" y="0"/>
                    </a:cubicBezTo>
                    <a:cubicBezTo>
                      <a:pt x="196" y="74"/>
                      <a:pt x="196" y="74"/>
                      <a:pt x="196" y="74"/>
                    </a:cubicBezTo>
                    <a:cubicBezTo>
                      <a:pt x="193" y="74"/>
                      <a:pt x="189" y="73"/>
                      <a:pt x="186" y="73"/>
                    </a:cubicBezTo>
                    <a:cubicBezTo>
                      <a:pt x="168" y="73"/>
                      <a:pt x="153" y="80"/>
                      <a:pt x="140" y="92"/>
                    </a:cubicBezTo>
                    <a:cubicBezTo>
                      <a:pt x="128" y="104"/>
                      <a:pt x="122" y="120"/>
                      <a:pt x="122" y="137"/>
                    </a:cubicBezTo>
                    <a:cubicBezTo>
                      <a:pt x="122" y="155"/>
                      <a:pt x="128" y="170"/>
                      <a:pt x="140" y="182"/>
                    </a:cubicBezTo>
                    <a:cubicBezTo>
                      <a:pt x="153" y="195"/>
                      <a:pt x="168" y="201"/>
                      <a:pt x="186" y="201"/>
                    </a:cubicBezTo>
                    <a:cubicBezTo>
                      <a:pt x="203" y="201"/>
                      <a:pt x="218" y="195"/>
                      <a:pt x="231" y="182"/>
                    </a:cubicBezTo>
                    <a:cubicBezTo>
                      <a:pt x="238" y="175"/>
                      <a:pt x="243" y="167"/>
                      <a:pt x="246" y="158"/>
                    </a:cubicBezTo>
                    <a:cubicBezTo>
                      <a:pt x="293" y="235"/>
                      <a:pt x="293" y="235"/>
                      <a:pt x="293" y="235"/>
                    </a:cubicBezTo>
                    <a:cubicBezTo>
                      <a:pt x="188" y="300"/>
                      <a:pt x="188" y="300"/>
                      <a:pt x="188" y="300"/>
                    </a:cubicBezTo>
                    <a:cubicBezTo>
                      <a:pt x="195" y="303"/>
                      <a:pt x="202" y="308"/>
                      <a:pt x="208" y="314"/>
                    </a:cubicBezTo>
                    <a:cubicBezTo>
                      <a:pt x="221" y="327"/>
                      <a:pt x="227" y="342"/>
                      <a:pt x="227" y="360"/>
                    </a:cubicBezTo>
                    <a:cubicBezTo>
                      <a:pt x="227" y="377"/>
                      <a:pt x="221" y="392"/>
                      <a:pt x="208" y="405"/>
                    </a:cubicBezTo>
                    <a:cubicBezTo>
                      <a:pt x="196" y="417"/>
                      <a:pt x="181" y="423"/>
                      <a:pt x="163" y="423"/>
                    </a:cubicBezTo>
                    <a:cubicBezTo>
                      <a:pt x="146" y="423"/>
                      <a:pt x="131" y="417"/>
                      <a:pt x="118" y="405"/>
                    </a:cubicBezTo>
                    <a:cubicBezTo>
                      <a:pt x="106" y="392"/>
                      <a:pt x="100" y="377"/>
                      <a:pt x="100" y="360"/>
                    </a:cubicBezTo>
                    <a:cubicBezTo>
                      <a:pt x="100" y="358"/>
                      <a:pt x="100" y="357"/>
                      <a:pt x="100" y="355"/>
                    </a:cubicBezTo>
                    <a:lnTo>
                      <a:pt x="17" y="407"/>
                    </a:lnTo>
                    <a:close/>
                  </a:path>
                </a:pathLst>
              </a:custGeom>
              <a:solidFill>
                <a:schemeClr val="accent4">
                  <a:lumMod val="75000"/>
                </a:schemeClr>
              </a:solidFill>
              <a:ln w="19050">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grpSp>
      </p:grpSp>
      <p:pic>
        <p:nvPicPr>
          <p:cNvPr id="14" name="Graphic 13" descr="Checkmark">
            <a:extLst>
              <a:ext uri="{FF2B5EF4-FFF2-40B4-BE49-F238E27FC236}">
                <a16:creationId xmlns:a16="http://schemas.microsoft.com/office/drawing/2014/main" id="{4E277F8F-D308-4B42-8B5F-1882148EC066}"/>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951609" y="2841446"/>
            <a:ext cx="457200" cy="457200"/>
          </a:xfrm>
          <a:prstGeom prst="rect">
            <a:avLst/>
          </a:prstGeom>
        </p:spPr>
      </p:pic>
      <p:pic>
        <p:nvPicPr>
          <p:cNvPr id="89" name="Graphic 88" descr="Checkmark">
            <a:extLst>
              <a:ext uri="{FF2B5EF4-FFF2-40B4-BE49-F238E27FC236}">
                <a16:creationId xmlns:a16="http://schemas.microsoft.com/office/drawing/2014/main" id="{8D53A791-1FD7-4E25-96B0-7F7DE259E262}"/>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795198" y="2821841"/>
            <a:ext cx="457200" cy="457200"/>
          </a:xfrm>
          <a:prstGeom prst="rect">
            <a:avLst/>
          </a:prstGeom>
        </p:spPr>
      </p:pic>
      <p:pic>
        <p:nvPicPr>
          <p:cNvPr id="90" name="Graphic 89" descr="Checkmark">
            <a:extLst>
              <a:ext uri="{FF2B5EF4-FFF2-40B4-BE49-F238E27FC236}">
                <a16:creationId xmlns:a16="http://schemas.microsoft.com/office/drawing/2014/main" id="{F1D1D365-DD57-47E3-A44A-DFC9FC7386DD}"/>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742834" y="2851606"/>
            <a:ext cx="457200" cy="457200"/>
          </a:xfrm>
          <a:prstGeom prst="rect">
            <a:avLst/>
          </a:prstGeom>
        </p:spPr>
      </p:pic>
      <p:pic>
        <p:nvPicPr>
          <p:cNvPr id="91" name="Graphic 90" descr="Checkmark">
            <a:extLst>
              <a:ext uri="{FF2B5EF4-FFF2-40B4-BE49-F238E27FC236}">
                <a16:creationId xmlns:a16="http://schemas.microsoft.com/office/drawing/2014/main" id="{4E7FE9A6-E71C-41B8-9E3C-F969EABC3B01}"/>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795198" y="2424479"/>
            <a:ext cx="457200" cy="457200"/>
          </a:xfrm>
          <a:prstGeom prst="rect">
            <a:avLst/>
          </a:prstGeom>
        </p:spPr>
      </p:pic>
      <p:pic>
        <p:nvPicPr>
          <p:cNvPr id="95" name="Graphic 94" descr="Checkmark">
            <a:extLst>
              <a:ext uri="{FF2B5EF4-FFF2-40B4-BE49-F238E27FC236}">
                <a16:creationId xmlns:a16="http://schemas.microsoft.com/office/drawing/2014/main" id="{BFC0FF33-5CEB-458D-9CD5-FD30DAB45375}"/>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742834" y="2454244"/>
            <a:ext cx="457200" cy="457200"/>
          </a:xfrm>
          <a:prstGeom prst="rect">
            <a:avLst/>
          </a:prstGeom>
        </p:spPr>
      </p:pic>
      <p:pic>
        <p:nvPicPr>
          <p:cNvPr id="96" name="Graphic 95" descr="Checkmark">
            <a:extLst>
              <a:ext uri="{FF2B5EF4-FFF2-40B4-BE49-F238E27FC236}">
                <a16:creationId xmlns:a16="http://schemas.microsoft.com/office/drawing/2014/main" id="{C70175C8-4C12-4315-BEB6-27C5EC63ABB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795198" y="2027117"/>
            <a:ext cx="457200" cy="457200"/>
          </a:xfrm>
          <a:prstGeom prst="rect">
            <a:avLst/>
          </a:prstGeom>
        </p:spPr>
      </p:pic>
      <p:pic>
        <p:nvPicPr>
          <p:cNvPr id="97" name="Graphic 96" descr="Checkmark">
            <a:extLst>
              <a:ext uri="{FF2B5EF4-FFF2-40B4-BE49-F238E27FC236}">
                <a16:creationId xmlns:a16="http://schemas.microsoft.com/office/drawing/2014/main" id="{8DDC0EBA-FB5D-401E-A1FF-BB2859A7EBCD}"/>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742834" y="2056882"/>
            <a:ext cx="457200" cy="457200"/>
          </a:xfrm>
          <a:prstGeom prst="rect">
            <a:avLst/>
          </a:prstGeom>
        </p:spPr>
      </p:pic>
      <p:pic>
        <p:nvPicPr>
          <p:cNvPr id="100" name="Graphic 99" descr="Checkmark">
            <a:extLst>
              <a:ext uri="{FF2B5EF4-FFF2-40B4-BE49-F238E27FC236}">
                <a16:creationId xmlns:a16="http://schemas.microsoft.com/office/drawing/2014/main" id="{64320B2B-C2F1-4135-BFDF-B925A18EE66F}"/>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742834" y="3254652"/>
            <a:ext cx="457200" cy="457200"/>
          </a:xfrm>
          <a:prstGeom prst="rect">
            <a:avLst/>
          </a:prstGeom>
        </p:spPr>
      </p:pic>
      <p:pic>
        <p:nvPicPr>
          <p:cNvPr id="123" name="Graphic 122" descr="Checkmark">
            <a:extLst>
              <a:ext uri="{FF2B5EF4-FFF2-40B4-BE49-F238E27FC236}">
                <a16:creationId xmlns:a16="http://schemas.microsoft.com/office/drawing/2014/main" id="{5245C3F7-7BAB-496C-930F-363E3542CC00}"/>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742834" y="3646194"/>
            <a:ext cx="457200" cy="457200"/>
          </a:xfrm>
          <a:prstGeom prst="rect">
            <a:avLst/>
          </a:prstGeom>
        </p:spPr>
      </p:pic>
      <p:pic>
        <p:nvPicPr>
          <p:cNvPr id="134" name="Graphic 133" descr="Checkmark">
            <a:extLst>
              <a:ext uri="{FF2B5EF4-FFF2-40B4-BE49-F238E27FC236}">
                <a16:creationId xmlns:a16="http://schemas.microsoft.com/office/drawing/2014/main" id="{70D275D0-0134-47C7-9AC8-C9A7A02CA669}"/>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791754" y="4435005"/>
            <a:ext cx="457200" cy="457200"/>
          </a:xfrm>
          <a:prstGeom prst="rect">
            <a:avLst/>
          </a:prstGeom>
        </p:spPr>
      </p:pic>
      <p:pic>
        <p:nvPicPr>
          <p:cNvPr id="136" name="Graphic 135" descr="Checkmark">
            <a:extLst>
              <a:ext uri="{FF2B5EF4-FFF2-40B4-BE49-F238E27FC236}">
                <a16:creationId xmlns:a16="http://schemas.microsoft.com/office/drawing/2014/main" id="{1F9B353C-1314-4315-B378-5B4096F5B061}"/>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739390" y="4464770"/>
            <a:ext cx="457200" cy="457200"/>
          </a:xfrm>
          <a:prstGeom prst="rect">
            <a:avLst/>
          </a:prstGeom>
        </p:spPr>
      </p:pic>
      <p:pic>
        <p:nvPicPr>
          <p:cNvPr id="137" name="Graphic 136" descr="Checkmark">
            <a:extLst>
              <a:ext uri="{FF2B5EF4-FFF2-40B4-BE49-F238E27FC236}">
                <a16:creationId xmlns:a16="http://schemas.microsoft.com/office/drawing/2014/main" id="{EC96C86A-54DF-4051-84CD-C95F718CDBC9}"/>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791754" y="4037643"/>
            <a:ext cx="457200" cy="457200"/>
          </a:xfrm>
          <a:prstGeom prst="rect">
            <a:avLst/>
          </a:prstGeom>
        </p:spPr>
      </p:pic>
      <p:pic>
        <p:nvPicPr>
          <p:cNvPr id="138" name="Graphic 137" descr="Checkmark">
            <a:extLst>
              <a:ext uri="{FF2B5EF4-FFF2-40B4-BE49-F238E27FC236}">
                <a16:creationId xmlns:a16="http://schemas.microsoft.com/office/drawing/2014/main" id="{721A92F3-0EC1-4C4E-B95D-B633710A8152}"/>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739390" y="4067408"/>
            <a:ext cx="457200" cy="457200"/>
          </a:xfrm>
          <a:prstGeom prst="rect">
            <a:avLst/>
          </a:prstGeom>
        </p:spPr>
      </p:pic>
      <p:pic>
        <p:nvPicPr>
          <p:cNvPr id="139" name="Graphic 138" descr="Checkmark">
            <a:extLst>
              <a:ext uri="{FF2B5EF4-FFF2-40B4-BE49-F238E27FC236}">
                <a16:creationId xmlns:a16="http://schemas.microsoft.com/office/drawing/2014/main" id="{88E2A69D-5F55-4F10-B286-B12B836223D8}"/>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791754" y="4838051"/>
            <a:ext cx="457200" cy="457200"/>
          </a:xfrm>
          <a:prstGeom prst="rect">
            <a:avLst/>
          </a:prstGeom>
        </p:spPr>
      </p:pic>
      <p:pic>
        <p:nvPicPr>
          <p:cNvPr id="140" name="Graphic 139" descr="Checkmark">
            <a:extLst>
              <a:ext uri="{FF2B5EF4-FFF2-40B4-BE49-F238E27FC236}">
                <a16:creationId xmlns:a16="http://schemas.microsoft.com/office/drawing/2014/main" id="{277B2FC7-C247-4E0B-999E-9AC65F8EF1BD}"/>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739390" y="4867816"/>
            <a:ext cx="457200" cy="457200"/>
          </a:xfrm>
          <a:prstGeom prst="rect">
            <a:avLst/>
          </a:prstGeom>
        </p:spPr>
      </p:pic>
      <p:pic>
        <p:nvPicPr>
          <p:cNvPr id="142" name="Graphic 141" descr="Checkmark">
            <a:extLst>
              <a:ext uri="{FF2B5EF4-FFF2-40B4-BE49-F238E27FC236}">
                <a16:creationId xmlns:a16="http://schemas.microsoft.com/office/drawing/2014/main" id="{5F506815-491F-4EEE-ADFA-62661CD00F76}"/>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739390" y="5259358"/>
            <a:ext cx="457200" cy="457200"/>
          </a:xfrm>
          <a:prstGeom prst="rect">
            <a:avLst/>
          </a:prstGeom>
        </p:spPr>
      </p:pic>
      <p:pic>
        <p:nvPicPr>
          <p:cNvPr id="143" name="Graphic 142" descr="Checkmark">
            <a:extLst>
              <a:ext uri="{FF2B5EF4-FFF2-40B4-BE49-F238E27FC236}">
                <a16:creationId xmlns:a16="http://schemas.microsoft.com/office/drawing/2014/main" id="{599A2D31-414B-44B8-A30C-94B72AA040F6}"/>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791754" y="5641824"/>
            <a:ext cx="457200" cy="457200"/>
          </a:xfrm>
          <a:prstGeom prst="rect">
            <a:avLst/>
          </a:prstGeom>
        </p:spPr>
      </p:pic>
      <p:pic>
        <p:nvPicPr>
          <p:cNvPr id="144" name="Graphic 143" descr="Checkmark">
            <a:extLst>
              <a:ext uri="{FF2B5EF4-FFF2-40B4-BE49-F238E27FC236}">
                <a16:creationId xmlns:a16="http://schemas.microsoft.com/office/drawing/2014/main" id="{2A205790-8CBC-4D78-9937-32A71314400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739390" y="5671589"/>
            <a:ext cx="457200" cy="457200"/>
          </a:xfrm>
          <a:prstGeom prst="rect">
            <a:avLst/>
          </a:prstGeom>
        </p:spPr>
      </p:pic>
      <p:pic>
        <p:nvPicPr>
          <p:cNvPr id="145" name="Graphic 144" descr="Checkmark">
            <a:extLst>
              <a:ext uri="{FF2B5EF4-FFF2-40B4-BE49-F238E27FC236}">
                <a16:creationId xmlns:a16="http://schemas.microsoft.com/office/drawing/2014/main" id="{99C4A02F-4B52-4808-933C-55B3D1E4ED5B}"/>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791754" y="6033366"/>
            <a:ext cx="457200" cy="457200"/>
          </a:xfrm>
          <a:prstGeom prst="rect">
            <a:avLst/>
          </a:prstGeom>
        </p:spPr>
      </p:pic>
      <p:pic>
        <p:nvPicPr>
          <p:cNvPr id="146" name="Graphic 145" descr="Checkmark">
            <a:extLst>
              <a:ext uri="{FF2B5EF4-FFF2-40B4-BE49-F238E27FC236}">
                <a16:creationId xmlns:a16="http://schemas.microsoft.com/office/drawing/2014/main" id="{7E66C8E7-D6A4-4057-8FF2-1F862B4D31DA}"/>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739390" y="6063131"/>
            <a:ext cx="457200" cy="457200"/>
          </a:xfrm>
          <a:prstGeom prst="rect">
            <a:avLst/>
          </a:prstGeom>
        </p:spPr>
      </p:pic>
      <p:pic>
        <p:nvPicPr>
          <p:cNvPr id="147" name="Graphic 146" descr="Checkmark">
            <a:extLst>
              <a:ext uri="{FF2B5EF4-FFF2-40B4-BE49-F238E27FC236}">
                <a16:creationId xmlns:a16="http://schemas.microsoft.com/office/drawing/2014/main" id="{12FB0CCC-C4BD-4B2C-9C49-7A3830DFCEF6}"/>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977491" y="6063131"/>
            <a:ext cx="457200" cy="457200"/>
          </a:xfrm>
          <a:prstGeom prst="rect">
            <a:avLst/>
          </a:prstGeom>
        </p:spPr>
      </p:pic>
      <p:pic>
        <p:nvPicPr>
          <p:cNvPr id="148" name="Graphic 147" descr="Checkmark">
            <a:extLst>
              <a:ext uri="{FF2B5EF4-FFF2-40B4-BE49-F238E27FC236}">
                <a16:creationId xmlns:a16="http://schemas.microsoft.com/office/drawing/2014/main" id="{51AB8F88-C6AA-46D5-8244-62FD649D840B}"/>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965932" y="5673873"/>
            <a:ext cx="457200" cy="457200"/>
          </a:xfrm>
          <a:prstGeom prst="rect">
            <a:avLst/>
          </a:prstGeom>
        </p:spPr>
      </p:pic>
      <p:pic>
        <p:nvPicPr>
          <p:cNvPr id="149" name="Graphic 148" descr="Checkmark">
            <a:extLst>
              <a:ext uri="{FF2B5EF4-FFF2-40B4-BE49-F238E27FC236}">
                <a16:creationId xmlns:a16="http://schemas.microsoft.com/office/drawing/2014/main" id="{6F862632-155C-4BE4-8BD6-89EE57E653A0}"/>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977491" y="4079828"/>
            <a:ext cx="457200" cy="457200"/>
          </a:xfrm>
          <a:prstGeom prst="rect">
            <a:avLst/>
          </a:prstGeom>
        </p:spPr>
      </p:pic>
      <p:pic>
        <p:nvPicPr>
          <p:cNvPr id="150" name="Graphic 149" descr="Checkmark">
            <a:extLst>
              <a:ext uri="{FF2B5EF4-FFF2-40B4-BE49-F238E27FC236}">
                <a16:creationId xmlns:a16="http://schemas.microsoft.com/office/drawing/2014/main" id="{E4E82E5A-7792-4896-BCEE-FAB9A93B5E10}"/>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977491" y="4464770"/>
            <a:ext cx="457200" cy="457200"/>
          </a:xfrm>
          <a:prstGeom prst="rect">
            <a:avLst/>
          </a:prstGeom>
        </p:spPr>
      </p:pic>
    </p:spTree>
    <p:extLst>
      <p:ext uri="{BB962C8B-B14F-4D97-AF65-F5344CB8AC3E}">
        <p14:creationId xmlns:p14="http://schemas.microsoft.com/office/powerpoint/2010/main" val="20480254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E65448F-F97A-490E-BBC5-5BECEABE00DE}"/>
              </a:ext>
            </a:extLst>
          </p:cNvPr>
          <p:cNvSpPr txBox="1"/>
          <p:nvPr/>
        </p:nvSpPr>
        <p:spPr>
          <a:xfrm>
            <a:off x="1459560" y="2464181"/>
            <a:ext cx="1626537"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Light" panose="020F0302020204030204"/>
                <a:ea typeface="+mn-ea"/>
                <a:cs typeface="+mn-cs"/>
              </a:rPr>
              <a:t>Initial Value (0-10)</a:t>
            </a:r>
          </a:p>
        </p:txBody>
      </p:sp>
      <p:sp>
        <p:nvSpPr>
          <p:cNvPr id="3" name="TextBox 2">
            <a:extLst>
              <a:ext uri="{FF2B5EF4-FFF2-40B4-BE49-F238E27FC236}">
                <a16:creationId xmlns:a16="http://schemas.microsoft.com/office/drawing/2014/main" id="{B0086C9F-A7E6-4298-8858-78481840492B}"/>
              </a:ext>
            </a:extLst>
          </p:cNvPr>
          <p:cNvSpPr txBox="1"/>
          <p:nvPr/>
        </p:nvSpPr>
        <p:spPr>
          <a:xfrm>
            <a:off x="1426362" y="2917896"/>
            <a:ext cx="4865787"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Light" panose="020F0302020204030204"/>
                <a:ea typeface="+mn-ea"/>
                <a:cs typeface="+mn-cs"/>
              </a:rPr>
              <a:t>What channels do they interact with?</a:t>
            </a:r>
          </a:p>
        </p:txBody>
      </p:sp>
      <p:sp>
        <p:nvSpPr>
          <p:cNvPr id="4" name="TextBox 3">
            <a:extLst>
              <a:ext uri="{FF2B5EF4-FFF2-40B4-BE49-F238E27FC236}">
                <a16:creationId xmlns:a16="http://schemas.microsoft.com/office/drawing/2014/main" id="{C572E06F-0640-4794-9327-35CFC0C2A7EC}"/>
              </a:ext>
            </a:extLst>
          </p:cNvPr>
          <p:cNvSpPr txBox="1"/>
          <p:nvPr/>
        </p:nvSpPr>
        <p:spPr>
          <a:xfrm>
            <a:off x="1426363" y="3458920"/>
            <a:ext cx="3160473"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Light" panose="020F0302020204030204"/>
                <a:ea typeface="+mn-ea"/>
                <a:cs typeface="+mn-cs"/>
              </a:rPr>
              <a:t>How much do they interact with each channel? </a:t>
            </a:r>
          </a:p>
        </p:txBody>
      </p:sp>
      <p:sp>
        <p:nvSpPr>
          <p:cNvPr id="5" name="TextBox 4">
            <a:extLst>
              <a:ext uri="{FF2B5EF4-FFF2-40B4-BE49-F238E27FC236}">
                <a16:creationId xmlns:a16="http://schemas.microsoft.com/office/drawing/2014/main" id="{012DAFD8-D39F-4C6E-9752-51133264C9E1}"/>
              </a:ext>
            </a:extLst>
          </p:cNvPr>
          <p:cNvSpPr txBox="1"/>
          <p:nvPr/>
        </p:nvSpPr>
        <p:spPr>
          <a:xfrm>
            <a:off x="1426362" y="4020408"/>
            <a:ext cx="4455155"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Light" panose="020F0302020204030204"/>
                <a:ea typeface="+mn-ea"/>
                <a:cs typeface="+mn-cs"/>
              </a:rPr>
              <a:t>What channels did Coke marketing invest in? </a:t>
            </a:r>
          </a:p>
        </p:txBody>
      </p:sp>
      <p:sp>
        <p:nvSpPr>
          <p:cNvPr id="6" name="TextBox 5">
            <a:extLst>
              <a:ext uri="{FF2B5EF4-FFF2-40B4-BE49-F238E27FC236}">
                <a16:creationId xmlns:a16="http://schemas.microsoft.com/office/drawing/2014/main" id="{5F6F3BA2-8927-46A8-B729-A2195E77E9C0}"/>
              </a:ext>
            </a:extLst>
          </p:cNvPr>
          <p:cNvSpPr txBox="1"/>
          <p:nvPr/>
        </p:nvSpPr>
        <p:spPr>
          <a:xfrm>
            <a:off x="4781700" y="4471884"/>
            <a:ext cx="847309"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Light" panose="020F0302020204030204"/>
                <a:ea typeface="+mn-ea"/>
                <a:cs typeface="+mn-cs"/>
              </a:rPr>
              <a:t>Saturation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Light" panose="020F0302020204030204"/>
                <a:ea typeface="+mn-ea"/>
                <a:cs typeface="+mn-cs"/>
              </a:rPr>
              <a:t>Effect</a:t>
            </a:r>
          </a:p>
        </p:txBody>
      </p:sp>
      <p:sp>
        <p:nvSpPr>
          <p:cNvPr id="7" name="TextBox 6">
            <a:extLst>
              <a:ext uri="{FF2B5EF4-FFF2-40B4-BE49-F238E27FC236}">
                <a16:creationId xmlns:a16="http://schemas.microsoft.com/office/drawing/2014/main" id="{03961A45-7B9B-4B58-AFB8-27113F83BEE4}"/>
              </a:ext>
            </a:extLst>
          </p:cNvPr>
          <p:cNvSpPr txBox="1"/>
          <p:nvPr/>
        </p:nvSpPr>
        <p:spPr>
          <a:xfrm>
            <a:off x="4215080" y="5079334"/>
            <a:ext cx="1133241"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Light" panose="020F0302020204030204"/>
                <a:ea typeface="+mn-ea"/>
                <a:cs typeface="+mn-cs"/>
              </a:rPr>
              <a:t>Decay Effect</a:t>
            </a:r>
          </a:p>
        </p:txBody>
      </p:sp>
      <p:sp>
        <p:nvSpPr>
          <p:cNvPr id="8" name="TextBox 7">
            <a:extLst>
              <a:ext uri="{FF2B5EF4-FFF2-40B4-BE49-F238E27FC236}">
                <a16:creationId xmlns:a16="http://schemas.microsoft.com/office/drawing/2014/main" id="{496BC711-4A53-4ABB-BEBE-F324E4778942}"/>
              </a:ext>
            </a:extLst>
          </p:cNvPr>
          <p:cNvSpPr txBox="1"/>
          <p:nvPr/>
        </p:nvSpPr>
        <p:spPr>
          <a:xfrm>
            <a:off x="1426362" y="4666362"/>
            <a:ext cx="1193771"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Light" panose="020F0302020204030204"/>
                <a:ea typeface="+mn-ea"/>
                <a:cs typeface="+mn-cs"/>
              </a:rPr>
              <a:t>Did the agent see an ad?</a:t>
            </a:r>
          </a:p>
        </p:txBody>
      </p:sp>
      <p:sp>
        <p:nvSpPr>
          <p:cNvPr id="9" name="TextBox 8">
            <a:extLst>
              <a:ext uri="{FF2B5EF4-FFF2-40B4-BE49-F238E27FC236}">
                <a16:creationId xmlns:a16="http://schemas.microsoft.com/office/drawing/2014/main" id="{E69005BF-6BAB-4F0A-8C83-13CF10A9FD49}"/>
              </a:ext>
            </a:extLst>
          </p:cNvPr>
          <p:cNvSpPr txBox="1"/>
          <p:nvPr/>
        </p:nvSpPr>
        <p:spPr>
          <a:xfrm>
            <a:off x="2808372" y="4563962"/>
            <a:ext cx="386837"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Light" panose="020F0302020204030204"/>
                <a:ea typeface="+mn-ea"/>
                <a:cs typeface="+mn-cs"/>
              </a:rPr>
              <a:t>Yes</a:t>
            </a:r>
          </a:p>
        </p:txBody>
      </p:sp>
      <p:sp>
        <p:nvSpPr>
          <p:cNvPr id="10" name="TextBox 9">
            <a:extLst>
              <a:ext uri="{FF2B5EF4-FFF2-40B4-BE49-F238E27FC236}">
                <a16:creationId xmlns:a16="http://schemas.microsoft.com/office/drawing/2014/main" id="{18418A70-4EAD-407B-A3FE-7433446BB75B}"/>
              </a:ext>
            </a:extLst>
          </p:cNvPr>
          <p:cNvSpPr txBox="1"/>
          <p:nvPr/>
        </p:nvSpPr>
        <p:spPr>
          <a:xfrm>
            <a:off x="2797752" y="5079334"/>
            <a:ext cx="365806"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Light" panose="020F0302020204030204"/>
                <a:ea typeface="+mn-ea"/>
                <a:cs typeface="+mn-cs"/>
              </a:rPr>
              <a:t>No</a:t>
            </a:r>
          </a:p>
        </p:txBody>
      </p:sp>
      <p:sp>
        <p:nvSpPr>
          <p:cNvPr id="11" name="TextBox 10">
            <a:extLst>
              <a:ext uri="{FF2B5EF4-FFF2-40B4-BE49-F238E27FC236}">
                <a16:creationId xmlns:a16="http://schemas.microsoft.com/office/drawing/2014/main" id="{7DE17ECB-EF83-4196-8B03-68A86A1DC468}"/>
              </a:ext>
            </a:extLst>
          </p:cNvPr>
          <p:cNvSpPr txBox="1"/>
          <p:nvPr/>
        </p:nvSpPr>
        <p:spPr>
          <a:xfrm>
            <a:off x="1637341" y="5578617"/>
            <a:ext cx="836447"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Light" panose="020F0302020204030204"/>
                <a:ea typeface="+mn-ea"/>
                <a:cs typeface="+mn-cs"/>
              </a:rPr>
              <a:t>Final Value</a:t>
            </a:r>
          </a:p>
        </p:txBody>
      </p:sp>
      <p:sp>
        <p:nvSpPr>
          <p:cNvPr id="12" name="TextBox 11">
            <a:extLst>
              <a:ext uri="{FF2B5EF4-FFF2-40B4-BE49-F238E27FC236}">
                <a16:creationId xmlns:a16="http://schemas.microsoft.com/office/drawing/2014/main" id="{3C31766B-5194-4B07-A1CC-17AB5C04AA7D}"/>
              </a:ext>
            </a:extLst>
          </p:cNvPr>
          <p:cNvSpPr txBox="1"/>
          <p:nvPr/>
        </p:nvSpPr>
        <p:spPr>
          <a:xfrm>
            <a:off x="1597066" y="1638862"/>
            <a:ext cx="654859"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Light" panose="020F0302020204030204"/>
                <a:ea typeface="+mn-ea"/>
                <a:cs typeface="+mn-cs"/>
              </a:rPr>
              <a:t>Agent </a:t>
            </a:r>
            <a:r>
              <a:rPr kumimoji="0" lang="en-US" sz="1200" b="0" i="1" u="none" strike="noStrike" kern="1200" cap="none" spc="0" normalizeH="0" baseline="0" noProof="0" dirty="0">
                <a:ln>
                  <a:noFill/>
                </a:ln>
                <a:solidFill>
                  <a:prstClr val="black"/>
                </a:solidFill>
                <a:effectLst/>
                <a:uLnTx/>
                <a:uFillTx/>
                <a:latin typeface="Calibri Light" panose="020F0302020204030204"/>
                <a:ea typeface="+mn-ea"/>
                <a:cs typeface="+mn-cs"/>
              </a:rPr>
              <a:t>x</a:t>
            </a:r>
          </a:p>
        </p:txBody>
      </p:sp>
      <p:sp>
        <p:nvSpPr>
          <p:cNvPr id="13" name="TextBox 12">
            <a:extLst>
              <a:ext uri="{FF2B5EF4-FFF2-40B4-BE49-F238E27FC236}">
                <a16:creationId xmlns:a16="http://schemas.microsoft.com/office/drawing/2014/main" id="{22C5706A-DA0A-4678-9F4B-8669A450CF4B}"/>
              </a:ext>
            </a:extLst>
          </p:cNvPr>
          <p:cNvSpPr txBox="1"/>
          <p:nvPr/>
        </p:nvSpPr>
        <p:spPr>
          <a:xfrm>
            <a:off x="2730640" y="2479817"/>
            <a:ext cx="532838"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Light" panose="020F0302020204030204"/>
                <a:ea typeface="+mn-ea"/>
                <a:cs typeface="+mn-cs"/>
              </a:rPr>
              <a:t>Day </a:t>
            </a:r>
            <a:r>
              <a:rPr kumimoji="0" lang="en-US" sz="1200" b="0" i="1" u="none" strike="noStrike" kern="1200" cap="none" spc="0" normalizeH="0" baseline="0" noProof="0" dirty="0">
                <a:ln>
                  <a:noFill/>
                </a:ln>
                <a:solidFill>
                  <a:prstClr val="black"/>
                </a:solidFill>
                <a:effectLst/>
                <a:uLnTx/>
                <a:uFillTx/>
                <a:latin typeface="Calibri Light" panose="020F0302020204030204"/>
                <a:ea typeface="+mn-ea"/>
                <a:cs typeface="+mn-cs"/>
              </a:rPr>
              <a:t>n</a:t>
            </a:r>
          </a:p>
        </p:txBody>
      </p:sp>
      <p:cxnSp>
        <p:nvCxnSpPr>
          <p:cNvPr id="15" name="Straight Connector 14">
            <a:extLst>
              <a:ext uri="{FF2B5EF4-FFF2-40B4-BE49-F238E27FC236}">
                <a16:creationId xmlns:a16="http://schemas.microsoft.com/office/drawing/2014/main" id="{48A16EEB-ED78-43DE-BD18-DED774AC02AE}"/>
              </a:ext>
            </a:extLst>
          </p:cNvPr>
          <p:cNvCxnSpPr>
            <a:cxnSpLocks/>
          </p:cNvCxnSpPr>
          <p:nvPr/>
        </p:nvCxnSpPr>
        <p:spPr>
          <a:xfrm flipV="1">
            <a:off x="2474138" y="4638427"/>
            <a:ext cx="259100" cy="25447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10C62E5-1F57-41FA-9388-482BD137DF46}"/>
              </a:ext>
            </a:extLst>
          </p:cNvPr>
          <p:cNvCxnSpPr>
            <a:cxnSpLocks/>
          </p:cNvCxnSpPr>
          <p:nvPr/>
        </p:nvCxnSpPr>
        <p:spPr>
          <a:xfrm flipH="1" flipV="1">
            <a:off x="2474138" y="4892898"/>
            <a:ext cx="259100" cy="292387"/>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21815F2B-104D-4EF2-8B84-F250D60AF3E2}"/>
              </a:ext>
            </a:extLst>
          </p:cNvPr>
          <p:cNvSpPr txBox="1"/>
          <p:nvPr/>
        </p:nvSpPr>
        <p:spPr>
          <a:xfrm>
            <a:off x="3377536" y="4563962"/>
            <a:ext cx="1196161"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Light" panose="020F0302020204030204"/>
                <a:ea typeface="+mn-ea"/>
                <a:cs typeface="+mn-cs"/>
              </a:rPr>
              <a:t>Which Channel?</a:t>
            </a:r>
          </a:p>
        </p:txBody>
      </p:sp>
      <p:cxnSp>
        <p:nvCxnSpPr>
          <p:cNvPr id="32" name="Straight Arrow Connector 31">
            <a:extLst>
              <a:ext uri="{FF2B5EF4-FFF2-40B4-BE49-F238E27FC236}">
                <a16:creationId xmlns:a16="http://schemas.microsoft.com/office/drawing/2014/main" id="{A3B36AD4-8EC9-4B4A-A183-71EB42447A45}"/>
              </a:ext>
            </a:extLst>
          </p:cNvPr>
          <p:cNvCxnSpPr>
            <a:cxnSpLocks/>
          </p:cNvCxnSpPr>
          <p:nvPr/>
        </p:nvCxnSpPr>
        <p:spPr>
          <a:xfrm>
            <a:off x="1999678" y="2741374"/>
            <a:ext cx="0" cy="238841"/>
          </a:xfrm>
          <a:prstGeom prst="straightConnector1">
            <a:avLst/>
          </a:prstGeom>
          <a:ln>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1A1A516B-C297-4282-B670-4A42F29C6F13}"/>
              </a:ext>
            </a:extLst>
          </p:cNvPr>
          <p:cNvCxnSpPr>
            <a:cxnSpLocks/>
          </p:cNvCxnSpPr>
          <p:nvPr/>
        </p:nvCxnSpPr>
        <p:spPr>
          <a:xfrm>
            <a:off x="2023959" y="3286085"/>
            <a:ext cx="0" cy="189468"/>
          </a:xfrm>
          <a:prstGeom prst="straightConnector1">
            <a:avLst/>
          </a:prstGeom>
          <a:ln>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6CCED19B-AAD8-43E2-B0AB-122909A57708}"/>
              </a:ext>
            </a:extLst>
          </p:cNvPr>
          <p:cNvCxnSpPr/>
          <p:nvPr/>
        </p:nvCxnSpPr>
        <p:spPr>
          <a:xfrm>
            <a:off x="2055564" y="3830940"/>
            <a:ext cx="0" cy="189468"/>
          </a:xfrm>
          <a:prstGeom prst="straightConnector1">
            <a:avLst/>
          </a:prstGeom>
          <a:ln>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2FBA007C-1899-4B4E-8015-48BEE31A8557}"/>
              </a:ext>
            </a:extLst>
          </p:cNvPr>
          <p:cNvCxnSpPr/>
          <p:nvPr/>
        </p:nvCxnSpPr>
        <p:spPr>
          <a:xfrm>
            <a:off x="2070179" y="4432062"/>
            <a:ext cx="0" cy="189468"/>
          </a:xfrm>
          <a:prstGeom prst="straightConnector1">
            <a:avLst/>
          </a:prstGeom>
          <a:ln>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4147C1C7-ADBE-48E1-9FC1-5C05BD1BC1E9}"/>
              </a:ext>
            </a:extLst>
          </p:cNvPr>
          <p:cNvCxnSpPr/>
          <p:nvPr/>
        </p:nvCxnSpPr>
        <p:spPr>
          <a:xfrm>
            <a:off x="2079764" y="5269270"/>
            <a:ext cx="0" cy="189468"/>
          </a:xfrm>
          <a:prstGeom prst="straightConnector1">
            <a:avLst/>
          </a:prstGeom>
          <a:ln>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50" name="Group 49">
            <a:extLst>
              <a:ext uri="{FF2B5EF4-FFF2-40B4-BE49-F238E27FC236}">
                <a16:creationId xmlns:a16="http://schemas.microsoft.com/office/drawing/2014/main" id="{421E5EDC-2521-4BA8-89C1-26425609FE63}"/>
              </a:ext>
            </a:extLst>
          </p:cNvPr>
          <p:cNvGrpSpPr/>
          <p:nvPr/>
        </p:nvGrpSpPr>
        <p:grpSpPr>
          <a:xfrm>
            <a:off x="975002" y="2618317"/>
            <a:ext cx="397612" cy="3098800"/>
            <a:chOff x="1546843" y="1820426"/>
            <a:chExt cx="277142" cy="3479800"/>
          </a:xfrm>
        </p:grpSpPr>
        <p:sp>
          <p:nvSpPr>
            <p:cNvPr id="37" name="Left Bracket 36">
              <a:extLst>
                <a:ext uri="{FF2B5EF4-FFF2-40B4-BE49-F238E27FC236}">
                  <a16:creationId xmlns:a16="http://schemas.microsoft.com/office/drawing/2014/main" id="{3A90D89A-E824-4608-AF5E-8D7C8F33C25E}"/>
                </a:ext>
              </a:extLst>
            </p:cNvPr>
            <p:cNvSpPr/>
            <p:nvPr/>
          </p:nvSpPr>
          <p:spPr>
            <a:xfrm>
              <a:off x="1546843" y="1820426"/>
              <a:ext cx="76119" cy="3479800"/>
            </a:xfrm>
            <a:prstGeom prst="leftBracket">
              <a:avLst/>
            </a:prstGeom>
            <a:ln w="38100">
              <a:solidFill>
                <a:schemeClr val="bg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Light" panose="020F0302020204030204"/>
                <a:ea typeface="+mn-ea"/>
                <a:cs typeface="+mn-cs"/>
              </a:endParaRPr>
            </a:p>
          </p:txBody>
        </p:sp>
        <p:cxnSp>
          <p:nvCxnSpPr>
            <p:cNvPr id="39" name="Straight Arrow Connector 38">
              <a:extLst>
                <a:ext uri="{FF2B5EF4-FFF2-40B4-BE49-F238E27FC236}">
                  <a16:creationId xmlns:a16="http://schemas.microsoft.com/office/drawing/2014/main" id="{02224758-E53D-49D2-B188-5A313308D759}"/>
                </a:ext>
              </a:extLst>
            </p:cNvPr>
            <p:cNvCxnSpPr>
              <a:cxnSpLocks/>
              <a:stCxn id="37" idx="0"/>
            </p:cNvCxnSpPr>
            <p:nvPr/>
          </p:nvCxnSpPr>
          <p:spPr>
            <a:xfrm>
              <a:off x="1622962" y="1820426"/>
              <a:ext cx="201023" cy="0"/>
            </a:xfrm>
            <a:prstGeom prst="straightConnector1">
              <a:avLst/>
            </a:prstGeom>
            <a:ln w="3810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40" name="TextBox 39">
            <a:extLst>
              <a:ext uri="{FF2B5EF4-FFF2-40B4-BE49-F238E27FC236}">
                <a16:creationId xmlns:a16="http://schemas.microsoft.com/office/drawing/2014/main" id="{D945850D-38DA-4217-A40A-56810AD86487}"/>
              </a:ext>
            </a:extLst>
          </p:cNvPr>
          <p:cNvSpPr txBox="1"/>
          <p:nvPr/>
        </p:nvSpPr>
        <p:spPr>
          <a:xfrm>
            <a:off x="379104" y="4003576"/>
            <a:ext cx="643534"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Light" panose="020F0302020204030204"/>
                <a:ea typeface="+mn-ea"/>
                <a:cs typeface="+mn-cs"/>
              </a:rPr>
              <a:t>Day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dirty="0">
                <a:ln>
                  <a:noFill/>
                </a:ln>
                <a:solidFill>
                  <a:prstClr val="black"/>
                </a:solidFill>
                <a:effectLst/>
                <a:uLnTx/>
                <a:uFillTx/>
                <a:latin typeface="Calibri Light" panose="020F0302020204030204"/>
                <a:ea typeface="+mn-ea"/>
                <a:cs typeface="+mn-cs"/>
              </a:rPr>
              <a:t>n + 1</a:t>
            </a:r>
          </a:p>
        </p:txBody>
      </p:sp>
      <p:sp>
        <p:nvSpPr>
          <p:cNvPr id="52" name="TextBox 51">
            <a:extLst>
              <a:ext uri="{FF2B5EF4-FFF2-40B4-BE49-F238E27FC236}">
                <a16:creationId xmlns:a16="http://schemas.microsoft.com/office/drawing/2014/main" id="{D3C1E8EF-E604-46D1-B09A-ED184D07AD6F}"/>
              </a:ext>
            </a:extLst>
          </p:cNvPr>
          <p:cNvSpPr txBox="1"/>
          <p:nvPr/>
        </p:nvSpPr>
        <p:spPr>
          <a:xfrm>
            <a:off x="865507" y="4460872"/>
            <a:ext cx="594054"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Light" panose="020F0302020204030204"/>
                <a:ea typeface="+mn-ea"/>
                <a:cs typeface="+mn-cs"/>
              </a:rPr>
              <a:t>Day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dirty="0">
                <a:ln>
                  <a:noFill/>
                </a:ln>
                <a:solidFill>
                  <a:prstClr val="black"/>
                </a:solidFill>
                <a:effectLst/>
                <a:uLnTx/>
                <a:uFillTx/>
                <a:latin typeface="Calibri Light" panose="020F0302020204030204"/>
                <a:ea typeface="+mn-ea"/>
                <a:cs typeface="+mn-cs"/>
              </a:rPr>
              <a:t>n</a:t>
            </a:r>
          </a:p>
        </p:txBody>
      </p:sp>
      <p:sp>
        <p:nvSpPr>
          <p:cNvPr id="53" name="Left Bracket 52">
            <a:extLst>
              <a:ext uri="{FF2B5EF4-FFF2-40B4-BE49-F238E27FC236}">
                <a16:creationId xmlns:a16="http://schemas.microsoft.com/office/drawing/2014/main" id="{DA5982B5-18DF-42FB-9A31-9AB430EE0BBE}"/>
              </a:ext>
            </a:extLst>
          </p:cNvPr>
          <p:cNvSpPr/>
          <p:nvPr/>
        </p:nvSpPr>
        <p:spPr>
          <a:xfrm>
            <a:off x="1356608" y="4174297"/>
            <a:ext cx="130271" cy="1054264"/>
          </a:xfrm>
          <a:prstGeom prst="leftBracket">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Light" panose="020F0302020204030204"/>
              <a:ea typeface="+mn-ea"/>
              <a:cs typeface="+mn-cs"/>
            </a:endParaRPr>
          </a:p>
        </p:txBody>
      </p:sp>
      <p:cxnSp>
        <p:nvCxnSpPr>
          <p:cNvPr id="58" name="Straight Connector 57">
            <a:extLst>
              <a:ext uri="{FF2B5EF4-FFF2-40B4-BE49-F238E27FC236}">
                <a16:creationId xmlns:a16="http://schemas.microsoft.com/office/drawing/2014/main" id="{FFD37A61-7EC3-4040-8FDB-C6AEBEC250AC}"/>
              </a:ext>
            </a:extLst>
          </p:cNvPr>
          <p:cNvCxnSpPr>
            <a:cxnSpLocks/>
            <a:stCxn id="20" idx="1"/>
            <a:endCxn id="20" idx="1"/>
          </p:cNvCxnSpPr>
          <p:nvPr/>
        </p:nvCxnSpPr>
        <p:spPr>
          <a:xfrm>
            <a:off x="3377536" y="4702462"/>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91A8854A-3CC4-4056-B417-0EEE6BB01F39}"/>
              </a:ext>
            </a:extLst>
          </p:cNvPr>
          <p:cNvCxnSpPr>
            <a:cxnSpLocks/>
            <a:stCxn id="9" idx="3"/>
            <a:endCxn id="20" idx="1"/>
          </p:cNvCxnSpPr>
          <p:nvPr/>
        </p:nvCxnSpPr>
        <p:spPr>
          <a:xfrm>
            <a:off x="3195209" y="4702462"/>
            <a:ext cx="182327"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FACCAE4F-7025-439D-B4C3-735944491784}"/>
              </a:ext>
            </a:extLst>
          </p:cNvPr>
          <p:cNvCxnSpPr>
            <a:cxnSpLocks/>
          </p:cNvCxnSpPr>
          <p:nvPr/>
        </p:nvCxnSpPr>
        <p:spPr>
          <a:xfrm>
            <a:off x="3228615" y="5217833"/>
            <a:ext cx="1051522" cy="0"/>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404E6A8D-C6B4-49F8-B673-CAF16CBF88E0}"/>
              </a:ext>
            </a:extLst>
          </p:cNvPr>
          <p:cNvCxnSpPr>
            <a:cxnSpLocks/>
            <a:stCxn id="20" idx="3"/>
            <a:endCxn id="6" idx="1"/>
          </p:cNvCxnSpPr>
          <p:nvPr/>
        </p:nvCxnSpPr>
        <p:spPr>
          <a:xfrm>
            <a:off x="4573697" y="4702462"/>
            <a:ext cx="208003" cy="255"/>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01" name="Picture 100">
            <a:extLst>
              <a:ext uri="{FF2B5EF4-FFF2-40B4-BE49-F238E27FC236}">
                <a16:creationId xmlns:a16="http://schemas.microsoft.com/office/drawing/2014/main" id="{1D17FC08-5237-4BAD-ACEA-5A7B09FC07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7341" y="1913669"/>
            <a:ext cx="564680" cy="518034"/>
          </a:xfrm>
          <a:prstGeom prst="rect">
            <a:avLst/>
          </a:prstGeom>
        </p:spPr>
      </p:pic>
      <p:sp>
        <p:nvSpPr>
          <p:cNvPr id="129" name="TextBox 128">
            <a:extLst>
              <a:ext uri="{FF2B5EF4-FFF2-40B4-BE49-F238E27FC236}">
                <a16:creationId xmlns:a16="http://schemas.microsoft.com/office/drawing/2014/main" id="{7DE6F8D4-8DBF-45C4-8DAE-30C7BE6B545F}"/>
              </a:ext>
            </a:extLst>
          </p:cNvPr>
          <p:cNvSpPr txBox="1"/>
          <p:nvPr/>
        </p:nvSpPr>
        <p:spPr>
          <a:xfrm>
            <a:off x="6366756" y="1898252"/>
            <a:ext cx="1104213"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Light" panose="020F0302020204030204"/>
                <a:ea typeface="+mn-ea"/>
                <a:cs typeface="+mn-cs"/>
              </a:rPr>
              <a:t>Data Sources</a:t>
            </a:r>
          </a:p>
        </p:txBody>
      </p:sp>
      <p:sp>
        <p:nvSpPr>
          <p:cNvPr id="134" name="Rectangle 133">
            <a:extLst>
              <a:ext uri="{FF2B5EF4-FFF2-40B4-BE49-F238E27FC236}">
                <a16:creationId xmlns:a16="http://schemas.microsoft.com/office/drawing/2014/main" id="{37F99691-33E7-442A-B37A-4744AE8C1681}"/>
              </a:ext>
            </a:extLst>
          </p:cNvPr>
          <p:cNvSpPr/>
          <p:nvPr/>
        </p:nvSpPr>
        <p:spPr>
          <a:xfrm>
            <a:off x="6048375" y="2561683"/>
            <a:ext cx="1926039" cy="1558142"/>
          </a:xfrm>
          <a:prstGeom prst="rect">
            <a:avLst/>
          </a:prstGeom>
          <a:no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lvl="0" indent="-171450">
              <a:buFont typeface="Wingdings" panose="05000000000000000000" pitchFamily="2" charset="2"/>
              <a:buChar char="Ø"/>
              <a:defRPr/>
            </a:pPr>
            <a:r>
              <a:rPr lang="en-US" sz="1200" dirty="0">
                <a:solidFill>
                  <a:prstClr val="black"/>
                </a:solidFill>
                <a:latin typeface="Calibri Light" panose="020F0302020204030204"/>
              </a:rPr>
              <a:t>Coke Survey Data (BGS) </a:t>
            </a:r>
          </a:p>
          <a:p>
            <a:pPr marL="171450" lvl="0" indent="-171450">
              <a:buFont typeface="Wingdings" panose="05000000000000000000" pitchFamily="2" charset="2"/>
              <a:buChar char="Ø"/>
              <a:defRPr/>
            </a:pPr>
            <a:r>
              <a:rPr lang="en-US" sz="1200" dirty="0">
                <a:solidFill>
                  <a:prstClr val="black"/>
                </a:solidFill>
                <a:latin typeface="Calibri Light" panose="020F0302020204030204"/>
              </a:rPr>
              <a:t>3rd party survey data for media consumption (Nielsen/Kantar)</a:t>
            </a:r>
          </a:p>
          <a:p>
            <a:pPr marL="171450" lvl="0" indent="-171450">
              <a:buFont typeface="Wingdings" panose="05000000000000000000" pitchFamily="2" charset="2"/>
              <a:buChar char="Ø"/>
              <a:defRPr/>
            </a:pPr>
            <a:r>
              <a:rPr lang="en-US" sz="1200" dirty="0">
                <a:solidFill>
                  <a:prstClr val="black"/>
                </a:solidFill>
                <a:latin typeface="Calibri Light" panose="020F0302020204030204"/>
              </a:rPr>
              <a:t>Outside Market Research(</a:t>
            </a:r>
            <a:r>
              <a:rPr lang="en-US" sz="1200" dirty="0" err="1">
                <a:solidFill>
                  <a:prstClr val="black"/>
                </a:solidFill>
                <a:latin typeface="Calibri Light" panose="020F0302020204030204"/>
              </a:rPr>
              <a:t>Personicx</a:t>
            </a:r>
            <a:r>
              <a:rPr lang="en-US" sz="1200" dirty="0">
                <a:solidFill>
                  <a:prstClr val="black"/>
                </a:solidFill>
                <a:latin typeface="Calibri Light" panose="020F0302020204030204"/>
              </a:rPr>
              <a:t>)</a:t>
            </a:r>
          </a:p>
          <a:p>
            <a:pPr marL="171450" lvl="0" indent="-171450">
              <a:buFont typeface="Wingdings" panose="05000000000000000000" pitchFamily="2" charset="2"/>
              <a:buChar char="Ø"/>
              <a:defRPr/>
            </a:pPr>
            <a:r>
              <a:rPr lang="en-US" sz="1200" dirty="0">
                <a:solidFill>
                  <a:prstClr val="black"/>
                </a:solidFill>
                <a:latin typeface="Calibri Light" panose="020F0302020204030204"/>
              </a:rPr>
              <a:t>US Census Data</a:t>
            </a:r>
          </a:p>
          <a:p>
            <a:pPr marL="171450" lvl="0" indent="-171450">
              <a:buFont typeface="Wingdings" panose="05000000000000000000" pitchFamily="2" charset="2"/>
              <a:buChar char="Ø"/>
              <a:defRPr/>
            </a:pPr>
            <a:r>
              <a:rPr lang="en-US" sz="1200" dirty="0">
                <a:solidFill>
                  <a:prstClr val="black"/>
                </a:solidFill>
                <a:latin typeface="Calibri Light" panose="020F0302020204030204"/>
              </a:rPr>
              <a:t>Heuristics</a:t>
            </a:r>
          </a:p>
        </p:txBody>
      </p:sp>
      <p:sp>
        <p:nvSpPr>
          <p:cNvPr id="135" name="Rectangle 134">
            <a:extLst>
              <a:ext uri="{FF2B5EF4-FFF2-40B4-BE49-F238E27FC236}">
                <a16:creationId xmlns:a16="http://schemas.microsoft.com/office/drawing/2014/main" id="{70769574-DDB5-4EE1-820C-05CE0A54FD58}"/>
              </a:ext>
            </a:extLst>
          </p:cNvPr>
          <p:cNvSpPr/>
          <p:nvPr/>
        </p:nvSpPr>
        <p:spPr>
          <a:xfrm>
            <a:off x="6048375" y="4201166"/>
            <a:ext cx="1926039" cy="1000526"/>
          </a:xfrm>
          <a:prstGeom prst="rect">
            <a:avLst/>
          </a:prstGeom>
          <a:no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1200" b="0" i="0" u="none" strike="noStrike" kern="1200" cap="none" spc="0" normalizeH="0" baseline="0" noProof="0" dirty="0">
                <a:ln>
                  <a:noFill/>
                </a:ln>
                <a:solidFill>
                  <a:prstClr val="black"/>
                </a:solidFill>
                <a:effectLst/>
                <a:uLnTx/>
                <a:uFillTx/>
                <a:latin typeface="Calibri Light" panose="020F0302020204030204"/>
                <a:ea typeface="+mn-ea"/>
                <a:cs typeface="+mn-cs"/>
              </a:rPr>
              <a:t>Marketing Spends</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1200" b="0" i="0" u="none" strike="noStrike" kern="1200" cap="none" spc="0" normalizeH="0" baseline="0" noProof="0" dirty="0" err="1">
                <a:ln>
                  <a:noFill/>
                </a:ln>
                <a:solidFill>
                  <a:prstClr val="black"/>
                </a:solidFill>
                <a:effectLst/>
                <a:uLnTx/>
                <a:uFillTx/>
                <a:latin typeface="Calibri Light" panose="020F0302020204030204"/>
                <a:ea typeface="+mn-ea"/>
                <a:cs typeface="+mn-cs"/>
              </a:rPr>
              <a:t>MMx</a:t>
            </a:r>
            <a:endParaRPr kumimoji="0" lang="en-US" sz="1200"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sp>
        <p:nvSpPr>
          <p:cNvPr id="138" name="Left Brace 137">
            <a:extLst>
              <a:ext uri="{FF2B5EF4-FFF2-40B4-BE49-F238E27FC236}">
                <a16:creationId xmlns:a16="http://schemas.microsoft.com/office/drawing/2014/main" id="{8BBB7FB1-68E0-407E-9BDF-85A68DB76983}"/>
              </a:ext>
            </a:extLst>
          </p:cNvPr>
          <p:cNvSpPr/>
          <p:nvPr/>
        </p:nvSpPr>
        <p:spPr>
          <a:xfrm rot="10800000">
            <a:off x="5299869" y="4119825"/>
            <a:ext cx="677990" cy="1290980"/>
          </a:xfrm>
          <a:prstGeom prst="leftBrace">
            <a:avLst/>
          </a:prstGeom>
          <a:ln w="19050">
            <a:solidFill>
              <a:schemeClr val="bg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Light" panose="020F0302020204030204"/>
              <a:ea typeface="+mn-ea"/>
              <a:cs typeface="+mn-cs"/>
            </a:endParaRPr>
          </a:p>
        </p:txBody>
      </p:sp>
      <p:sp>
        <p:nvSpPr>
          <p:cNvPr id="139" name="Left Brace 138">
            <a:extLst>
              <a:ext uri="{FF2B5EF4-FFF2-40B4-BE49-F238E27FC236}">
                <a16:creationId xmlns:a16="http://schemas.microsoft.com/office/drawing/2014/main" id="{DF9F66BA-1D8D-4F7C-909C-FBEEA0A1CD6A}"/>
              </a:ext>
            </a:extLst>
          </p:cNvPr>
          <p:cNvSpPr/>
          <p:nvPr/>
        </p:nvSpPr>
        <p:spPr>
          <a:xfrm rot="10800000">
            <a:off x="5277853" y="2907009"/>
            <a:ext cx="677990" cy="978744"/>
          </a:xfrm>
          <a:prstGeom prst="leftBrace">
            <a:avLst/>
          </a:prstGeom>
          <a:ln w="19050">
            <a:solidFill>
              <a:schemeClr val="bg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Light" panose="020F0302020204030204"/>
              <a:ea typeface="+mn-ea"/>
              <a:cs typeface="+mn-cs"/>
            </a:endParaRPr>
          </a:p>
        </p:txBody>
      </p:sp>
      <p:sp>
        <p:nvSpPr>
          <p:cNvPr id="142" name="Arrow: Right 141">
            <a:extLst>
              <a:ext uri="{FF2B5EF4-FFF2-40B4-BE49-F238E27FC236}">
                <a16:creationId xmlns:a16="http://schemas.microsoft.com/office/drawing/2014/main" id="{6A471682-C138-4B9C-9880-83F0C56453F1}"/>
              </a:ext>
            </a:extLst>
          </p:cNvPr>
          <p:cNvSpPr/>
          <p:nvPr/>
        </p:nvSpPr>
        <p:spPr>
          <a:xfrm>
            <a:off x="8391911" y="3885754"/>
            <a:ext cx="371475" cy="276999"/>
          </a:xfrm>
          <a:prstGeom prst="rightArrow">
            <a:avLst/>
          </a:prstGeom>
          <a:solidFill>
            <a:srgbClr val="8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panose="020F0302020204030204"/>
              <a:ea typeface="+mn-ea"/>
              <a:cs typeface="+mn-cs"/>
            </a:endParaRPr>
          </a:p>
        </p:txBody>
      </p:sp>
      <p:sp>
        <p:nvSpPr>
          <p:cNvPr id="143" name="TextBox 142">
            <a:extLst>
              <a:ext uri="{FF2B5EF4-FFF2-40B4-BE49-F238E27FC236}">
                <a16:creationId xmlns:a16="http://schemas.microsoft.com/office/drawing/2014/main" id="{1AAC78E9-8969-4727-868E-880669AF131C}"/>
              </a:ext>
            </a:extLst>
          </p:cNvPr>
          <p:cNvSpPr txBox="1"/>
          <p:nvPr/>
        </p:nvSpPr>
        <p:spPr>
          <a:xfrm>
            <a:off x="9141082" y="1798908"/>
            <a:ext cx="1626527"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Light" panose="020F0302020204030204"/>
                <a:ea typeface="+mn-ea"/>
                <a:cs typeface="+mn-cs"/>
              </a:rPr>
              <a:t>Incorporating into Bayesian Network</a:t>
            </a:r>
          </a:p>
        </p:txBody>
      </p:sp>
      <p:sp>
        <p:nvSpPr>
          <p:cNvPr id="144" name="TextBox 143">
            <a:extLst>
              <a:ext uri="{FF2B5EF4-FFF2-40B4-BE49-F238E27FC236}">
                <a16:creationId xmlns:a16="http://schemas.microsoft.com/office/drawing/2014/main" id="{2A715AB3-A58B-437C-A0B6-F49FE2CDB63E}"/>
              </a:ext>
            </a:extLst>
          </p:cNvPr>
          <p:cNvSpPr txBox="1"/>
          <p:nvPr/>
        </p:nvSpPr>
        <p:spPr>
          <a:xfrm>
            <a:off x="4951343" y="1363784"/>
            <a:ext cx="2060051"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strike="noStrike" kern="1200" cap="none" spc="0" normalizeH="0" baseline="0" noProof="0" dirty="0">
                <a:ln>
                  <a:noFill/>
                </a:ln>
                <a:solidFill>
                  <a:prstClr val="black"/>
                </a:solidFill>
                <a:effectLst/>
                <a:uLnTx/>
                <a:uFillTx/>
                <a:latin typeface="+mj-lt"/>
                <a:ea typeface="+mn-ea"/>
                <a:cs typeface="+mn-cs"/>
              </a:rPr>
              <a:t>Brand Awareness Index</a:t>
            </a:r>
          </a:p>
        </p:txBody>
      </p:sp>
      <p:sp>
        <p:nvSpPr>
          <p:cNvPr id="149" name="TextBox 148">
            <a:extLst>
              <a:ext uri="{FF2B5EF4-FFF2-40B4-BE49-F238E27FC236}">
                <a16:creationId xmlns:a16="http://schemas.microsoft.com/office/drawing/2014/main" id="{AFFDC861-7C91-445C-B274-CCCB35DDF737}"/>
              </a:ext>
            </a:extLst>
          </p:cNvPr>
          <p:cNvSpPr txBox="1"/>
          <p:nvPr/>
        </p:nvSpPr>
        <p:spPr>
          <a:xfrm>
            <a:off x="429494" y="418843"/>
            <a:ext cx="11089844" cy="1015663"/>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800000"/>
                </a:solidFill>
                <a:effectLst/>
                <a:uLnTx/>
                <a:uFillTx/>
                <a:latin typeface="Calibri" panose="020F0502020204030204"/>
                <a:ea typeface="Segoe UI Historic" panose="020B0502040204020203" pitchFamily="34" charset="0"/>
                <a:cs typeface="Segoe UI Historic" panose="020B0502040204020203" pitchFamily="34" charset="0"/>
              </a:rPr>
              <a:t>Bayesian Nodes</a:t>
            </a:r>
            <a:r>
              <a:rPr kumimoji="0" lang="en-US" sz="2000" b="1" i="0" u="none" strike="noStrike" kern="1200" cap="none" spc="0" normalizeH="0" baseline="0" noProof="0" dirty="0">
                <a:ln>
                  <a:noFill/>
                </a:ln>
                <a:solidFill>
                  <a:srgbClr val="002060"/>
                </a:solidFill>
                <a:effectLst/>
                <a:uLnTx/>
                <a:uFillTx/>
                <a:latin typeface="Calibri" panose="020F0502020204030204"/>
                <a:ea typeface="+mn-ea"/>
                <a:cs typeface="+mn-cs"/>
              </a:rPr>
              <a:t>| </a:t>
            </a:r>
            <a:r>
              <a:rPr kumimoji="0" lang="en-US" sz="2000" b="1" i="0" u="none" strike="noStrike" kern="1200" cap="none" spc="0" normalizeH="0" baseline="0" noProof="0" dirty="0">
                <a:ln>
                  <a:noFill/>
                </a:ln>
                <a:solidFill>
                  <a:srgbClr val="A5A5A5">
                    <a:lumMod val="50000"/>
                  </a:srgbClr>
                </a:solidFill>
                <a:effectLst/>
                <a:uLnTx/>
                <a:uFillTx/>
                <a:latin typeface="Calibri Light" panose="020F0302020204030204"/>
                <a:ea typeface="+mn-ea"/>
                <a:cs typeface="+mn-cs"/>
              </a:rPr>
              <a:t>While some probabilities can be established through available data and pre-existing analysis, others require a more sophisticated method to create the nodes impact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dirty="0">
              <a:ln>
                <a:noFill/>
              </a:ln>
              <a:solidFill>
                <a:srgbClr val="A5A5A5">
                  <a:lumMod val="50000"/>
                </a:srgbClr>
              </a:solidFill>
              <a:effectLst/>
              <a:uLnTx/>
              <a:uFillTx/>
              <a:latin typeface="Calibri Light" panose="020F0302020204030204"/>
              <a:ea typeface="+mn-ea"/>
              <a:cs typeface="+mn-cs"/>
            </a:endParaRPr>
          </a:p>
        </p:txBody>
      </p:sp>
      <p:sp>
        <p:nvSpPr>
          <p:cNvPr id="45" name="Rectangle 44">
            <a:extLst>
              <a:ext uri="{FF2B5EF4-FFF2-40B4-BE49-F238E27FC236}">
                <a16:creationId xmlns:a16="http://schemas.microsoft.com/office/drawing/2014/main" id="{BF6C8A91-E2D6-489E-978F-62ADD01F92AE}"/>
              </a:ext>
            </a:extLst>
          </p:cNvPr>
          <p:cNvSpPr/>
          <p:nvPr/>
        </p:nvSpPr>
        <p:spPr>
          <a:xfrm>
            <a:off x="8902719" y="2504042"/>
            <a:ext cx="2114288" cy="3098801"/>
          </a:xfrm>
          <a:prstGeom prst="rect">
            <a:avLst/>
          </a:prstGeom>
          <a:solidFill>
            <a:schemeClr val="bg1">
              <a:lumMod val="95000"/>
            </a:schemeClr>
          </a:solidFill>
          <a:ln>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A3EA1F36-CC2D-4E5A-BABA-ACFA54ACD48F}"/>
              </a:ext>
            </a:extLst>
          </p:cNvPr>
          <p:cNvSpPr txBox="1"/>
          <p:nvPr/>
        </p:nvSpPr>
        <p:spPr>
          <a:xfrm>
            <a:off x="9059124" y="3252314"/>
            <a:ext cx="1790688"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Light" panose="020F0302020204030204"/>
                <a:ea typeface="+mn-ea"/>
                <a:cs typeface="+mn-cs"/>
              </a:rPr>
              <a:t>Bucket Value’s into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Light" panose="020F0302020204030204"/>
                <a:ea typeface="+mn-ea"/>
                <a:cs typeface="+mn-cs"/>
              </a:rPr>
              <a:t>High, Medium, Low Bins</a:t>
            </a:r>
          </a:p>
        </p:txBody>
      </p:sp>
      <p:cxnSp>
        <p:nvCxnSpPr>
          <p:cNvPr id="47" name="Straight Arrow Connector 46">
            <a:extLst>
              <a:ext uri="{FF2B5EF4-FFF2-40B4-BE49-F238E27FC236}">
                <a16:creationId xmlns:a16="http://schemas.microsoft.com/office/drawing/2014/main" id="{32263CAA-1972-4EF8-A479-620329E6F4AD}"/>
              </a:ext>
            </a:extLst>
          </p:cNvPr>
          <p:cNvCxnSpPr>
            <a:cxnSpLocks/>
          </p:cNvCxnSpPr>
          <p:nvPr/>
        </p:nvCxnSpPr>
        <p:spPr>
          <a:xfrm>
            <a:off x="9954346" y="3749703"/>
            <a:ext cx="0" cy="23884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8" name="TextBox 47">
            <a:extLst>
              <a:ext uri="{FF2B5EF4-FFF2-40B4-BE49-F238E27FC236}">
                <a16:creationId xmlns:a16="http://schemas.microsoft.com/office/drawing/2014/main" id="{E00D46FA-1264-4C2E-B179-5C49B1218ECF}"/>
              </a:ext>
            </a:extLst>
          </p:cNvPr>
          <p:cNvSpPr txBox="1"/>
          <p:nvPr/>
        </p:nvSpPr>
        <p:spPr>
          <a:xfrm>
            <a:off x="8921130" y="4651043"/>
            <a:ext cx="2066432"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Light" panose="020F0302020204030204"/>
                <a:ea typeface="+mn-ea"/>
                <a:cs typeface="+mn-cs"/>
              </a:rPr>
              <a:t>Utilize parameter learning algorithms to quantify impact of Brand Awareness Index on final purchase</a:t>
            </a:r>
          </a:p>
        </p:txBody>
      </p:sp>
      <p:pic>
        <p:nvPicPr>
          <p:cNvPr id="17" name="Picture 16">
            <a:extLst>
              <a:ext uri="{FF2B5EF4-FFF2-40B4-BE49-F238E27FC236}">
                <a16:creationId xmlns:a16="http://schemas.microsoft.com/office/drawing/2014/main" id="{1E828572-3E30-4FDF-A9D1-DC8D9275DE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95636" y="2561461"/>
            <a:ext cx="690853" cy="690853"/>
          </a:xfrm>
          <a:prstGeom prst="rect">
            <a:avLst/>
          </a:prstGeom>
        </p:spPr>
      </p:pic>
      <p:pic>
        <p:nvPicPr>
          <p:cNvPr id="19" name="Picture 18">
            <a:extLst>
              <a:ext uri="{FF2B5EF4-FFF2-40B4-BE49-F238E27FC236}">
                <a16:creationId xmlns:a16="http://schemas.microsoft.com/office/drawing/2014/main" id="{BB8D24BD-DFD5-4A70-BB2D-2E7214105C5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71824" y="4119825"/>
            <a:ext cx="538475" cy="538475"/>
          </a:xfrm>
          <a:prstGeom prst="rect">
            <a:avLst/>
          </a:prstGeom>
        </p:spPr>
      </p:pic>
      <p:sp>
        <p:nvSpPr>
          <p:cNvPr id="14" name="Rectangle 13">
            <a:hlinkClick r:id="rId5" action="ppaction://hlinksldjump"/>
            <a:extLst>
              <a:ext uri="{FF2B5EF4-FFF2-40B4-BE49-F238E27FC236}">
                <a16:creationId xmlns:a16="http://schemas.microsoft.com/office/drawing/2014/main" id="{9C6EBA4D-6201-4325-9973-418CD79725BC}"/>
              </a:ext>
            </a:extLst>
          </p:cNvPr>
          <p:cNvSpPr/>
          <p:nvPr/>
        </p:nvSpPr>
        <p:spPr>
          <a:xfrm>
            <a:off x="4867275" y="1363784"/>
            <a:ext cx="2352675" cy="4159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834831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BD747DBA-429F-451D-84D1-948C7558B9FA}"/>
              </a:ext>
            </a:extLst>
          </p:cNvPr>
          <p:cNvSpPr/>
          <p:nvPr/>
        </p:nvSpPr>
        <p:spPr>
          <a:xfrm>
            <a:off x="8089936" y="2045725"/>
            <a:ext cx="3248297" cy="2907121"/>
          </a:xfrm>
          <a:prstGeom prst="rect">
            <a:avLst/>
          </a:prstGeom>
          <a:solidFill>
            <a:schemeClr val="bg2">
              <a:lumMod val="90000"/>
              <a:alpha val="7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atin typeface="+mj-lt"/>
            </a:endParaRPr>
          </a:p>
        </p:txBody>
      </p:sp>
      <p:sp>
        <p:nvSpPr>
          <p:cNvPr id="20" name="Rectangle 19">
            <a:extLst>
              <a:ext uri="{FF2B5EF4-FFF2-40B4-BE49-F238E27FC236}">
                <a16:creationId xmlns:a16="http://schemas.microsoft.com/office/drawing/2014/main" id="{38A58F37-6B1E-437A-95F0-D9BD1E790BA6}"/>
              </a:ext>
            </a:extLst>
          </p:cNvPr>
          <p:cNvSpPr/>
          <p:nvPr/>
        </p:nvSpPr>
        <p:spPr>
          <a:xfrm>
            <a:off x="823106" y="1401382"/>
            <a:ext cx="3248297" cy="554629"/>
          </a:xfrm>
          <a:prstGeom prst="rect">
            <a:avLst/>
          </a:prstGeom>
          <a:solidFill>
            <a:srgbClr val="006666">
              <a:alpha val="6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mj-lt"/>
              </a:rPr>
              <a:t>From Survey</a:t>
            </a:r>
          </a:p>
        </p:txBody>
      </p:sp>
      <p:sp>
        <p:nvSpPr>
          <p:cNvPr id="21" name="Rectangle 20">
            <a:extLst>
              <a:ext uri="{FF2B5EF4-FFF2-40B4-BE49-F238E27FC236}">
                <a16:creationId xmlns:a16="http://schemas.microsoft.com/office/drawing/2014/main" id="{181B7C4F-2522-48B2-9123-CCCC44E7B39A}"/>
              </a:ext>
            </a:extLst>
          </p:cNvPr>
          <p:cNvSpPr/>
          <p:nvPr/>
        </p:nvSpPr>
        <p:spPr>
          <a:xfrm>
            <a:off x="823105" y="2051203"/>
            <a:ext cx="3248297" cy="2901643"/>
          </a:xfrm>
          <a:prstGeom prst="rect">
            <a:avLst/>
          </a:prstGeom>
          <a:solidFill>
            <a:schemeClr val="bg2">
              <a:lumMod val="90000"/>
              <a:alpha val="3411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mj-lt"/>
            </a:endParaRPr>
          </a:p>
        </p:txBody>
      </p:sp>
      <p:sp>
        <p:nvSpPr>
          <p:cNvPr id="22" name="Oval 21">
            <a:extLst>
              <a:ext uri="{FF2B5EF4-FFF2-40B4-BE49-F238E27FC236}">
                <a16:creationId xmlns:a16="http://schemas.microsoft.com/office/drawing/2014/main" id="{CBAF1B2D-F808-4FA9-960A-856613A81BCE}"/>
              </a:ext>
            </a:extLst>
          </p:cNvPr>
          <p:cNvSpPr/>
          <p:nvPr/>
        </p:nvSpPr>
        <p:spPr>
          <a:xfrm>
            <a:off x="670706" y="1300989"/>
            <a:ext cx="483325" cy="494993"/>
          </a:xfrm>
          <a:prstGeom prst="ellipse">
            <a:avLst/>
          </a:prstGeom>
          <a:solidFill>
            <a:srgbClr val="80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600">
                <a:latin typeface="+mj-lt"/>
              </a:rPr>
              <a:t>1</a:t>
            </a:r>
          </a:p>
        </p:txBody>
      </p:sp>
      <p:sp>
        <p:nvSpPr>
          <p:cNvPr id="23" name="TextBox 22">
            <a:extLst>
              <a:ext uri="{FF2B5EF4-FFF2-40B4-BE49-F238E27FC236}">
                <a16:creationId xmlns:a16="http://schemas.microsoft.com/office/drawing/2014/main" id="{9DE02DD0-F1CE-4050-8A22-56E1F5953527}"/>
              </a:ext>
            </a:extLst>
          </p:cNvPr>
          <p:cNvSpPr txBox="1"/>
          <p:nvPr/>
        </p:nvSpPr>
        <p:spPr>
          <a:xfrm>
            <a:off x="8245080" y="2217157"/>
            <a:ext cx="2962275" cy="1323439"/>
          </a:xfrm>
          <a:prstGeom prst="rect">
            <a:avLst/>
          </a:prstGeom>
          <a:noFill/>
        </p:spPr>
        <p:txBody>
          <a:bodyPr wrap="square" rtlCol="0">
            <a:spAutoFit/>
          </a:bodyPr>
          <a:lstStyle/>
          <a:p>
            <a:pPr marL="285750" indent="-285750">
              <a:buFont typeface="Arial" panose="020B0604020202020204" pitchFamily="34" charset="0"/>
              <a:buChar char="•"/>
            </a:pPr>
            <a:r>
              <a:rPr lang="en-US" sz="1600" dirty="0">
                <a:latin typeface="+mj-lt"/>
              </a:rPr>
              <a:t>Understand the contribution of sales uplift caused by marketing in different channels through an MMX model</a:t>
            </a:r>
          </a:p>
        </p:txBody>
      </p:sp>
      <p:sp>
        <p:nvSpPr>
          <p:cNvPr id="24" name="TextBox 23">
            <a:extLst>
              <a:ext uri="{FF2B5EF4-FFF2-40B4-BE49-F238E27FC236}">
                <a16:creationId xmlns:a16="http://schemas.microsoft.com/office/drawing/2014/main" id="{4C590FE7-4D21-4F30-93A7-21BB9594D04E}"/>
              </a:ext>
            </a:extLst>
          </p:cNvPr>
          <p:cNvSpPr txBox="1"/>
          <p:nvPr/>
        </p:nvSpPr>
        <p:spPr>
          <a:xfrm>
            <a:off x="8258569" y="3634155"/>
            <a:ext cx="2962275" cy="1077218"/>
          </a:xfrm>
          <a:prstGeom prst="rect">
            <a:avLst/>
          </a:prstGeom>
          <a:noFill/>
        </p:spPr>
        <p:txBody>
          <a:bodyPr wrap="square" rtlCol="0">
            <a:spAutoFit/>
          </a:bodyPr>
          <a:lstStyle/>
          <a:p>
            <a:pPr marL="285750" indent="-285750">
              <a:buFont typeface="Arial" panose="020B0604020202020204" pitchFamily="34" charset="0"/>
              <a:buChar char="•"/>
            </a:pPr>
            <a:r>
              <a:rPr lang="en-US" sz="1600" dirty="0">
                <a:latin typeface="+mj-lt"/>
              </a:rPr>
              <a:t>Set marketing spends of individual channels to zero in the simulation and see if the sales decrease is similar</a:t>
            </a:r>
          </a:p>
        </p:txBody>
      </p:sp>
      <p:sp>
        <p:nvSpPr>
          <p:cNvPr id="25" name="Rectangle 24">
            <a:extLst>
              <a:ext uri="{FF2B5EF4-FFF2-40B4-BE49-F238E27FC236}">
                <a16:creationId xmlns:a16="http://schemas.microsoft.com/office/drawing/2014/main" id="{EF479052-76DE-4BDC-B79E-EB70B7968B4D}"/>
              </a:ext>
            </a:extLst>
          </p:cNvPr>
          <p:cNvSpPr/>
          <p:nvPr/>
        </p:nvSpPr>
        <p:spPr>
          <a:xfrm>
            <a:off x="4448996" y="1392826"/>
            <a:ext cx="3248296" cy="563339"/>
          </a:xfrm>
          <a:prstGeom prst="rect">
            <a:avLst/>
          </a:prstGeom>
          <a:solidFill>
            <a:srgbClr val="006666">
              <a:alpha val="8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mj-lt"/>
              </a:rPr>
              <a:t>From Website visits</a:t>
            </a:r>
          </a:p>
        </p:txBody>
      </p:sp>
      <p:sp>
        <p:nvSpPr>
          <p:cNvPr id="26" name="Rectangle 25">
            <a:extLst>
              <a:ext uri="{FF2B5EF4-FFF2-40B4-BE49-F238E27FC236}">
                <a16:creationId xmlns:a16="http://schemas.microsoft.com/office/drawing/2014/main" id="{1CD26D86-B618-4F0A-9A56-D1CEE28A0226}"/>
              </a:ext>
            </a:extLst>
          </p:cNvPr>
          <p:cNvSpPr/>
          <p:nvPr/>
        </p:nvSpPr>
        <p:spPr>
          <a:xfrm>
            <a:off x="4452259" y="2039076"/>
            <a:ext cx="3248297" cy="2913924"/>
          </a:xfrm>
          <a:prstGeom prst="rect">
            <a:avLst/>
          </a:prstGeom>
          <a:solidFill>
            <a:schemeClr val="bg2">
              <a:lumMod val="90000"/>
              <a:alpha val="5607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mj-lt"/>
            </a:endParaRPr>
          </a:p>
        </p:txBody>
      </p:sp>
      <p:sp>
        <p:nvSpPr>
          <p:cNvPr id="28" name="Oval 27">
            <a:extLst>
              <a:ext uri="{FF2B5EF4-FFF2-40B4-BE49-F238E27FC236}">
                <a16:creationId xmlns:a16="http://schemas.microsoft.com/office/drawing/2014/main" id="{2007C1ED-938D-4918-9249-48783AD106FE}"/>
              </a:ext>
            </a:extLst>
          </p:cNvPr>
          <p:cNvSpPr/>
          <p:nvPr/>
        </p:nvSpPr>
        <p:spPr>
          <a:xfrm>
            <a:off x="4296600" y="1301141"/>
            <a:ext cx="483325" cy="494993"/>
          </a:xfrm>
          <a:prstGeom prst="ellipse">
            <a:avLst/>
          </a:prstGeom>
          <a:solidFill>
            <a:srgbClr val="80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600">
                <a:latin typeface="+mj-lt"/>
              </a:rPr>
              <a:t>2</a:t>
            </a:r>
          </a:p>
        </p:txBody>
      </p:sp>
      <p:sp>
        <p:nvSpPr>
          <p:cNvPr id="36" name="TextBox 35">
            <a:extLst>
              <a:ext uri="{FF2B5EF4-FFF2-40B4-BE49-F238E27FC236}">
                <a16:creationId xmlns:a16="http://schemas.microsoft.com/office/drawing/2014/main" id="{B1644D90-FE71-4E96-A6EE-6BF8A6301F17}"/>
              </a:ext>
            </a:extLst>
          </p:cNvPr>
          <p:cNvSpPr txBox="1"/>
          <p:nvPr/>
        </p:nvSpPr>
        <p:spPr>
          <a:xfrm>
            <a:off x="4538262" y="2126749"/>
            <a:ext cx="2962275" cy="1323439"/>
          </a:xfrm>
          <a:prstGeom prst="rect">
            <a:avLst/>
          </a:prstGeom>
          <a:noFill/>
        </p:spPr>
        <p:txBody>
          <a:bodyPr wrap="square" rtlCol="0">
            <a:spAutoFit/>
          </a:bodyPr>
          <a:lstStyle/>
          <a:p>
            <a:pPr marL="285750" indent="-285750">
              <a:buFont typeface="Arial" panose="020B0604020202020204" pitchFamily="34" charset="0"/>
              <a:buChar char="•"/>
            </a:pPr>
            <a:r>
              <a:rPr lang="en-US" sz="1600" dirty="0">
                <a:latin typeface="+mj-lt"/>
              </a:rPr>
              <a:t>Calculate what % of hits on website is directed from Fuze tea (product of choice) along with demographic information of visitors</a:t>
            </a:r>
          </a:p>
        </p:txBody>
      </p:sp>
      <p:sp>
        <p:nvSpPr>
          <p:cNvPr id="37" name="TextBox 36">
            <a:extLst>
              <a:ext uri="{FF2B5EF4-FFF2-40B4-BE49-F238E27FC236}">
                <a16:creationId xmlns:a16="http://schemas.microsoft.com/office/drawing/2014/main" id="{638B7638-C367-4A71-982E-94FBFA45A5F2}"/>
              </a:ext>
            </a:extLst>
          </p:cNvPr>
          <p:cNvSpPr txBox="1"/>
          <p:nvPr/>
        </p:nvSpPr>
        <p:spPr>
          <a:xfrm>
            <a:off x="4538262" y="3591381"/>
            <a:ext cx="2962275" cy="1077218"/>
          </a:xfrm>
          <a:prstGeom prst="rect">
            <a:avLst/>
          </a:prstGeom>
          <a:noFill/>
        </p:spPr>
        <p:txBody>
          <a:bodyPr wrap="square" rtlCol="0">
            <a:spAutoFit/>
          </a:bodyPr>
          <a:lstStyle/>
          <a:p>
            <a:pPr marL="285750" indent="-285750">
              <a:buFont typeface="Arial" panose="020B0604020202020204" pitchFamily="34" charset="0"/>
              <a:buChar char="•"/>
            </a:pPr>
            <a:r>
              <a:rPr lang="en-US" sz="1600">
                <a:latin typeface="+mj-lt"/>
              </a:rPr>
              <a:t>Compare this with segment level brand awareness information obtained from simulation</a:t>
            </a:r>
          </a:p>
        </p:txBody>
      </p:sp>
      <p:sp>
        <p:nvSpPr>
          <p:cNvPr id="38" name="Rectangle 37">
            <a:extLst>
              <a:ext uri="{FF2B5EF4-FFF2-40B4-BE49-F238E27FC236}">
                <a16:creationId xmlns:a16="http://schemas.microsoft.com/office/drawing/2014/main" id="{351E6BA4-F28A-462E-ADD6-A5923686CFC4}"/>
              </a:ext>
            </a:extLst>
          </p:cNvPr>
          <p:cNvSpPr/>
          <p:nvPr/>
        </p:nvSpPr>
        <p:spPr>
          <a:xfrm>
            <a:off x="8089936" y="1401536"/>
            <a:ext cx="3248296" cy="554629"/>
          </a:xfrm>
          <a:prstGeom prst="rect">
            <a:avLst/>
          </a:prstGeom>
          <a:solidFill>
            <a:srgbClr val="0066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mj-lt"/>
              </a:rPr>
              <a:t>From External models</a:t>
            </a:r>
          </a:p>
        </p:txBody>
      </p:sp>
      <p:sp>
        <p:nvSpPr>
          <p:cNvPr id="39" name="Oval 38">
            <a:extLst>
              <a:ext uri="{FF2B5EF4-FFF2-40B4-BE49-F238E27FC236}">
                <a16:creationId xmlns:a16="http://schemas.microsoft.com/office/drawing/2014/main" id="{057A68A3-5A44-43BE-8D07-CAD51EDAC18C}"/>
              </a:ext>
            </a:extLst>
          </p:cNvPr>
          <p:cNvSpPr/>
          <p:nvPr/>
        </p:nvSpPr>
        <p:spPr>
          <a:xfrm>
            <a:off x="7957124" y="1301141"/>
            <a:ext cx="483325" cy="489941"/>
          </a:xfrm>
          <a:prstGeom prst="ellipse">
            <a:avLst/>
          </a:prstGeom>
          <a:solidFill>
            <a:srgbClr val="80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600">
                <a:latin typeface="+mj-lt"/>
              </a:rPr>
              <a:t>3</a:t>
            </a:r>
          </a:p>
        </p:txBody>
      </p:sp>
      <p:sp>
        <p:nvSpPr>
          <p:cNvPr id="40" name="TextBox 39">
            <a:extLst>
              <a:ext uri="{FF2B5EF4-FFF2-40B4-BE49-F238E27FC236}">
                <a16:creationId xmlns:a16="http://schemas.microsoft.com/office/drawing/2014/main" id="{201DC071-9797-460C-AB21-FB925EDE29C8}"/>
              </a:ext>
            </a:extLst>
          </p:cNvPr>
          <p:cNvSpPr txBox="1"/>
          <p:nvPr/>
        </p:nvSpPr>
        <p:spPr>
          <a:xfrm>
            <a:off x="618307" y="5381364"/>
            <a:ext cx="10951036" cy="523220"/>
          </a:xfrm>
          <a:prstGeom prst="rect">
            <a:avLst/>
          </a:prstGeom>
          <a:solidFill>
            <a:srgbClr val="D0CECE">
              <a:alpha val="54118"/>
            </a:srgbClr>
          </a:solidFill>
        </p:spPr>
        <p:txBody>
          <a:bodyPr wrap="square" rtlCol="0">
            <a:spAutoFit/>
          </a:bodyPr>
          <a:lstStyle/>
          <a:p>
            <a:r>
              <a:rPr lang="en-US" sz="1400">
                <a:latin typeface="+mj-lt"/>
                <a:cs typeface="Arial" panose="020B0604020202020204" pitchFamily="34" charset="0"/>
              </a:rPr>
              <a:t>We need to iterate on various hyperparameters including </a:t>
            </a:r>
            <a:r>
              <a:rPr lang="en-US" sz="1400">
                <a:solidFill>
                  <a:srgbClr val="800000"/>
                </a:solidFill>
                <a:latin typeface="+mj-lt"/>
                <a:cs typeface="Arial" panose="020B0604020202020204" pitchFamily="34" charset="0"/>
              </a:rPr>
              <a:t>Conditional probabilities</a:t>
            </a:r>
            <a:r>
              <a:rPr lang="en-US" sz="1400">
                <a:latin typeface="+mj-lt"/>
                <a:cs typeface="Arial" panose="020B0604020202020204" pitchFamily="34" charset="0"/>
              </a:rPr>
              <a:t>, </a:t>
            </a:r>
            <a:r>
              <a:rPr lang="en-US" sz="1400">
                <a:solidFill>
                  <a:srgbClr val="800000"/>
                </a:solidFill>
                <a:latin typeface="+mj-lt"/>
                <a:cs typeface="Arial" panose="020B0604020202020204" pitchFamily="34" charset="0"/>
              </a:rPr>
              <a:t>initial level of brand awareness </a:t>
            </a:r>
            <a:r>
              <a:rPr lang="en-US" sz="1400">
                <a:latin typeface="+mj-lt"/>
                <a:cs typeface="Arial" panose="020B0604020202020204" pitchFamily="34" charset="0"/>
              </a:rPr>
              <a:t>and </a:t>
            </a:r>
            <a:r>
              <a:rPr lang="en-US" sz="1400">
                <a:solidFill>
                  <a:srgbClr val="800000"/>
                </a:solidFill>
                <a:latin typeface="+mj-lt"/>
                <a:cs typeface="Arial" panose="020B0604020202020204" pitchFamily="34" charset="0"/>
              </a:rPr>
              <a:t>effect of ad exposure </a:t>
            </a:r>
            <a:r>
              <a:rPr lang="en-US" sz="1400">
                <a:latin typeface="+mj-lt"/>
                <a:cs typeface="Arial" panose="020B0604020202020204" pitchFamily="34" charset="0"/>
              </a:rPr>
              <a:t>on various channels until we can validate the Index</a:t>
            </a:r>
          </a:p>
        </p:txBody>
      </p:sp>
      <p:sp>
        <p:nvSpPr>
          <p:cNvPr id="41" name="TextBox 40">
            <a:extLst>
              <a:ext uri="{FF2B5EF4-FFF2-40B4-BE49-F238E27FC236}">
                <a16:creationId xmlns:a16="http://schemas.microsoft.com/office/drawing/2014/main" id="{8F70F80C-66A2-4F95-A439-DE914265DEEC}"/>
              </a:ext>
            </a:extLst>
          </p:cNvPr>
          <p:cNvSpPr txBox="1"/>
          <p:nvPr/>
        </p:nvSpPr>
        <p:spPr>
          <a:xfrm>
            <a:off x="970466" y="2197646"/>
            <a:ext cx="2962275" cy="1077218"/>
          </a:xfrm>
          <a:prstGeom prst="rect">
            <a:avLst/>
          </a:prstGeom>
          <a:noFill/>
        </p:spPr>
        <p:txBody>
          <a:bodyPr wrap="square" rtlCol="0">
            <a:spAutoFit/>
          </a:bodyPr>
          <a:lstStyle/>
          <a:p>
            <a:pPr marL="285750" indent="-285750">
              <a:buFont typeface="Arial" panose="020B0604020202020204" pitchFamily="34" charset="0"/>
              <a:buChar char="•"/>
            </a:pPr>
            <a:r>
              <a:rPr lang="en-US" sz="1600" dirty="0">
                <a:latin typeface="+mj-lt"/>
              </a:rPr>
              <a:t>BGS data can be used to understand levels of Brand awareness amongst different consumer segments</a:t>
            </a:r>
          </a:p>
        </p:txBody>
      </p:sp>
      <p:sp>
        <p:nvSpPr>
          <p:cNvPr id="42" name="TextBox 41">
            <a:extLst>
              <a:ext uri="{FF2B5EF4-FFF2-40B4-BE49-F238E27FC236}">
                <a16:creationId xmlns:a16="http://schemas.microsoft.com/office/drawing/2014/main" id="{C2E9255E-B391-4141-BF98-6C684B89678B}"/>
              </a:ext>
            </a:extLst>
          </p:cNvPr>
          <p:cNvSpPr txBox="1"/>
          <p:nvPr/>
        </p:nvSpPr>
        <p:spPr>
          <a:xfrm>
            <a:off x="912368" y="3591227"/>
            <a:ext cx="2962275" cy="1077218"/>
          </a:xfrm>
          <a:prstGeom prst="rect">
            <a:avLst/>
          </a:prstGeom>
          <a:noFill/>
        </p:spPr>
        <p:txBody>
          <a:bodyPr wrap="square" rtlCol="0">
            <a:spAutoFit/>
          </a:bodyPr>
          <a:lstStyle/>
          <a:p>
            <a:pPr marL="285750" indent="-285750">
              <a:buFont typeface="Arial" panose="020B0604020202020204" pitchFamily="34" charset="0"/>
              <a:buChar char="•"/>
            </a:pPr>
            <a:r>
              <a:rPr lang="en-US" sz="1600" dirty="0">
                <a:latin typeface="+mj-lt"/>
              </a:rPr>
              <a:t>Ad reach of different channels can be validated from 3</a:t>
            </a:r>
            <a:r>
              <a:rPr lang="en-US" sz="1600" baseline="30000" dirty="0">
                <a:latin typeface="+mj-lt"/>
              </a:rPr>
              <a:t>rd</a:t>
            </a:r>
            <a:r>
              <a:rPr lang="en-US" sz="1600" dirty="0">
                <a:latin typeface="+mj-lt"/>
              </a:rPr>
              <a:t> party data providers like Nielsen</a:t>
            </a:r>
          </a:p>
        </p:txBody>
      </p:sp>
      <p:sp>
        <p:nvSpPr>
          <p:cNvPr id="29" name="TextBox 28">
            <a:extLst>
              <a:ext uri="{FF2B5EF4-FFF2-40B4-BE49-F238E27FC236}">
                <a16:creationId xmlns:a16="http://schemas.microsoft.com/office/drawing/2014/main" id="{6A5620FC-2928-4A6F-AB0C-2A551085362B}"/>
              </a:ext>
            </a:extLst>
          </p:cNvPr>
          <p:cNvSpPr txBox="1"/>
          <p:nvPr/>
        </p:nvSpPr>
        <p:spPr>
          <a:xfrm>
            <a:off x="429494" y="418843"/>
            <a:ext cx="11089844" cy="1015663"/>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800000"/>
                </a:solidFill>
                <a:effectLst/>
                <a:uLnTx/>
                <a:uFillTx/>
                <a:latin typeface="Calibri" panose="020F0502020204030204"/>
                <a:ea typeface="Segoe UI Historic" panose="020B0502040204020203" pitchFamily="34" charset="0"/>
                <a:cs typeface="Segoe UI Historic" panose="020B0502040204020203" pitchFamily="34" charset="0"/>
              </a:rPr>
              <a:t>BAI Validation</a:t>
            </a:r>
            <a:r>
              <a:rPr kumimoji="0" lang="en-US" sz="2000" b="1" i="0" u="none" strike="noStrike" kern="1200" cap="none" spc="0" normalizeH="0" baseline="0" noProof="0" dirty="0">
                <a:ln>
                  <a:noFill/>
                </a:ln>
                <a:solidFill>
                  <a:srgbClr val="002060"/>
                </a:solidFill>
                <a:effectLst/>
                <a:uLnTx/>
                <a:uFillTx/>
                <a:latin typeface="Calibri" panose="020F0502020204030204"/>
                <a:ea typeface="+mn-ea"/>
                <a:cs typeface="+mn-cs"/>
              </a:rPr>
              <a:t>| </a:t>
            </a:r>
            <a:r>
              <a:rPr kumimoji="0" lang="en-US" sz="2000" b="1" i="0" u="none" strike="noStrike" kern="1200" cap="none" spc="0" normalizeH="0" baseline="0" noProof="0" dirty="0">
                <a:ln>
                  <a:noFill/>
                </a:ln>
                <a:solidFill>
                  <a:srgbClr val="A5A5A5">
                    <a:lumMod val="50000"/>
                  </a:srgbClr>
                </a:solidFill>
                <a:effectLst/>
                <a:uLnTx/>
                <a:uFillTx/>
                <a:latin typeface="Calibri Light" panose="020F0302020204030204"/>
                <a:ea typeface="+mn-ea"/>
                <a:cs typeface="+mn-cs"/>
              </a:rPr>
              <a:t>Multiple approaches can be undertaken to validate the impact of brand awareness index</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dirty="0">
              <a:ln>
                <a:noFill/>
              </a:ln>
              <a:solidFill>
                <a:srgbClr val="A5A5A5">
                  <a:lumMod val="50000"/>
                </a:srgbClr>
              </a:solidFill>
              <a:effectLst/>
              <a:uLnTx/>
              <a:uFillTx/>
              <a:latin typeface="Calibri Light" panose="020F03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dirty="0">
              <a:ln>
                <a:noFill/>
              </a:ln>
              <a:solidFill>
                <a:srgbClr val="A5A5A5">
                  <a:lumMod val="50000"/>
                </a:srgbClr>
              </a:solidFill>
              <a:effectLst/>
              <a:uLnTx/>
              <a:uFillTx/>
              <a:latin typeface="Calibri Light" panose="020F0302020204030204"/>
              <a:ea typeface="+mn-ea"/>
              <a:cs typeface="+mn-cs"/>
            </a:endParaRPr>
          </a:p>
        </p:txBody>
      </p:sp>
    </p:spTree>
    <p:extLst>
      <p:ext uri="{BB962C8B-B14F-4D97-AF65-F5344CB8AC3E}">
        <p14:creationId xmlns:p14="http://schemas.microsoft.com/office/powerpoint/2010/main" val="27120732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Rounded Corners 11">
            <a:extLst>
              <a:ext uri="{FF2B5EF4-FFF2-40B4-BE49-F238E27FC236}">
                <a16:creationId xmlns:a16="http://schemas.microsoft.com/office/drawing/2014/main" id="{954985BA-2410-496A-AB59-4EF04F0CE014}"/>
              </a:ext>
            </a:extLst>
          </p:cNvPr>
          <p:cNvSpPr/>
          <p:nvPr/>
        </p:nvSpPr>
        <p:spPr>
          <a:xfrm>
            <a:off x="5430983" y="1357745"/>
            <a:ext cx="6263752" cy="2071255"/>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6EC71932-07A0-49B8-8CA8-8D06E6593C88}"/>
              </a:ext>
            </a:extLst>
          </p:cNvPr>
          <p:cNvSpPr txBox="1"/>
          <p:nvPr/>
        </p:nvSpPr>
        <p:spPr>
          <a:xfrm>
            <a:off x="429494" y="423142"/>
            <a:ext cx="10978661" cy="707886"/>
          </a:xfrm>
          <a:prstGeom prst="rect">
            <a:avLst/>
          </a:prstGeom>
          <a:noFill/>
        </p:spPr>
        <p:txBody>
          <a:bodyPr wrap="square" rtlCol="0" anchor="ctr">
            <a:spAutoFit/>
          </a:bodyPr>
          <a:lstStyle/>
          <a:p>
            <a:pPr>
              <a:defRPr/>
            </a:pPr>
            <a:r>
              <a:rPr lang="en-US" sz="2000" b="1" dirty="0">
                <a:solidFill>
                  <a:srgbClr val="800000"/>
                </a:solidFill>
                <a:latin typeface="Calibri" panose="020F0502020204030204"/>
                <a:ea typeface="Segoe UI Historic"/>
                <a:cs typeface="Segoe UI Historic"/>
              </a:rPr>
              <a:t>Model Validation </a:t>
            </a:r>
            <a:r>
              <a:rPr kumimoji="0" lang="en-US" sz="2000" b="1" i="0" u="none" strike="noStrike" kern="1200" cap="none" spc="0" normalizeH="0" baseline="0" noProof="0" dirty="0">
                <a:ln>
                  <a:noFill/>
                </a:ln>
                <a:solidFill>
                  <a:srgbClr val="002060"/>
                </a:solidFill>
                <a:effectLst/>
                <a:uLnTx/>
                <a:uFillTx/>
                <a:latin typeface="Calibri" panose="020F0502020204030204"/>
                <a:ea typeface="+mn-ea"/>
                <a:cs typeface="+mn-cs"/>
              </a:rPr>
              <a:t>|</a:t>
            </a:r>
            <a:r>
              <a:rPr lang="en-US" sz="2000" b="1" dirty="0">
                <a:solidFill>
                  <a:srgbClr val="800000"/>
                </a:solidFill>
                <a:latin typeface="Calibri" panose="020F0502020204030204"/>
              </a:rPr>
              <a:t> </a:t>
            </a:r>
            <a:r>
              <a:rPr kumimoji="0" lang="en-US" sz="2000" b="1" i="0" u="none" strike="noStrike" kern="1200" cap="none" spc="0" normalizeH="0" baseline="0" noProof="0" dirty="0">
                <a:ln>
                  <a:noFill/>
                </a:ln>
                <a:solidFill>
                  <a:srgbClr val="800000"/>
                </a:solidFill>
                <a:effectLst/>
                <a:uLnTx/>
                <a:uFillTx/>
                <a:latin typeface="Calibri" panose="020F0502020204030204"/>
                <a:ea typeface="+mn-ea"/>
                <a:cs typeface="+mn-cs"/>
              </a:rPr>
              <a:t> </a:t>
            </a:r>
            <a:r>
              <a:rPr kumimoji="0" lang="en-US" sz="2000" b="1" i="0" u="none" strike="noStrike" kern="1200" cap="none" spc="0" normalizeH="0" baseline="0" noProof="0" dirty="0">
                <a:ln>
                  <a:noFill/>
                </a:ln>
                <a:solidFill>
                  <a:schemeClr val="tx1">
                    <a:lumMod val="65000"/>
                    <a:lumOff val="35000"/>
                  </a:schemeClr>
                </a:solidFill>
                <a:effectLst/>
                <a:uLnTx/>
                <a:uFillTx/>
                <a:latin typeface="Calibri Light" panose="020F0302020204030204"/>
                <a:ea typeface="+mn-ea"/>
                <a:cs typeface="+mn-cs"/>
              </a:rPr>
              <a:t>Model was able to create synthetic </a:t>
            </a:r>
            <a:r>
              <a:rPr lang="en-US" sz="2000" b="1" dirty="0">
                <a:solidFill>
                  <a:schemeClr val="tx1">
                    <a:lumMod val="65000"/>
                    <a:lumOff val="35000"/>
                  </a:schemeClr>
                </a:solidFill>
                <a:latin typeface="Calibri Light" panose="020F0302020204030204"/>
              </a:rPr>
              <a:t>consumer level</a:t>
            </a:r>
            <a:r>
              <a:rPr kumimoji="0" lang="en-US" sz="2000" b="1" i="0" u="none" strike="noStrike" kern="1200" cap="none" spc="0" normalizeH="0" baseline="0" noProof="0" dirty="0">
                <a:ln>
                  <a:noFill/>
                </a:ln>
                <a:solidFill>
                  <a:schemeClr val="tx1">
                    <a:lumMod val="65000"/>
                    <a:lumOff val="35000"/>
                  </a:schemeClr>
                </a:solidFill>
                <a:effectLst/>
                <a:uLnTx/>
                <a:uFillTx/>
                <a:latin typeface="Calibri Light" panose="020F0302020204030204"/>
                <a:ea typeface="+mn-ea"/>
                <a:cs typeface="+mn-cs"/>
              </a:rPr>
              <a:t> sales data; Overall sales accuracy 70%</a:t>
            </a:r>
            <a:endParaRPr kumimoji="0" lang="en-US" sz="2000" b="0" i="0" u="none" strike="noStrike" kern="1200" cap="none" spc="0" normalizeH="0" baseline="0" noProof="0" dirty="0">
              <a:ln>
                <a:noFill/>
              </a:ln>
              <a:solidFill>
                <a:schemeClr val="tx1">
                  <a:lumMod val="65000"/>
                  <a:lumOff val="35000"/>
                </a:schemeClr>
              </a:solidFill>
              <a:effectLst/>
              <a:uLnTx/>
              <a:uFillTx/>
              <a:latin typeface="Calibri Light" panose="020F0302020204030204"/>
              <a:ea typeface="+mn-ea"/>
              <a:cs typeface="+mn-cs"/>
            </a:endParaRPr>
          </a:p>
        </p:txBody>
      </p:sp>
      <p:sp>
        <p:nvSpPr>
          <p:cNvPr id="16" name="Rectangle 15">
            <a:extLst>
              <a:ext uri="{FF2B5EF4-FFF2-40B4-BE49-F238E27FC236}">
                <a16:creationId xmlns:a16="http://schemas.microsoft.com/office/drawing/2014/main" id="{9D987568-4AF8-4FC2-A0A0-35A9E812FF53}"/>
              </a:ext>
            </a:extLst>
          </p:cNvPr>
          <p:cNvSpPr/>
          <p:nvPr/>
        </p:nvSpPr>
        <p:spPr>
          <a:xfrm>
            <a:off x="497265" y="3769779"/>
            <a:ext cx="11580399" cy="3769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u="sng" strike="noStrike" kern="1200" cap="none" spc="0" normalizeH="0" baseline="0" noProof="0" dirty="0">
                <a:ln>
                  <a:noFill/>
                </a:ln>
                <a:solidFill>
                  <a:prstClr val="black"/>
                </a:solidFill>
                <a:effectLst/>
                <a:uLnTx/>
                <a:uFillTx/>
                <a:latin typeface="+mj-lt"/>
                <a:ea typeface="+mn-ea"/>
                <a:cs typeface="+mn-cs"/>
              </a:rPr>
              <a:t>Simulation results for 50,000 agents randomly sampled from the US for an year (Extrapolated for the entire population)</a:t>
            </a:r>
          </a:p>
        </p:txBody>
      </p:sp>
      <p:pic>
        <p:nvPicPr>
          <p:cNvPr id="21" name="Picture 20">
            <a:extLst>
              <a:ext uri="{FF2B5EF4-FFF2-40B4-BE49-F238E27FC236}">
                <a16:creationId xmlns:a16="http://schemas.microsoft.com/office/drawing/2014/main" id="{80D23A08-7670-44A4-84D4-F5FFF53004B8}"/>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222685" y="4083038"/>
            <a:ext cx="4685053" cy="2643759"/>
          </a:xfrm>
          <a:prstGeom prst="rect">
            <a:avLst/>
          </a:prstGeom>
        </p:spPr>
      </p:pic>
      <p:pic>
        <p:nvPicPr>
          <p:cNvPr id="23" name="Picture 22">
            <a:extLst>
              <a:ext uri="{FF2B5EF4-FFF2-40B4-BE49-F238E27FC236}">
                <a16:creationId xmlns:a16="http://schemas.microsoft.com/office/drawing/2014/main" id="{214BDC38-AF49-4031-88CE-E7CD3FFC4A25}"/>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907738" y="4083038"/>
            <a:ext cx="4795842" cy="2594883"/>
          </a:xfrm>
          <a:prstGeom prst="rect">
            <a:avLst/>
          </a:prstGeom>
        </p:spPr>
      </p:pic>
      <p:sp>
        <p:nvSpPr>
          <p:cNvPr id="24" name="TextBox 23">
            <a:extLst>
              <a:ext uri="{FF2B5EF4-FFF2-40B4-BE49-F238E27FC236}">
                <a16:creationId xmlns:a16="http://schemas.microsoft.com/office/drawing/2014/main" id="{80D1C1F7-0527-48C3-8C3F-E3D2431B5300}"/>
              </a:ext>
            </a:extLst>
          </p:cNvPr>
          <p:cNvSpPr txBox="1"/>
          <p:nvPr/>
        </p:nvSpPr>
        <p:spPr>
          <a:xfrm>
            <a:off x="9133102" y="5803402"/>
            <a:ext cx="1570478"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prstClr val="black"/>
                </a:solidFill>
                <a:effectLst/>
                <a:uLnTx/>
                <a:uFillTx/>
                <a:latin typeface="Calibri" panose="020F0502020204030204"/>
                <a:ea typeface="+mn-ea"/>
                <a:cs typeface="+mn-cs"/>
              </a:rPr>
              <a:t>MAPE for RTD category predictions </a:t>
            </a:r>
            <a:r>
              <a:rPr kumimoji="0" lang="en-US" sz="1100" b="0" i="0" u="none" strike="noStrike" kern="1200" cap="none" spc="0" normalizeH="0" baseline="0" noProof="0">
                <a:ln>
                  <a:noFill/>
                </a:ln>
                <a:solidFill>
                  <a:prstClr val="black"/>
                </a:solidFill>
                <a:effectLst/>
                <a:uLnTx/>
                <a:uFillTx/>
                <a:latin typeface="Calibri" panose="020F0502020204030204"/>
                <a:ea typeface="+mn-ea"/>
                <a:cs typeface="+mn-cs"/>
              </a:rPr>
              <a:t>- 29.87%</a:t>
            </a: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n-US" sz="1100" b="0" i="0" u="none" strike="noStrike" kern="1200" cap="none" spc="0" normalizeH="0" baseline="0" noProof="0">
                <a:ln>
                  <a:noFill/>
                </a:ln>
                <a:solidFill>
                  <a:prstClr val="black"/>
                </a:solidFill>
                <a:effectLst/>
                <a:uLnTx/>
                <a:uFillTx/>
                <a:latin typeface="Calibri" panose="020F0502020204030204"/>
                <a:ea typeface="+mn-ea"/>
                <a:cs typeface="+mn-cs"/>
              </a:rPr>
            </a:br>
            <a:endParaRPr kumimoji="0" lang="en-US" sz="11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 name="TextBox 25">
            <a:extLst>
              <a:ext uri="{FF2B5EF4-FFF2-40B4-BE49-F238E27FC236}">
                <a16:creationId xmlns:a16="http://schemas.microsoft.com/office/drawing/2014/main" id="{2D5B272F-3B96-42A8-B26F-2DE177255584}"/>
              </a:ext>
            </a:extLst>
          </p:cNvPr>
          <p:cNvSpPr txBox="1"/>
          <p:nvPr/>
        </p:nvSpPr>
        <p:spPr>
          <a:xfrm>
            <a:off x="4575975" y="5806493"/>
            <a:ext cx="1570478"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Calibri" panose="020F0502020204030204"/>
                <a:ea typeface="+mn-ea"/>
                <a:cs typeface="+mn-cs"/>
              </a:rPr>
              <a:t>MAPE for Fuze predictions </a:t>
            </a:r>
            <a:r>
              <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rPr>
              <a:t>- 37.76%</a:t>
            </a: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rPr>
            </a:br>
            <a:endPar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9" name="Picture 8">
            <a:extLst>
              <a:ext uri="{FF2B5EF4-FFF2-40B4-BE49-F238E27FC236}">
                <a16:creationId xmlns:a16="http://schemas.microsoft.com/office/drawing/2014/main" id="{A78CEFE8-375A-4FCE-8AF6-EA9D5746723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69526" y="1822988"/>
            <a:ext cx="6003638" cy="1342144"/>
          </a:xfrm>
          <a:prstGeom prst="rect">
            <a:avLst/>
          </a:prstGeom>
        </p:spPr>
      </p:pic>
      <p:sp>
        <p:nvSpPr>
          <p:cNvPr id="11" name="TextBox 10">
            <a:extLst>
              <a:ext uri="{FF2B5EF4-FFF2-40B4-BE49-F238E27FC236}">
                <a16:creationId xmlns:a16="http://schemas.microsoft.com/office/drawing/2014/main" id="{0529B441-DE94-4E9D-BB1E-30FACC4404D8}"/>
              </a:ext>
            </a:extLst>
          </p:cNvPr>
          <p:cNvSpPr txBox="1"/>
          <p:nvPr/>
        </p:nvSpPr>
        <p:spPr>
          <a:xfrm>
            <a:off x="5486401" y="1245429"/>
            <a:ext cx="2549240" cy="307777"/>
          </a:xfrm>
          <a:prstGeom prst="rect">
            <a:avLst/>
          </a:prstGeom>
          <a:solidFill>
            <a:srgbClr val="800000"/>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Sample synthetic purchase data</a:t>
            </a:r>
          </a:p>
        </p:txBody>
      </p:sp>
      <p:graphicFrame>
        <p:nvGraphicFramePr>
          <p:cNvPr id="13" name="Chart 12">
            <a:extLst>
              <a:ext uri="{FF2B5EF4-FFF2-40B4-BE49-F238E27FC236}">
                <a16:creationId xmlns:a16="http://schemas.microsoft.com/office/drawing/2014/main" id="{29E7A2AF-A72D-4898-ABAE-13DF7BF02B58}"/>
              </a:ext>
            </a:extLst>
          </p:cNvPr>
          <p:cNvGraphicFramePr>
            <a:graphicFrameLocks/>
          </p:cNvGraphicFramePr>
          <p:nvPr/>
        </p:nvGraphicFramePr>
        <p:xfrm>
          <a:off x="497265" y="1174710"/>
          <a:ext cx="4867565" cy="2551387"/>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3081427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24" grpId="0"/>
      <p:bldP spid="2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EC71932-07A0-49B8-8CA8-8D06E6593C88}"/>
              </a:ext>
            </a:extLst>
          </p:cNvPr>
          <p:cNvSpPr txBox="1"/>
          <p:nvPr/>
        </p:nvSpPr>
        <p:spPr>
          <a:xfrm>
            <a:off x="429494" y="414546"/>
            <a:ext cx="10978661" cy="1015663"/>
          </a:xfrm>
          <a:prstGeom prst="rect">
            <a:avLst/>
          </a:prstGeom>
          <a:noFill/>
        </p:spPr>
        <p:txBody>
          <a:bodyPr wrap="square" rtlCol="0" anchor="ctr">
            <a:spAutoFit/>
          </a:bodyPr>
          <a:lstStyle/>
          <a:p>
            <a:pPr>
              <a:defRPr/>
            </a:pPr>
            <a:r>
              <a:rPr lang="en-US" sz="2000" b="1" dirty="0">
                <a:solidFill>
                  <a:srgbClr val="800000"/>
                </a:solidFill>
                <a:latin typeface="Calibri" panose="020F0502020204030204"/>
                <a:ea typeface="Segoe UI Historic"/>
                <a:cs typeface="Segoe UI Historic"/>
              </a:rPr>
              <a:t>Sample Insights</a:t>
            </a:r>
            <a:r>
              <a:rPr kumimoji="0" lang="en-US" sz="2000" b="1" i="0" u="none" strike="noStrike" kern="1200" cap="none" spc="0" normalizeH="0" baseline="0" noProof="0" dirty="0">
                <a:ln>
                  <a:noFill/>
                </a:ln>
                <a:solidFill>
                  <a:srgbClr val="002060"/>
                </a:solidFill>
                <a:effectLst/>
                <a:uLnTx/>
                <a:uFillTx/>
                <a:latin typeface="Calibri" panose="020F0502020204030204"/>
                <a:ea typeface="+mn-ea"/>
                <a:cs typeface="+mn-cs"/>
              </a:rPr>
              <a:t>|</a:t>
            </a:r>
            <a:r>
              <a:rPr lang="en-US" sz="2000" b="1" dirty="0">
                <a:solidFill>
                  <a:srgbClr val="800000"/>
                </a:solidFill>
                <a:latin typeface="Calibri" panose="020F0502020204030204"/>
              </a:rPr>
              <a:t> </a:t>
            </a:r>
            <a:r>
              <a:rPr kumimoji="0" lang="en-US" sz="2000" b="1" i="0" u="none" strike="noStrike" kern="1200" cap="none" spc="0" normalizeH="0" baseline="0" noProof="0" dirty="0">
                <a:ln>
                  <a:noFill/>
                </a:ln>
                <a:solidFill>
                  <a:srgbClr val="800000"/>
                </a:solidFill>
                <a:effectLst/>
                <a:uLnTx/>
                <a:uFillTx/>
                <a:latin typeface="Calibri" panose="020F0502020204030204"/>
                <a:ea typeface="+mn-ea"/>
                <a:cs typeface="+mn-cs"/>
              </a:rPr>
              <a:t> </a:t>
            </a:r>
            <a:r>
              <a:rPr kumimoji="0" lang="en-US" sz="2000" b="1" i="0" u="none" strike="noStrike" kern="1200" cap="none" spc="0" normalizeH="0" baseline="0" noProof="0" dirty="0">
                <a:ln>
                  <a:noFill/>
                </a:ln>
                <a:solidFill>
                  <a:schemeClr val="tx1">
                    <a:lumMod val="65000"/>
                    <a:lumOff val="35000"/>
                  </a:schemeClr>
                </a:solidFill>
                <a:effectLst/>
                <a:uLnTx/>
                <a:uFillTx/>
                <a:latin typeface="Calibri Light" panose="020F0302020204030204"/>
                <a:ea typeface="+mn-ea"/>
                <a:cs typeface="+mn-cs"/>
              </a:rPr>
              <a:t>Our model provides prescriptive insights into consumer behavior and the overall marketplace for a product launch</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dirty="0">
              <a:ln>
                <a:noFill/>
              </a:ln>
              <a:solidFill>
                <a:srgbClr val="A5A5A5">
                  <a:lumMod val="50000"/>
                </a:srgbClr>
              </a:solidFill>
              <a:effectLst/>
              <a:uLnTx/>
              <a:uFillTx/>
              <a:latin typeface="Calibri Light" panose="020F0302020204030204"/>
              <a:ea typeface="+mn-ea"/>
              <a:cs typeface="+mn-cs"/>
            </a:endParaRPr>
          </a:p>
        </p:txBody>
      </p:sp>
      <p:sp>
        <p:nvSpPr>
          <p:cNvPr id="11" name="Rectangle: Rounded Corners 10">
            <a:extLst>
              <a:ext uri="{FF2B5EF4-FFF2-40B4-BE49-F238E27FC236}">
                <a16:creationId xmlns:a16="http://schemas.microsoft.com/office/drawing/2014/main" id="{35A4A01C-8B40-42E6-B86E-D37CB6650D23}"/>
              </a:ext>
            </a:extLst>
          </p:cNvPr>
          <p:cNvSpPr/>
          <p:nvPr/>
        </p:nvSpPr>
        <p:spPr>
          <a:xfrm>
            <a:off x="1952626" y="1589585"/>
            <a:ext cx="7216022" cy="2800199"/>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US" sz="1400" b="1" i="0" u="none" strike="noStrike" kern="1200" cap="none" spc="0" normalizeH="0" baseline="0" noProof="0" dirty="0">
              <a:ln>
                <a:noFill/>
              </a:ln>
              <a:solidFill>
                <a:srgbClr val="ED7D31">
                  <a:lumMod val="50000"/>
                </a:srgbClr>
              </a:solidFill>
              <a:effectLst/>
              <a:uLnTx/>
              <a:uFillTx/>
              <a:latin typeface="+mj-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US" sz="1400" b="1" i="0" u="none" strike="noStrike" kern="1200" cap="none" spc="0" normalizeH="0" baseline="0" noProof="0" dirty="0">
              <a:ln>
                <a:noFill/>
              </a:ln>
              <a:solidFill>
                <a:srgbClr val="ED7D31">
                  <a:lumMod val="50000"/>
                </a:srgbClr>
              </a:solidFill>
              <a:effectLst/>
              <a:uLnTx/>
              <a:uFillTx/>
              <a:latin typeface="+mj-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US" sz="1400" b="1" i="0" u="none" strike="noStrike" kern="1200" cap="none" spc="0" normalizeH="0" baseline="0" noProof="0" dirty="0">
              <a:ln>
                <a:noFill/>
              </a:ln>
              <a:solidFill>
                <a:srgbClr val="ED7D31">
                  <a:lumMod val="50000"/>
                </a:srgbClr>
              </a:solidFill>
              <a:effectLst/>
              <a:uLnTx/>
              <a:uFillTx/>
              <a:latin typeface="+mj-lt"/>
              <a:ea typeface="+mn-ea"/>
              <a:cs typeface="+mn-cs"/>
            </a:endParaRP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400" b="1" i="1" u="none" strike="noStrike" kern="1200" cap="none" spc="0" normalizeH="0" baseline="0" noProof="0" dirty="0">
                <a:ln>
                  <a:noFill/>
                </a:ln>
                <a:solidFill>
                  <a:srgbClr val="ED7D31">
                    <a:lumMod val="50000"/>
                  </a:srgbClr>
                </a:solidFill>
                <a:effectLst/>
                <a:uLnTx/>
                <a:uFillTx/>
                <a:latin typeface="+mj-lt"/>
                <a:ea typeface="+mn-ea"/>
                <a:cs typeface="+mn-cs"/>
              </a:rPr>
              <a:t>What kind of consumers are most likely to consume Fuze Tea?</a:t>
            </a:r>
          </a:p>
          <a:p>
            <a:pPr marL="742950" marR="0" lvl="1" indent="-285750" algn="l" defTabSz="914400" rtl="0" eaLnBrk="1" fontAlgn="auto" latinLnBrk="0" hangingPunct="1">
              <a:lnSpc>
                <a:spcPct val="100000"/>
              </a:lnSpc>
              <a:spcBef>
                <a:spcPts val="0"/>
              </a:spcBef>
              <a:spcAft>
                <a:spcPts val="0"/>
              </a:spcAft>
              <a:buClr>
                <a:srgbClr val="70AD47">
                  <a:lumMod val="75000"/>
                </a:srgbClr>
              </a:buClr>
              <a:buSzTx/>
              <a:buFont typeface="Wingdings" panose="05000000000000000000" pitchFamily="2" charset="2"/>
              <a:buChar char="ü"/>
              <a:tabLst/>
              <a:defRPr/>
            </a:pPr>
            <a:r>
              <a:rPr kumimoji="0" lang="en-US" sz="1400" b="0" i="1" u="none" strike="noStrike" kern="1200" cap="none" spc="0" normalizeH="0" baseline="0" noProof="0" dirty="0">
                <a:ln>
                  <a:noFill/>
                </a:ln>
                <a:solidFill>
                  <a:prstClr val="black"/>
                </a:solidFill>
                <a:effectLst/>
                <a:uLnTx/>
                <a:uFillTx/>
                <a:latin typeface="+mj-lt"/>
                <a:ea typeface="+mn-ea"/>
                <a:cs typeface="+mn-cs"/>
              </a:rPr>
              <a:t>Fortunes &amp; Families; Flush Families; Aging Upscale</a:t>
            </a:r>
          </a:p>
          <a:p>
            <a:pPr marL="742950" marR="0" lvl="1" indent="-285750" algn="l" defTabSz="914400" rtl="0" eaLnBrk="1" fontAlgn="auto" latinLnBrk="0" hangingPunct="1">
              <a:lnSpc>
                <a:spcPct val="100000"/>
              </a:lnSpc>
              <a:spcBef>
                <a:spcPts val="0"/>
              </a:spcBef>
              <a:spcAft>
                <a:spcPts val="0"/>
              </a:spcAft>
              <a:buClr>
                <a:srgbClr val="70AD47">
                  <a:lumMod val="75000"/>
                </a:srgbClr>
              </a:buClr>
              <a:buSzTx/>
              <a:buFont typeface="Wingdings" panose="05000000000000000000" pitchFamily="2" charset="2"/>
              <a:buChar char="ü"/>
              <a:tabLst/>
              <a:defRPr/>
            </a:pPr>
            <a:r>
              <a:rPr kumimoji="0" lang="en-US" sz="1400" b="0" i="1" u="none" strike="noStrike" kern="1200" cap="none" spc="0" normalizeH="0" baseline="0" noProof="0" dirty="0">
                <a:ln>
                  <a:noFill/>
                </a:ln>
                <a:solidFill>
                  <a:prstClr val="black"/>
                </a:solidFill>
                <a:effectLst/>
                <a:uLnTx/>
                <a:uFillTx/>
                <a:latin typeface="+mj-lt"/>
                <a:ea typeface="+mn-ea"/>
                <a:cs typeface="+mn-cs"/>
              </a:rPr>
              <a:t>Age group 36-65 years </a:t>
            </a:r>
            <a:r>
              <a:rPr kumimoji="0" lang="en-US" sz="1400" b="0" i="0" u="none" strike="noStrike" kern="1200" cap="none" spc="0" normalizeH="0" baseline="0" noProof="0" dirty="0">
                <a:ln>
                  <a:noFill/>
                </a:ln>
                <a:solidFill>
                  <a:prstClr val="black"/>
                </a:solidFill>
                <a:effectLst/>
                <a:uLnTx/>
                <a:uFillTx/>
                <a:latin typeface="+mj-lt"/>
                <a:ea typeface="+mn-ea"/>
                <a:cs typeface="+mn-cs"/>
              </a:rPr>
              <a:t>has highest penetration</a:t>
            </a:r>
          </a:p>
          <a:p>
            <a:pPr marL="742950" marR="0" lvl="1" indent="-285750" algn="l" defTabSz="914400" rtl="0" eaLnBrk="1" fontAlgn="auto" latinLnBrk="0" hangingPunct="1">
              <a:lnSpc>
                <a:spcPct val="100000"/>
              </a:lnSpc>
              <a:spcBef>
                <a:spcPts val="0"/>
              </a:spcBef>
              <a:spcAft>
                <a:spcPts val="0"/>
              </a:spcAft>
              <a:buClr>
                <a:srgbClr val="70AD47">
                  <a:lumMod val="75000"/>
                </a:srgbClr>
              </a:buClr>
              <a:buSzTx/>
              <a:buFont typeface="Wingdings" panose="05000000000000000000" pitchFamily="2" charset="2"/>
              <a:buChar char="ü"/>
              <a:tabLst/>
              <a:defRPr/>
            </a:pPr>
            <a:r>
              <a:rPr kumimoji="0" lang="en-US" sz="1400" b="0" i="1" u="none" strike="noStrike" kern="1200" cap="none" spc="0" normalizeH="0" baseline="0" noProof="0" dirty="0">
                <a:ln>
                  <a:noFill/>
                </a:ln>
                <a:solidFill>
                  <a:prstClr val="black"/>
                </a:solidFill>
                <a:effectLst/>
                <a:uLnTx/>
                <a:uFillTx/>
                <a:latin typeface="+mj-lt"/>
                <a:ea typeface="+mn-ea"/>
                <a:cs typeface="+mn-cs"/>
              </a:rPr>
              <a:t>Jumbo Families </a:t>
            </a:r>
            <a:r>
              <a:rPr kumimoji="0" lang="en-US" sz="1400" b="0" i="0" u="none" strike="noStrike" kern="1200" cap="none" spc="0" normalizeH="0" baseline="0" noProof="0" dirty="0">
                <a:ln>
                  <a:noFill/>
                </a:ln>
                <a:solidFill>
                  <a:prstClr val="black"/>
                </a:solidFill>
                <a:effectLst/>
                <a:uLnTx/>
                <a:uFillTx/>
                <a:latin typeface="+mj-lt"/>
                <a:ea typeface="+mn-ea"/>
                <a:cs typeface="+mn-cs"/>
              </a:rPr>
              <a:t>have high brand awareness</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400" b="1" i="1" u="none" strike="noStrike" kern="1200" cap="none" spc="0" normalizeH="0" baseline="0" noProof="0" dirty="0">
                <a:ln>
                  <a:noFill/>
                </a:ln>
                <a:solidFill>
                  <a:srgbClr val="ED7D31">
                    <a:lumMod val="50000"/>
                  </a:srgbClr>
                </a:solidFill>
                <a:effectLst/>
                <a:uLnTx/>
                <a:uFillTx/>
                <a:latin typeface="+mj-lt"/>
                <a:ea typeface="+mn-ea"/>
                <a:cs typeface="+mn-cs"/>
              </a:rPr>
              <a:t>Which consumer segment will be the quickest to adopt Fuze tea?</a:t>
            </a:r>
          </a:p>
          <a:p>
            <a:pPr marL="742950" marR="0" lvl="1" indent="-285750" algn="l" defTabSz="914400" rtl="0" eaLnBrk="1" fontAlgn="auto" latinLnBrk="0" hangingPunct="1">
              <a:lnSpc>
                <a:spcPct val="100000"/>
              </a:lnSpc>
              <a:spcBef>
                <a:spcPts val="0"/>
              </a:spcBef>
              <a:spcAft>
                <a:spcPts val="0"/>
              </a:spcAft>
              <a:buClr>
                <a:srgbClr val="70AD47">
                  <a:lumMod val="75000"/>
                </a:srgbClr>
              </a:buClr>
              <a:buSzTx/>
              <a:buFont typeface="Wingdings" panose="05000000000000000000" pitchFamily="2" charset="2"/>
              <a:buChar char="ü"/>
              <a:tabLst/>
              <a:defRPr/>
            </a:pPr>
            <a:r>
              <a:rPr kumimoji="0" lang="en-US" sz="1400" b="0" i="1" u="none" strike="noStrike" kern="1200" cap="none" spc="0" normalizeH="0" baseline="0" noProof="0" dirty="0">
                <a:ln>
                  <a:noFill/>
                </a:ln>
                <a:solidFill>
                  <a:prstClr val="black"/>
                </a:solidFill>
                <a:effectLst/>
                <a:uLnTx/>
                <a:uFillTx/>
                <a:latin typeface="+mj-lt"/>
                <a:ea typeface="+mn-ea"/>
                <a:cs typeface="+mn-cs"/>
              </a:rPr>
              <a:t>Flush Families , Fortunes &amp; Families</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400" b="1" i="1" u="none" strike="noStrike" kern="1200" cap="none" spc="0" normalizeH="0" baseline="0" noProof="0" dirty="0">
                <a:ln>
                  <a:noFill/>
                </a:ln>
                <a:solidFill>
                  <a:srgbClr val="ED7D31">
                    <a:lumMod val="50000"/>
                  </a:srgbClr>
                </a:solidFill>
                <a:effectLst/>
                <a:uLnTx/>
                <a:uFillTx/>
                <a:latin typeface="+mj-lt"/>
                <a:ea typeface="+mn-ea"/>
                <a:cs typeface="+mn-cs"/>
              </a:rPr>
              <a:t>Which consumer segment will be the most sensitive to price/promotions?</a:t>
            </a:r>
          </a:p>
          <a:p>
            <a:pPr marL="742950" marR="0" lvl="1" indent="-285750" algn="l" defTabSz="914400" rtl="0" eaLnBrk="1" fontAlgn="auto" latinLnBrk="0" hangingPunct="1">
              <a:lnSpc>
                <a:spcPct val="100000"/>
              </a:lnSpc>
              <a:spcBef>
                <a:spcPts val="0"/>
              </a:spcBef>
              <a:spcAft>
                <a:spcPts val="0"/>
              </a:spcAft>
              <a:buClr>
                <a:srgbClr val="70AD47">
                  <a:lumMod val="75000"/>
                </a:srgbClr>
              </a:buClr>
              <a:buSzTx/>
              <a:buFont typeface="Wingdings" panose="05000000000000000000" pitchFamily="2" charset="2"/>
              <a:buChar char="ü"/>
              <a:tabLst/>
              <a:defRPr/>
            </a:pPr>
            <a:r>
              <a:rPr kumimoji="0" lang="en-US" sz="1400" b="0" i="1" u="none" strike="noStrike" kern="1200" cap="none" spc="0" normalizeH="0" baseline="0" noProof="0" dirty="0">
                <a:ln>
                  <a:noFill/>
                </a:ln>
                <a:solidFill>
                  <a:prstClr val="black"/>
                </a:solidFill>
                <a:effectLst/>
                <a:uLnTx/>
                <a:uFillTx/>
                <a:latin typeface="+mj-lt"/>
                <a:ea typeface="+mn-ea"/>
                <a:cs typeface="+mn-cs"/>
              </a:rPr>
              <a:t>High Discount: Beginnings, Transition Time</a:t>
            </a:r>
          </a:p>
          <a:p>
            <a:pPr marL="742950" marR="0" lvl="1" indent="-285750" algn="l" defTabSz="914400" rtl="0" eaLnBrk="1" fontAlgn="auto" latinLnBrk="0" hangingPunct="1">
              <a:lnSpc>
                <a:spcPct val="100000"/>
              </a:lnSpc>
              <a:spcBef>
                <a:spcPts val="0"/>
              </a:spcBef>
              <a:spcAft>
                <a:spcPts val="0"/>
              </a:spcAft>
              <a:buClr>
                <a:srgbClr val="70AD47">
                  <a:lumMod val="75000"/>
                </a:srgbClr>
              </a:buClr>
              <a:buSzTx/>
              <a:buFont typeface="Wingdings" panose="05000000000000000000" pitchFamily="2" charset="2"/>
              <a:buChar char="ü"/>
              <a:tabLst/>
              <a:defRPr/>
            </a:pPr>
            <a:r>
              <a:rPr kumimoji="0" lang="en-US" sz="1400" b="0" i="1" u="none" strike="noStrike" kern="1200" cap="none" spc="0" normalizeH="0" baseline="0" noProof="0" dirty="0">
                <a:ln>
                  <a:noFill/>
                </a:ln>
                <a:solidFill>
                  <a:prstClr val="black"/>
                </a:solidFill>
                <a:effectLst/>
                <a:uLnTx/>
                <a:uFillTx/>
                <a:latin typeface="+mj-lt"/>
                <a:ea typeface="+mn-ea"/>
                <a:cs typeface="+mn-cs"/>
              </a:rPr>
              <a:t>No Discount: Flying solo, Active Elders</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400" b="1" i="1" u="none" strike="noStrike" kern="1200" cap="none" spc="0" normalizeH="0" baseline="0" noProof="0" dirty="0">
                <a:ln>
                  <a:noFill/>
                </a:ln>
                <a:solidFill>
                  <a:srgbClr val="ED7D31">
                    <a:lumMod val="50000"/>
                  </a:srgbClr>
                </a:solidFill>
                <a:effectLst/>
                <a:uLnTx/>
                <a:uFillTx/>
                <a:latin typeface="+mj-lt"/>
                <a:ea typeface="+mn-ea"/>
                <a:cs typeface="+mn-cs"/>
              </a:rPr>
              <a:t>Which segment of consumers are most likely to be social influencers?</a:t>
            </a:r>
          </a:p>
          <a:p>
            <a:pPr marL="742950" marR="0" lvl="1" indent="-285750" algn="l" defTabSz="914400" rtl="0" eaLnBrk="1" fontAlgn="auto" latinLnBrk="0" hangingPunct="1">
              <a:lnSpc>
                <a:spcPct val="100000"/>
              </a:lnSpc>
              <a:spcBef>
                <a:spcPts val="0"/>
              </a:spcBef>
              <a:spcAft>
                <a:spcPts val="0"/>
              </a:spcAft>
              <a:buClr>
                <a:srgbClr val="70AD47">
                  <a:lumMod val="75000"/>
                </a:srgbClr>
              </a:buClr>
              <a:buSzTx/>
              <a:buFont typeface="Wingdings" panose="05000000000000000000" pitchFamily="2" charset="2"/>
              <a:buChar char="ü"/>
              <a:tabLst/>
              <a:defRPr/>
            </a:pPr>
            <a:r>
              <a:rPr kumimoji="0" lang="en-US" sz="1400" b="0" i="1" u="none" strike="noStrike" kern="1200" cap="none" spc="0" normalizeH="0" baseline="0" noProof="0" dirty="0">
                <a:ln>
                  <a:noFill/>
                </a:ln>
                <a:solidFill>
                  <a:prstClr val="black"/>
                </a:solidFill>
                <a:effectLst/>
                <a:uLnTx/>
                <a:uFillTx/>
                <a:latin typeface="+mj-lt"/>
                <a:ea typeface="+mn-ea"/>
                <a:cs typeface="+mn-cs"/>
              </a:rPr>
              <a:t>Beginnings, Transition Time </a:t>
            </a:r>
            <a:r>
              <a:rPr kumimoji="0" lang="en-US" sz="1400" b="0" i="0" u="none" strike="noStrike" kern="1200" cap="none" spc="0" normalizeH="0" baseline="0" noProof="0" dirty="0">
                <a:ln>
                  <a:noFill/>
                </a:ln>
                <a:solidFill>
                  <a:prstClr val="black"/>
                </a:solidFill>
                <a:effectLst/>
                <a:uLnTx/>
                <a:uFillTx/>
                <a:latin typeface="+mj-lt"/>
                <a:ea typeface="+mn-ea"/>
                <a:cs typeface="+mn-cs"/>
              </a:rPr>
              <a:t>(rule based, may not be the true representation)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mj-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US" sz="1400" b="0" i="0" u="none" strike="noStrike" kern="1200" cap="none" spc="0" normalizeH="0" baseline="0" noProof="0" dirty="0">
              <a:ln>
                <a:noFill/>
              </a:ln>
              <a:solidFill>
                <a:prstClr val="black"/>
              </a:solidFill>
              <a:effectLst/>
              <a:uLnTx/>
              <a:uFillTx/>
              <a:latin typeface="+mj-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US" sz="1400" b="0" i="0" u="none" strike="noStrike" kern="1200" cap="none" spc="0" normalizeH="0" baseline="0" noProof="0" dirty="0">
              <a:ln>
                <a:noFill/>
              </a:ln>
              <a:solidFill>
                <a:prstClr val="black"/>
              </a:solidFill>
              <a:effectLst/>
              <a:uLnTx/>
              <a:uFillTx/>
              <a:latin typeface="+mj-lt"/>
              <a:ea typeface="+mn-ea"/>
              <a:cs typeface="+mn-cs"/>
            </a:endParaRPr>
          </a:p>
        </p:txBody>
      </p:sp>
      <p:pic>
        <p:nvPicPr>
          <p:cNvPr id="40" name="Picture 39">
            <a:extLst>
              <a:ext uri="{FF2B5EF4-FFF2-40B4-BE49-F238E27FC236}">
                <a16:creationId xmlns:a16="http://schemas.microsoft.com/office/drawing/2014/main" id="{5DF3506B-38E5-41A5-B04F-CA528BD3A2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0474" y="2880055"/>
            <a:ext cx="935794" cy="935794"/>
          </a:xfrm>
          <a:prstGeom prst="rect">
            <a:avLst/>
          </a:prstGeom>
        </p:spPr>
      </p:pic>
      <p:sp>
        <p:nvSpPr>
          <p:cNvPr id="42" name="Rectangle: Rounded Corners 41">
            <a:extLst>
              <a:ext uri="{FF2B5EF4-FFF2-40B4-BE49-F238E27FC236}">
                <a16:creationId xmlns:a16="http://schemas.microsoft.com/office/drawing/2014/main" id="{5093D5B1-DF84-4BAC-94EB-44AC75F9E8C3}"/>
              </a:ext>
            </a:extLst>
          </p:cNvPr>
          <p:cNvSpPr/>
          <p:nvPr/>
        </p:nvSpPr>
        <p:spPr>
          <a:xfrm>
            <a:off x="1952626" y="4534315"/>
            <a:ext cx="7212631" cy="1927603"/>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mj-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mj-lt"/>
              <a:ea typeface="+mn-ea"/>
              <a:cs typeface="+mn-cs"/>
            </a:endParaRP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ED7D31">
                    <a:lumMod val="50000"/>
                  </a:srgbClr>
                </a:solidFill>
                <a:effectLst/>
                <a:uLnTx/>
                <a:uFillTx/>
                <a:latin typeface="+mj-lt"/>
                <a:ea typeface="+mn-ea"/>
                <a:cs typeface="+mn-cs"/>
              </a:rPr>
              <a:t>What will be the purchase pattern of Fuze Tea? </a:t>
            </a:r>
          </a:p>
          <a:p>
            <a:pPr marL="742950" marR="0" lvl="1" indent="-285750" algn="l" defTabSz="914400" rtl="0" eaLnBrk="1" fontAlgn="auto" latinLnBrk="0" hangingPunct="1">
              <a:lnSpc>
                <a:spcPct val="100000"/>
              </a:lnSpc>
              <a:spcBef>
                <a:spcPts val="0"/>
              </a:spcBef>
              <a:spcAft>
                <a:spcPts val="0"/>
              </a:spcAft>
              <a:buClr>
                <a:srgbClr val="70AD47">
                  <a:lumMod val="75000"/>
                </a:srgbClr>
              </a:buClr>
              <a:buSzTx/>
              <a:buFont typeface="Wingdings" panose="05000000000000000000" pitchFamily="2" charset="2"/>
              <a:buChar char="ü"/>
              <a:tabLst/>
              <a:defRPr/>
            </a:pPr>
            <a:r>
              <a:rPr kumimoji="0" lang="en-US" sz="1400" b="0" i="0" u="none" strike="noStrike" kern="1200" cap="none" spc="0" normalizeH="0" baseline="0" noProof="0" dirty="0">
                <a:ln>
                  <a:noFill/>
                </a:ln>
                <a:solidFill>
                  <a:prstClr val="black"/>
                </a:solidFill>
                <a:effectLst/>
                <a:uLnTx/>
                <a:uFillTx/>
                <a:latin typeface="+mj-lt"/>
                <a:ea typeface="+mn-ea"/>
                <a:cs typeface="+mn-cs"/>
              </a:rPr>
              <a:t>Highest # of purchases happen during </a:t>
            </a:r>
            <a:r>
              <a:rPr kumimoji="0" lang="en-US" sz="1400" b="0" i="1" u="none" strike="noStrike" kern="1200" cap="none" spc="0" normalizeH="0" baseline="0" noProof="0" dirty="0">
                <a:ln>
                  <a:noFill/>
                </a:ln>
                <a:solidFill>
                  <a:prstClr val="black"/>
                </a:solidFill>
                <a:effectLst/>
                <a:uLnTx/>
                <a:uFillTx/>
                <a:latin typeface="+mj-lt"/>
                <a:ea typeface="+mn-ea"/>
                <a:cs typeface="+mn-cs"/>
              </a:rPr>
              <a:t>Midday &amp; Afternoon</a:t>
            </a:r>
          </a:p>
          <a:p>
            <a:pPr marL="742950" marR="0" lvl="1" indent="-285750" algn="l" defTabSz="914400" rtl="0" eaLnBrk="1" fontAlgn="auto" latinLnBrk="0" hangingPunct="1">
              <a:lnSpc>
                <a:spcPct val="100000"/>
              </a:lnSpc>
              <a:spcBef>
                <a:spcPts val="0"/>
              </a:spcBef>
              <a:spcAft>
                <a:spcPts val="0"/>
              </a:spcAft>
              <a:buClr>
                <a:srgbClr val="70AD47">
                  <a:lumMod val="75000"/>
                </a:srgbClr>
              </a:buClr>
              <a:buSzTx/>
              <a:buFont typeface="Wingdings" panose="05000000000000000000" pitchFamily="2" charset="2"/>
              <a:buChar char="ü"/>
              <a:tabLst/>
              <a:defRPr/>
            </a:pPr>
            <a:r>
              <a:rPr kumimoji="0" lang="en-US" sz="1400" b="0" i="1" u="none" strike="noStrike" kern="1200" cap="none" spc="0" normalizeH="0" baseline="0" noProof="0" dirty="0">
                <a:ln>
                  <a:noFill/>
                </a:ln>
                <a:solidFill>
                  <a:prstClr val="black"/>
                </a:solidFill>
                <a:effectLst/>
                <a:uLnTx/>
                <a:uFillTx/>
                <a:latin typeface="+mj-lt"/>
                <a:ea typeface="+mn-ea"/>
                <a:cs typeface="+mn-cs"/>
              </a:rPr>
              <a:t>Key Occasions- Fun meals away from home; Time out at Work/School</a:t>
            </a:r>
          </a:p>
          <a:p>
            <a:pPr marL="742950" marR="0" lvl="1" indent="-285750" algn="l" defTabSz="914400" rtl="0" eaLnBrk="1" fontAlgn="auto" latinLnBrk="0" hangingPunct="1">
              <a:lnSpc>
                <a:spcPct val="100000"/>
              </a:lnSpc>
              <a:spcBef>
                <a:spcPts val="0"/>
              </a:spcBef>
              <a:spcAft>
                <a:spcPts val="0"/>
              </a:spcAft>
              <a:buClr>
                <a:srgbClr val="70AD47">
                  <a:lumMod val="75000"/>
                </a:srgbClr>
              </a:buClr>
              <a:buSzTx/>
              <a:buFont typeface="Wingdings" panose="05000000000000000000" pitchFamily="2" charset="2"/>
              <a:buChar char="ü"/>
              <a:tabLst/>
              <a:defRPr/>
            </a:pPr>
            <a:endParaRPr kumimoji="0" lang="en-US" sz="600" b="0" i="1" u="none" strike="noStrike" kern="1200" cap="none" spc="0" normalizeH="0" baseline="0" noProof="0" dirty="0">
              <a:ln>
                <a:noFill/>
              </a:ln>
              <a:solidFill>
                <a:prstClr val="black"/>
              </a:solidFill>
              <a:effectLst/>
              <a:uLnTx/>
              <a:uFillTx/>
              <a:latin typeface="+mj-lt"/>
              <a:ea typeface="+mn-ea"/>
              <a:cs typeface="+mn-cs"/>
            </a:endParaRP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ED7D31">
                    <a:lumMod val="50000"/>
                  </a:srgbClr>
                </a:solidFill>
                <a:effectLst/>
                <a:uLnTx/>
                <a:uFillTx/>
                <a:latin typeface="+mj-lt"/>
                <a:ea typeface="+mn-ea"/>
                <a:cs typeface="+mn-cs"/>
              </a:rPr>
              <a:t>How does weather impact the sales of Fuze Tea?</a:t>
            </a:r>
          </a:p>
          <a:p>
            <a:pPr marL="742950" marR="0" lvl="1" indent="-285750" algn="l" defTabSz="914400" rtl="0" eaLnBrk="1" fontAlgn="auto" latinLnBrk="0" hangingPunct="1">
              <a:lnSpc>
                <a:spcPct val="100000"/>
              </a:lnSpc>
              <a:spcBef>
                <a:spcPts val="0"/>
              </a:spcBef>
              <a:spcAft>
                <a:spcPts val="0"/>
              </a:spcAft>
              <a:buClr>
                <a:srgbClr val="70AD47">
                  <a:lumMod val="75000"/>
                </a:srgbClr>
              </a:buClr>
              <a:buSzTx/>
              <a:buFont typeface="Wingdings" panose="05000000000000000000" pitchFamily="2" charset="2"/>
              <a:buChar char="ü"/>
              <a:tabLst/>
              <a:defRPr/>
            </a:pPr>
            <a:r>
              <a:rPr kumimoji="0" lang="en-US" sz="1400" b="0" i="0" u="none" strike="noStrike" kern="1200" cap="none" spc="0" normalizeH="0" baseline="0" noProof="0" dirty="0">
                <a:ln>
                  <a:noFill/>
                </a:ln>
                <a:solidFill>
                  <a:prstClr val="black"/>
                </a:solidFill>
                <a:effectLst/>
                <a:uLnTx/>
                <a:uFillTx/>
                <a:latin typeface="+mj-lt"/>
                <a:ea typeface="+mn-ea"/>
                <a:cs typeface="+mn-cs"/>
              </a:rPr>
              <a:t>More sales in higher temperatures, 80% of total sales in temperature range 65-95 F</a:t>
            </a:r>
          </a:p>
          <a:p>
            <a:pPr marL="742950" marR="0" lvl="1" indent="-285750" algn="l" defTabSz="914400" rtl="0" eaLnBrk="1" fontAlgn="auto" latinLnBrk="0" hangingPunct="1">
              <a:lnSpc>
                <a:spcPct val="100000"/>
              </a:lnSpc>
              <a:spcBef>
                <a:spcPts val="0"/>
              </a:spcBef>
              <a:spcAft>
                <a:spcPts val="0"/>
              </a:spcAft>
              <a:buClr>
                <a:srgbClr val="70AD47">
                  <a:lumMod val="75000"/>
                </a:srgbClr>
              </a:buClr>
              <a:buSzTx/>
              <a:buFont typeface="Wingdings" panose="05000000000000000000" pitchFamily="2" charset="2"/>
              <a:buChar char="ü"/>
              <a:tabLst/>
              <a:defRPr/>
            </a:pPr>
            <a:endParaRPr kumimoji="0" lang="en-US" sz="600" b="0" i="0" u="none" strike="noStrike" kern="1200" cap="none" spc="0" normalizeH="0" baseline="0" noProof="0" dirty="0">
              <a:ln>
                <a:noFill/>
              </a:ln>
              <a:solidFill>
                <a:prstClr val="black"/>
              </a:solidFill>
              <a:effectLst/>
              <a:uLnTx/>
              <a:uFillTx/>
              <a:latin typeface="+mj-lt"/>
              <a:ea typeface="+mn-ea"/>
              <a:cs typeface="+mn-cs"/>
            </a:endParaRP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ED7D31">
                    <a:lumMod val="50000"/>
                  </a:srgbClr>
                </a:solidFill>
                <a:effectLst/>
                <a:uLnTx/>
                <a:uFillTx/>
                <a:latin typeface="+mj-lt"/>
                <a:ea typeface="+mn-ea"/>
                <a:cs typeface="+mn-cs"/>
              </a:rPr>
              <a:t>How will marketing levers effect the volume of Fuze Tea? </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400" i="1" u="none" strike="noStrike" kern="1200" cap="none" spc="0" normalizeH="0" baseline="0" noProof="0" dirty="0">
                <a:ln>
                  <a:noFill/>
                </a:ln>
                <a:solidFill>
                  <a:srgbClr val="FF0000"/>
                </a:solidFill>
                <a:effectLst/>
                <a:uLnTx/>
                <a:uFillTx/>
                <a:latin typeface="+mj-lt"/>
                <a:ea typeface="+mn-ea"/>
                <a:cs typeface="+mn-cs"/>
                <a:hlinkClick r:id="rId4"/>
              </a:rPr>
              <a:t>(simulation app demo)</a:t>
            </a:r>
            <a:endParaRPr kumimoji="0" lang="en-US" sz="1400" i="1" u="none" strike="noStrike" kern="1200" cap="none" spc="0" normalizeH="0" baseline="0" noProof="0" dirty="0">
              <a:ln>
                <a:noFill/>
              </a:ln>
              <a:solidFill>
                <a:srgbClr val="FF0000"/>
              </a:solidFill>
              <a:effectLst/>
              <a:uLnTx/>
              <a:uFillTx/>
              <a:latin typeface="+mj-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dirty="0">
                <a:ln>
                  <a:noFill/>
                </a:ln>
                <a:solidFill>
                  <a:srgbClr val="E61D2B"/>
                </a:solidFill>
                <a:effectLst/>
                <a:uLnTx/>
                <a:uFillTx/>
                <a:latin typeface="+mj-lt"/>
                <a:ea typeface="+mn-ea"/>
                <a:cs typeface="+mn-cs"/>
              </a:rPr>
              <a:t>          </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mj-lt"/>
              <a:ea typeface="+mn-ea"/>
              <a:cs typeface="+mn-cs"/>
            </a:endParaRPr>
          </a:p>
        </p:txBody>
      </p:sp>
      <p:pic>
        <p:nvPicPr>
          <p:cNvPr id="15" name="Picture 14">
            <a:extLst>
              <a:ext uri="{FF2B5EF4-FFF2-40B4-BE49-F238E27FC236}">
                <a16:creationId xmlns:a16="http://schemas.microsoft.com/office/drawing/2014/main" id="{64C9F136-F123-437D-8B26-2802472E5FEB}"/>
              </a:ext>
            </a:extLst>
          </p:cNvPr>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l="9320" t="10126" r="11036" b="13470"/>
          <a:stretch/>
        </p:blipFill>
        <p:spPr>
          <a:xfrm>
            <a:off x="597370" y="5291388"/>
            <a:ext cx="1093684" cy="1092121"/>
          </a:xfrm>
          <a:prstGeom prst="rect">
            <a:avLst/>
          </a:prstGeom>
        </p:spPr>
      </p:pic>
      <p:sp>
        <p:nvSpPr>
          <p:cNvPr id="43" name="TextBox 42">
            <a:extLst>
              <a:ext uri="{FF2B5EF4-FFF2-40B4-BE49-F238E27FC236}">
                <a16:creationId xmlns:a16="http://schemas.microsoft.com/office/drawing/2014/main" id="{AAE2C563-7C7A-4028-AFC7-EF3A83F3EBC1}"/>
              </a:ext>
            </a:extLst>
          </p:cNvPr>
          <p:cNvSpPr txBox="1"/>
          <p:nvPr/>
        </p:nvSpPr>
        <p:spPr>
          <a:xfrm>
            <a:off x="246886" y="2159295"/>
            <a:ext cx="1798843"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C00000"/>
                </a:solidFill>
                <a:effectLst/>
                <a:uLnTx/>
                <a:uFillTx/>
                <a:latin typeface="+mj-lt"/>
                <a:ea typeface="+mn-ea"/>
                <a:cs typeface="+mn-cs"/>
              </a:rPr>
              <a:t>Micro-level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C00000"/>
                </a:solidFill>
                <a:effectLst/>
                <a:uLnTx/>
                <a:uFillTx/>
                <a:latin typeface="+mj-lt"/>
                <a:ea typeface="+mn-ea"/>
                <a:cs typeface="+mn-cs"/>
              </a:rPr>
              <a:t>Insights</a:t>
            </a:r>
          </a:p>
        </p:txBody>
      </p:sp>
      <p:sp>
        <p:nvSpPr>
          <p:cNvPr id="44" name="TextBox 43">
            <a:extLst>
              <a:ext uri="{FF2B5EF4-FFF2-40B4-BE49-F238E27FC236}">
                <a16:creationId xmlns:a16="http://schemas.microsoft.com/office/drawing/2014/main" id="{ADA908FA-D92D-4D20-B9A0-931A457CA60C}"/>
              </a:ext>
            </a:extLst>
          </p:cNvPr>
          <p:cNvSpPr txBox="1"/>
          <p:nvPr/>
        </p:nvSpPr>
        <p:spPr>
          <a:xfrm>
            <a:off x="359122" y="4745063"/>
            <a:ext cx="1576868"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C00000"/>
                </a:solidFill>
                <a:effectLst/>
                <a:uLnTx/>
                <a:uFillTx/>
                <a:latin typeface="+mj-lt"/>
                <a:ea typeface="+mn-ea"/>
                <a:cs typeface="+mn-cs"/>
              </a:rPr>
              <a:t>Macro-level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C00000"/>
                </a:solidFill>
                <a:effectLst/>
                <a:uLnTx/>
                <a:uFillTx/>
                <a:latin typeface="+mj-lt"/>
                <a:ea typeface="+mn-ea"/>
                <a:cs typeface="+mn-cs"/>
              </a:rPr>
              <a:t>Insights</a:t>
            </a:r>
          </a:p>
        </p:txBody>
      </p:sp>
      <p:sp>
        <p:nvSpPr>
          <p:cNvPr id="17" name="TextBox 16">
            <a:extLst>
              <a:ext uri="{FF2B5EF4-FFF2-40B4-BE49-F238E27FC236}">
                <a16:creationId xmlns:a16="http://schemas.microsoft.com/office/drawing/2014/main" id="{A8518102-1D74-4D65-B66E-4C0687F39228}"/>
              </a:ext>
            </a:extLst>
          </p:cNvPr>
          <p:cNvSpPr txBox="1"/>
          <p:nvPr/>
        </p:nvSpPr>
        <p:spPr>
          <a:xfrm>
            <a:off x="216875" y="6628146"/>
            <a:ext cx="5126646" cy="24851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dirty="0">
                <a:ln>
                  <a:noFill/>
                </a:ln>
                <a:solidFill>
                  <a:prstClr val="black"/>
                </a:solidFill>
                <a:effectLst/>
                <a:uLnTx/>
                <a:uFillTx/>
                <a:latin typeface="+mj-lt"/>
                <a:ea typeface="+mn-ea"/>
                <a:cs typeface="+mn-cs"/>
              </a:rPr>
              <a:t>*Note- The insights are based off of an experimental network and can be different from expected </a:t>
            </a:r>
          </a:p>
        </p:txBody>
      </p:sp>
      <p:sp>
        <p:nvSpPr>
          <p:cNvPr id="3" name="AutoShape 6" descr="Image result for family icon">
            <a:extLst>
              <a:ext uri="{FF2B5EF4-FFF2-40B4-BE49-F238E27FC236}">
                <a16:creationId xmlns:a16="http://schemas.microsoft.com/office/drawing/2014/main" id="{D84192AB-C15B-41C9-873E-FED343EDF89D}"/>
              </a:ext>
            </a:extLst>
          </p:cNvPr>
          <p:cNvSpPr>
            <a:spLocks noChangeAspect="1" noChangeArrowheads="1"/>
          </p:cNvSpPr>
          <p:nvPr/>
        </p:nvSpPr>
        <p:spPr bwMode="auto">
          <a:xfrm>
            <a:off x="5562600" y="3846142"/>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mj-lt"/>
              <a:ea typeface="+mn-ea"/>
              <a:cs typeface="+mn-cs"/>
            </a:endParaRPr>
          </a:p>
        </p:txBody>
      </p:sp>
      <p:pic>
        <p:nvPicPr>
          <p:cNvPr id="2060" name="Picture 12" descr="Image result for timer icon">
            <a:extLst>
              <a:ext uri="{FF2B5EF4-FFF2-40B4-BE49-F238E27FC236}">
                <a16:creationId xmlns:a16="http://schemas.microsoft.com/office/drawing/2014/main" id="{CFFE1DC7-2C04-4963-B3C4-A4F78204974E}"/>
              </a:ext>
            </a:extLst>
          </p:cNvPr>
          <p:cNvPicPr>
            <a:picLocks noChangeAspect="1" noChangeArrowheads="1"/>
          </p:cNvPicPr>
          <p:nvPr/>
        </p:nvPicPr>
        <p:blipFill>
          <a:blip r:embed="rId6">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162770" y="2727281"/>
            <a:ext cx="297263" cy="352098"/>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Image result for discount icon">
            <a:extLst>
              <a:ext uri="{FF2B5EF4-FFF2-40B4-BE49-F238E27FC236}">
                <a16:creationId xmlns:a16="http://schemas.microsoft.com/office/drawing/2014/main" id="{71ACFA0D-D099-453E-994D-CFC2967F0696}"/>
              </a:ext>
            </a:extLst>
          </p:cNvPr>
          <p:cNvPicPr>
            <a:picLocks noChangeAspect="1" noChangeArrowheads="1"/>
          </p:cNvPicPr>
          <p:nvPr/>
        </p:nvPicPr>
        <p:blipFill>
          <a:blip r:embed="rId7">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162770" y="3334538"/>
            <a:ext cx="297262" cy="296028"/>
          </a:xfrm>
          <a:prstGeom prst="rect">
            <a:avLst/>
          </a:prstGeom>
          <a:noFill/>
          <a:extLst>
            <a:ext uri="{909E8E84-426E-40DD-AFC4-6F175D3DCCD1}">
              <a14:hiddenFill xmlns:a14="http://schemas.microsoft.com/office/drawing/2010/main">
                <a:solidFill>
                  <a:srgbClr val="FFFFFF"/>
                </a:solidFill>
              </a14:hiddenFill>
            </a:ext>
          </a:extLst>
        </p:spPr>
      </p:pic>
      <p:pic>
        <p:nvPicPr>
          <p:cNvPr id="2066" name="Picture 18" descr="Image result for customer segment icon">
            <a:extLst>
              <a:ext uri="{FF2B5EF4-FFF2-40B4-BE49-F238E27FC236}">
                <a16:creationId xmlns:a16="http://schemas.microsoft.com/office/drawing/2014/main" id="{0362F626-687B-4F59-98B0-FF091518C2B7}"/>
              </a:ext>
            </a:extLst>
          </p:cNvPr>
          <p:cNvPicPr>
            <a:picLocks noChangeAspect="1" noChangeArrowheads="1"/>
          </p:cNvPicPr>
          <p:nvPr/>
        </p:nvPicPr>
        <p:blipFill>
          <a:blip r:embed="rId8">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176515" y="2055274"/>
            <a:ext cx="297263" cy="352098"/>
          </a:xfrm>
          <a:prstGeom prst="rect">
            <a:avLst/>
          </a:prstGeom>
          <a:noFill/>
          <a:extLst>
            <a:ext uri="{909E8E84-426E-40DD-AFC4-6F175D3DCCD1}">
              <a14:hiddenFill xmlns:a14="http://schemas.microsoft.com/office/drawing/2010/main">
                <a:solidFill>
                  <a:srgbClr val="FFFFFF"/>
                </a:solidFill>
              </a14:hiddenFill>
            </a:ext>
          </a:extLst>
        </p:spPr>
      </p:pic>
      <p:pic>
        <p:nvPicPr>
          <p:cNvPr id="2068" name="Picture 20" descr="Image result for geographyicon">
            <a:extLst>
              <a:ext uri="{FF2B5EF4-FFF2-40B4-BE49-F238E27FC236}">
                <a16:creationId xmlns:a16="http://schemas.microsoft.com/office/drawing/2014/main" id="{EE72CFB7-0A98-49CF-9FD9-DC160EE8BD1B}"/>
              </a:ext>
            </a:extLst>
          </p:cNvPr>
          <p:cNvPicPr>
            <a:picLocks noChangeAspect="1" noChangeArrowheads="1"/>
          </p:cNvPicPr>
          <p:nvPr/>
        </p:nvPicPr>
        <p:blipFill>
          <a:blip r:embed="rId9">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043008" y="4641052"/>
            <a:ext cx="494967" cy="494967"/>
          </a:xfrm>
          <a:prstGeom prst="rect">
            <a:avLst/>
          </a:prstGeom>
          <a:noFill/>
          <a:extLst>
            <a:ext uri="{909E8E84-426E-40DD-AFC4-6F175D3DCCD1}">
              <a14:hiddenFill xmlns:a14="http://schemas.microsoft.com/office/drawing/2010/main">
                <a:solidFill>
                  <a:srgbClr val="FFFFFF"/>
                </a:solidFill>
              </a14:hiddenFill>
            </a:ext>
          </a:extLst>
        </p:spPr>
      </p:pic>
      <p:pic>
        <p:nvPicPr>
          <p:cNvPr id="2070" name="Picture 22" descr="Image result for weather icon">
            <a:extLst>
              <a:ext uri="{FF2B5EF4-FFF2-40B4-BE49-F238E27FC236}">
                <a16:creationId xmlns:a16="http://schemas.microsoft.com/office/drawing/2014/main" id="{830149ED-4F2A-47B0-A6AF-4D049ABC3F9F}"/>
              </a:ext>
            </a:extLst>
          </p:cNvPr>
          <p:cNvPicPr>
            <a:picLocks noChangeAspect="1" noChangeArrowheads="1"/>
          </p:cNvPicPr>
          <p:nvPr/>
        </p:nvPicPr>
        <p:blipFill>
          <a:blip r:embed="rId10">
            <a:duotone>
              <a:schemeClr val="accent3">
                <a:shade val="45000"/>
                <a:satMod val="135000"/>
              </a:schemeClr>
              <a:prstClr val="white"/>
            </a:duotone>
            <a:extLst>
              <a:ext uri="{BEBA8EAE-BF5A-486C-A8C5-ECC9F3942E4B}">
                <a14:imgProps xmlns:a14="http://schemas.microsoft.com/office/drawing/2010/main">
                  <a14:imgLayer r:embed="rId11">
                    <a14:imgEffect>
                      <a14:colorTemperature colorTemp="5900"/>
                    </a14:imgEffect>
                  </a14:imgLayer>
                </a14:imgProps>
              </a:ext>
              <a:ext uri="{28A0092B-C50C-407E-A947-70E740481C1C}">
                <a14:useLocalDpi xmlns:a14="http://schemas.microsoft.com/office/drawing/2010/main" val="0"/>
              </a:ext>
            </a:extLst>
          </a:blip>
          <a:srcRect/>
          <a:stretch>
            <a:fillRect/>
          </a:stretch>
        </p:blipFill>
        <p:spPr bwMode="auto">
          <a:xfrm>
            <a:off x="2059635" y="5329838"/>
            <a:ext cx="400397" cy="400397"/>
          </a:xfrm>
          <a:prstGeom prst="rect">
            <a:avLst/>
          </a:prstGeom>
          <a:noFill/>
          <a:extLst>
            <a:ext uri="{909E8E84-426E-40DD-AFC4-6F175D3DCCD1}">
              <a14:hiddenFill xmlns:a14="http://schemas.microsoft.com/office/drawing/2010/main">
                <a:solidFill>
                  <a:srgbClr val="FFFFFF"/>
                </a:solidFill>
              </a14:hiddenFill>
            </a:ext>
          </a:extLst>
        </p:spPr>
      </p:pic>
      <p:pic>
        <p:nvPicPr>
          <p:cNvPr id="2072" name="Picture 24" descr="Image result for levers icon">
            <a:extLst>
              <a:ext uri="{FF2B5EF4-FFF2-40B4-BE49-F238E27FC236}">
                <a16:creationId xmlns:a16="http://schemas.microsoft.com/office/drawing/2014/main" id="{E1EBB99F-2AF2-4DDD-8A0C-8CA018AEA10D}"/>
              </a:ext>
            </a:extLst>
          </p:cNvPr>
          <p:cNvPicPr>
            <a:picLocks noChangeAspect="1" noChangeArrowheads="1"/>
          </p:cNvPicPr>
          <p:nvPr/>
        </p:nvPicPr>
        <p:blipFill>
          <a:blip r:embed="rId12">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127711" y="6046551"/>
            <a:ext cx="332321" cy="332321"/>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709726B4-4C59-4B33-9955-7DD1E60591C8}"/>
              </a:ext>
            </a:extLst>
          </p:cNvPr>
          <p:cNvSpPr/>
          <p:nvPr/>
        </p:nvSpPr>
        <p:spPr>
          <a:xfrm>
            <a:off x="899698" y="1222691"/>
            <a:ext cx="10622697" cy="2306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u="none" strike="noStrike" kern="1200" cap="none" spc="0" normalizeH="0" baseline="0" noProof="0" dirty="0">
                <a:ln>
                  <a:noFill/>
                </a:ln>
                <a:solidFill>
                  <a:prstClr val="black"/>
                </a:solidFill>
                <a:effectLst/>
                <a:uLnTx/>
                <a:uFillTx/>
                <a:latin typeface="Calibri" panose="020F0502020204030204"/>
                <a:ea typeface="+mn-ea"/>
                <a:cs typeface="+mn-cs"/>
              </a:rPr>
              <a:t>Synthetic Data generated from the network created for the US market provides the following insights about consumer &amp; marketplace behavior:</a:t>
            </a:r>
          </a:p>
        </p:txBody>
      </p:sp>
      <p:pic>
        <p:nvPicPr>
          <p:cNvPr id="6" name="Picture 5">
            <a:extLst>
              <a:ext uri="{FF2B5EF4-FFF2-40B4-BE49-F238E27FC236}">
                <a16:creationId xmlns:a16="http://schemas.microsoft.com/office/drawing/2014/main" id="{94863783-DD21-483D-83FB-19E96F097050}"/>
              </a:ext>
            </a:extLst>
          </p:cNvPr>
          <p:cNvPicPr>
            <a:picLocks noChangeAspect="1"/>
          </p:cNvPicPr>
          <p:nvPr/>
        </p:nvPicPr>
        <p:blipFill rotWithShape="1">
          <a:blip r:embed="rId13">
            <a:duotone>
              <a:schemeClr val="accent3">
                <a:shade val="45000"/>
                <a:satMod val="135000"/>
              </a:schemeClr>
              <a:prstClr val="white"/>
            </a:duotone>
            <a:extLst>
              <a:ext uri="{28A0092B-C50C-407E-A947-70E740481C1C}">
                <a14:useLocalDpi xmlns:a14="http://schemas.microsoft.com/office/drawing/2010/main" val="0"/>
              </a:ext>
            </a:extLst>
          </a:blip>
          <a:srcRect l="12074" t="4308" r="9544" b="14609"/>
          <a:stretch/>
        </p:blipFill>
        <p:spPr>
          <a:xfrm>
            <a:off x="2197185" y="3807236"/>
            <a:ext cx="297263" cy="331707"/>
          </a:xfrm>
          <a:prstGeom prst="rect">
            <a:avLst/>
          </a:prstGeom>
        </p:spPr>
      </p:pic>
      <p:sp>
        <p:nvSpPr>
          <p:cNvPr id="21" name="Arrow: Pentagon 20">
            <a:extLst>
              <a:ext uri="{FF2B5EF4-FFF2-40B4-BE49-F238E27FC236}">
                <a16:creationId xmlns:a16="http://schemas.microsoft.com/office/drawing/2014/main" id="{C11F6ADD-ECAF-4094-9589-705E882606D0}"/>
              </a:ext>
            </a:extLst>
          </p:cNvPr>
          <p:cNvSpPr/>
          <p:nvPr/>
        </p:nvSpPr>
        <p:spPr>
          <a:xfrm>
            <a:off x="8029005" y="4179024"/>
            <a:ext cx="894746" cy="195916"/>
          </a:xfrm>
          <a:prstGeom prst="homePlate">
            <a:avLst/>
          </a:prstGeom>
          <a:noFill/>
          <a:ln>
            <a:solidFill>
              <a:srgbClr val="E61D2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dirty="0">
                <a:solidFill>
                  <a:prstClr val="black"/>
                </a:solidFill>
                <a:latin typeface="+mj-lt"/>
                <a:hlinkClick r:id="rId14" action="ppaction://hlinksldjump"/>
              </a:rPr>
              <a:t>S</a:t>
            </a:r>
            <a:r>
              <a:rPr kumimoji="0" lang="en-US" sz="1000" b="0" i="0" u="none" strike="noStrike" kern="1200" cap="none" spc="0" normalizeH="0" baseline="0" noProof="0" dirty="0" err="1">
                <a:ln>
                  <a:noFill/>
                </a:ln>
                <a:solidFill>
                  <a:prstClr val="black"/>
                </a:solidFill>
                <a:effectLst/>
                <a:uLnTx/>
                <a:uFillTx/>
                <a:latin typeface="+mj-lt"/>
                <a:hlinkClick r:id="rId14" action="ppaction://hlinksldjump"/>
              </a:rPr>
              <a:t>egments</a:t>
            </a:r>
            <a:endParaRPr kumimoji="0" lang="en-US" sz="1000" b="0" i="0" u="none" strike="noStrike" kern="1200" cap="none" spc="0" normalizeH="0" baseline="0" noProof="0" dirty="0">
              <a:ln>
                <a:noFill/>
              </a:ln>
              <a:solidFill>
                <a:prstClr val="black"/>
              </a:solidFill>
              <a:effectLst/>
              <a:uLnTx/>
              <a:uFillTx/>
              <a:latin typeface="+mj-lt"/>
              <a:ea typeface="+mn-ea"/>
              <a:cs typeface="+mn-cs"/>
            </a:endParaRPr>
          </a:p>
        </p:txBody>
      </p:sp>
      <p:cxnSp>
        <p:nvCxnSpPr>
          <p:cNvPr id="20" name="Straight Connector 19">
            <a:extLst>
              <a:ext uri="{FF2B5EF4-FFF2-40B4-BE49-F238E27FC236}">
                <a16:creationId xmlns:a16="http://schemas.microsoft.com/office/drawing/2014/main" id="{3D37BA05-E52A-48B2-87B5-D33859AED5D7}"/>
              </a:ext>
            </a:extLst>
          </p:cNvPr>
          <p:cNvCxnSpPr>
            <a:cxnSpLocks/>
            <a:stCxn id="53" idx="4"/>
            <a:endCxn id="47" idx="0"/>
          </p:cNvCxnSpPr>
          <p:nvPr/>
        </p:nvCxnSpPr>
        <p:spPr>
          <a:xfrm flipH="1">
            <a:off x="9619235" y="5201838"/>
            <a:ext cx="3391" cy="34131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9544429B-014E-4A48-B9BE-F29149C5B0B6}"/>
              </a:ext>
            </a:extLst>
          </p:cNvPr>
          <p:cNvCxnSpPr>
            <a:cxnSpLocks/>
            <a:stCxn id="41" idx="4"/>
            <a:endCxn id="53" idx="0"/>
          </p:cNvCxnSpPr>
          <p:nvPr/>
        </p:nvCxnSpPr>
        <p:spPr>
          <a:xfrm>
            <a:off x="9619587" y="4373521"/>
            <a:ext cx="3039" cy="34131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537F7B42-CCE4-4A85-A173-CA7B9757856C}"/>
              </a:ext>
            </a:extLst>
          </p:cNvPr>
          <p:cNvCxnSpPr>
            <a:cxnSpLocks/>
            <a:stCxn id="49" idx="4"/>
            <a:endCxn id="41" idx="0"/>
          </p:cNvCxnSpPr>
          <p:nvPr/>
        </p:nvCxnSpPr>
        <p:spPr>
          <a:xfrm flipH="1">
            <a:off x="9619587" y="3545204"/>
            <a:ext cx="5626" cy="34131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44516871-1863-4A99-91D9-66A174E15AD8}"/>
              </a:ext>
            </a:extLst>
          </p:cNvPr>
          <p:cNvCxnSpPr>
            <a:stCxn id="38" idx="4"/>
            <a:endCxn id="49" idx="0"/>
          </p:cNvCxnSpPr>
          <p:nvPr/>
        </p:nvCxnSpPr>
        <p:spPr>
          <a:xfrm>
            <a:off x="9619238" y="2716887"/>
            <a:ext cx="5975" cy="34131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Arrow: Down 24">
            <a:extLst>
              <a:ext uri="{FF2B5EF4-FFF2-40B4-BE49-F238E27FC236}">
                <a16:creationId xmlns:a16="http://schemas.microsoft.com/office/drawing/2014/main" id="{8DA1515F-F02D-4AC6-9E11-34ABE919B95B}"/>
              </a:ext>
            </a:extLst>
          </p:cNvPr>
          <p:cNvSpPr/>
          <p:nvPr/>
        </p:nvSpPr>
        <p:spPr>
          <a:xfrm>
            <a:off x="9448557" y="2711925"/>
            <a:ext cx="329061" cy="2831225"/>
          </a:xfrm>
          <a:prstGeom prst="downArrow">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DDA3C3FB-4B00-4AD2-A1E3-C0B0FA8CA2C1}"/>
              </a:ext>
            </a:extLst>
          </p:cNvPr>
          <p:cNvSpPr txBox="1"/>
          <p:nvPr/>
        </p:nvSpPr>
        <p:spPr>
          <a:xfrm>
            <a:off x="10120593" y="4838627"/>
            <a:ext cx="1623393" cy="246221"/>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effectLst/>
                <a:uLnTx/>
                <a:uFillTx/>
                <a:latin typeface="Calibri Light" panose="020F0302020204030204"/>
                <a:ea typeface="+mn-ea"/>
                <a:cs typeface="+mn-cs"/>
              </a:rPr>
              <a:t>Production Planners</a:t>
            </a:r>
          </a:p>
        </p:txBody>
      </p:sp>
      <p:sp>
        <p:nvSpPr>
          <p:cNvPr id="30" name="TextBox 29">
            <a:extLst>
              <a:ext uri="{FF2B5EF4-FFF2-40B4-BE49-F238E27FC236}">
                <a16:creationId xmlns:a16="http://schemas.microsoft.com/office/drawing/2014/main" id="{F5FFFEE4-BE94-4381-A3A8-03536653ED1B}"/>
              </a:ext>
            </a:extLst>
          </p:cNvPr>
          <p:cNvSpPr txBox="1"/>
          <p:nvPr/>
        </p:nvSpPr>
        <p:spPr>
          <a:xfrm>
            <a:off x="10120593" y="2332632"/>
            <a:ext cx="1630255" cy="246221"/>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800000"/>
                </a:solidFill>
                <a:effectLst/>
                <a:uLnTx/>
                <a:uFillTx/>
                <a:latin typeface="Calibri Light" panose="020F0302020204030204"/>
                <a:ea typeface="+mn-ea"/>
                <a:cs typeface="+mn-cs"/>
              </a:rPr>
              <a:t>Marketing Team</a:t>
            </a:r>
          </a:p>
        </p:txBody>
      </p:sp>
      <p:sp>
        <p:nvSpPr>
          <p:cNvPr id="33" name="TextBox 32">
            <a:extLst>
              <a:ext uri="{FF2B5EF4-FFF2-40B4-BE49-F238E27FC236}">
                <a16:creationId xmlns:a16="http://schemas.microsoft.com/office/drawing/2014/main" id="{A9A52EDD-5008-4A05-B542-B919B5070892}"/>
              </a:ext>
            </a:extLst>
          </p:cNvPr>
          <p:cNvSpPr txBox="1"/>
          <p:nvPr/>
        </p:nvSpPr>
        <p:spPr>
          <a:xfrm>
            <a:off x="10132365" y="5635309"/>
            <a:ext cx="1657377" cy="246221"/>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0000"/>
                </a:solidFill>
                <a:effectLst/>
                <a:uLnTx/>
                <a:uFillTx/>
                <a:latin typeface="Calibri Light" panose="020F0302020204030204"/>
                <a:ea typeface="+mn-ea"/>
                <a:cs typeface="+mn-cs"/>
              </a:rPr>
              <a:t>Brand Strategy Team</a:t>
            </a:r>
          </a:p>
        </p:txBody>
      </p:sp>
      <p:sp>
        <p:nvSpPr>
          <p:cNvPr id="36" name="TextBox 35">
            <a:extLst>
              <a:ext uri="{FF2B5EF4-FFF2-40B4-BE49-F238E27FC236}">
                <a16:creationId xmlns:a16="http://schemas.microsoft.com/office/drawing/2014/main" id="{5BE9F92A-3538-4516-9FC5-E73E24F038F1}"/>
              </a:ext>
            </a:extLst>
          </p:cNvPr>
          <p:cNvSpPr txBox="1"/>
          <p:nvPr/>
        </p:nvSpPr>
        <p:spPr>
          <a:xfrm>
            <a:off x="10120593" y="3987209"/>
            <a:ext cx="964110" cy="246221"/>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chemeClr val="accent3"/>
                </a:solidFill>
                <a:effectLst/>
                <a:uLnTx/>
                <a:uFillTx/>
                <a:latin typeface="Calibri Light" panose="020F0302020204030204"/>
                <a:ea typeface="+mn-ea"/>
                <a:cs typeface="+mn-cs"/>
              </a:rPr>
              <a:t>Sales Teams</a:t>
            </a:r>
          </a:p>
        </p:txBody>
      </p:sp>
      <p:sp>
        <p:nvSpPr>
          <p:cNvPr id="38" name="Oval 37">
            <a:hlinkClick r:id="rId15" action="ppaction://hlinksldjump"/>
            <a:extLst>
              <a:ext uri="{FF2B5EF4-FFF2-40B4-BE49-F238E27FC236}">
                <a16:creationId xmlns:a16="http://schemas.microsoft.com/office/drawing/2014/main" id="{3B2ABEC4-F18D-4D1A-8A1F-46A72B7206E9}"/>
              </a:ext>
            </a:extLst>
          </p:cNvPr>
          <p:cNvSpPr/>
          <p:nvPr/>
        </p:nvSpPr>
        <p:spPr>
          <a:xfrm>
            <a:off x="9368560" y="2229888"/>
            <a:ext cx="501355" cy="486999"/>
          </a:xfrm>
          <a:prstGeom prst="ellipse">
            <a:avLst/>
          </a:prstGeom>
          <a:solidFill>
            <a:srgbClr val="80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a:ln>
                <a:noFill/>
              </a:ln>
              <a:solidFill>
                <a:srgbClr val="4472C4">
                  <a:lumMod val="50000"/>
                </a:srgbClr>
              </a:solidFill>
              <a:effectLst/>
              <a:uLnTx/>
              <a:uFillTx/>
              <a:latin typeface="FontAwesome" pitchFamily="2" charset="0"/>
              <a:ea typeface="+mn-ea"/>
              <a:cs typeface="+mn-cs"/>
            </a:endParaRPr>
          </a:p>
        </p:txBody>
      </p:sp>
      <p:grpSp>
        <p:nvGrpSpPr>
          <p:cNvPr id="39" name="Group 68">
            <a:extLst>
              <a:ext uri="{FF2B5EF4-FFF2-40B4-BE49-F238E27FC236}">
                <a16:creationId xmlns:a16="http://schemas.microsoft.com/office/drawing/2014/main" id="{B6A4720A-074A-47E9-9B09-2BD11FD6696A}"/>
              </a:ext>
            </a:extLst>
          </p:cNvPr>
          <p:cNvGrpSpPr>
            <a:grpSpLocks noChangeAspect="1"/>
          </p:cNvGrpSpPr>
          <p:nvPr/>
        </p:nvGrpSpPr>
        <p:grpSpPr>
          <a:xfrm>
            <a:off x="9368906" y="2366317"/>
            <a:ext cx="501361" cy="2007204"/>
            <a:chOff x="6595471" y="281850"/>
            <a:chExt cx="723797" cy="2897756"/>
          </a:xfrm>
        </p:grpSpPr>
        <p:sp>
          <p:nvSpPr>
            <p:cNvPr id="41" name="Oval 40">
              <a:extLst>
                <a:ext uri="{FF2B5EF4-FFF2-40B4-BE49-F238E27FC236}">
                  <a16:creationId xmlns:a16="http://schemas.microsoft.com/office/drawing/2014/main" id="{54CC8D2E-2498-4092-8DE2-BE4CCA7C77CE}"/>
                </a:ext>
              </a:extLst>
            </p:cNvPr>
            <p:cNvSpPr/>
            <p:nvPr/>
          </p:nvSpPr>
          <p:spPr>
            <a:xfrm>
              <a:off x="6595471" y="2476529"/>
              <a:ext cx="723797" cy="703077"/>
            </a:xfrm>
            <a:prstGeom prst="ellipse">
              <a:avLst/>
            </a:prstGeom>
            <a:solidFill>
              <a:schemeClr val="accent3"/>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A5A5A5">
                    <a:lumMod val="50000"/>
                  </a:srgbClr>
                </a:solidFill>
                <a:effectLst/>
                <a:uLnTx/>
                <a:uFillTx/>
                <a:latin typeface="Calibri" panose="020F0502020204030204"/>
                <a:ea typeface="+mn-ea"/>
                <a:cs typeface="+mn-cs"/>
              </a:endParaRPr>
            </a:p>
          </p:txBody>
        </p:sp>
        <p:sp>
          <p:nvSpPr>
            <p:cNvPr id="45" name="Freeform 245">
              <a:extLst>
                <a:ext uri="{FF2B5EF4-FFF2-40B4-BE49-F238E27FC236}">
                  <a16:creationId xmlns:a16="http://schemas.microsoft.com/office/drawing/2014/main" id="{3A49F96F-2558-447A-A914-DF218DCB983D}"/>
                </a:ext>
              </a:extLst>
            </p:cNvPr>
            <p:cNvSpPr>
              <a:spLocks/>
            </p:cNvSpPr>
            <p:nvPr/>
          </p:nvSpPr>
          <p:spPr bwMode="auto">
            <a:xfrm>
              <a:off x="6765897" y="281850"/>
              <a:ext cx="331613" cy="331611"/>
            </a:xfrm>
            <a:custGeom>
              <a:avLst/>
              <a:gdLst/>
              <a:ahLst/>
              <a:cxnLst>
                <a:cxn ang="0">
                  <a:pos x="68" y="3"/>
                </a:cxn>
                <a:cxn ang="0">
                  <a:pos x="58" y="61"/>
                </a:cxn>
                <a:cxn ang="0">
                  <a:pos x="57" y="63"/>
                </a:cxn>
                <a:cxn ang="0">
                  <a:pos x="56" y="63"/>
                </a:cxn>
                <a:cxn ang="0">
                  <a:pos x="55" y="63"/>
                </a:cxn>
                <a:cxn ang="0">
                  <a:pos x="38" y="56"/>
                </a:cxn>
                <a:cxn ang="0">
                  <a:pos x="28" y="67"/>
                </a:cxn>
                <a:cxn ang="0">
                  <a:pos x="26" y="68"/>
                </a:cxn>
                <a:cxn ang="0">
                  <a:pos x="26" y="68"/>
                </a:cxn>
                <a:cxn ang="0">
                  <a:pos x="24" y="65"/>
                </a:cxn>
                <a:cxn ang="0">
                  <a:pos x="24" y="52"/>
                </a:cxn>
                <a:cxn ang="0">
                  <a:pos x="57" y="12"/>
                </a:cxn>
                <a:cxn ang="0">
                  <a:pos x="16" y="47"/>
                </a:cxn>
                <a:cxn ang="0">
                  <a:pos x="1" y="41"/>
                </a:cxn>
                <a:cxn ang="0">
                  <a:pos x="0" y="39"/>
                </a:cxn>
                <a:cxn ang="0">
                  <a:pos x="1" y="36"/>
                </a:cxn>
                <a:cxn ang="0">
                  <a:pos x="64" y="0"/>
                </a:cxn>
                <a:cxn ang="0">
                  <a:pos x="65" y="0"/>
                </a:cxn>
                <a:cxn ang="0">
                  <a:pos x="67" y="0"/>
                </a:cxn>
                <a:cxn ang="0">
                  <a:pos x="68" y="3"/>
                </a:cxn>
              </a:cxnLst>
              <a:rect l="0" t="0" r="r" b="b"/>
              <a:pathLst>
                <a:path w="68" h="68">
                  <a:moveTo>
                    <a:pt x="68" y="3"/>
                  </a:moveTo>
                  <a:cubicBezTo>
                    <a:pt x="58" y="61"/>
                    <a:pt x="58" y="61"/>
                    <a:pt x="58" y="61"/>
                  </a:cubicBezTo>
                  <a:cubicBezTo>
                    <a:pt x="58" y="62"/>
                    <a:pt x="57" y="62"/>
                    <a:pt x="57" y="63"/>
                  </a:cubicBezTo>
                  <a:cubicBezTo>
                    <a:pt x="56" y="63"/>
                    <a:pt x="56" y="63"/>
                    <a:pt x="56" y="63"/>
                  </a:cubicBezTo>
                  <a:cubicBezTo>
                    <a:pt x="55" y="63"/>
                    <a:pt x="55" y="63"/>
                    <a:pt x="55" y="63"/>
                  </a:cubicBezTo>
                  <a:cubicBezTo>
                    <a:pt x="38" y="56"/>
                    <a:pt x="38" y="56"/>
                    <a:pt x="38" y="56"/>
                  </a:cubicBezTo>
                  <a:cubicBezTo>
                    <a:pt x="28" y="67"/>
                    <a:pt x="28" y="67"/>
                    <a:pt x="28" y="67"/>
                  </a:cubicBezTo>
                  <a:cubicBezTo>
                    <a:pt x="28" y="67"/>
                    <a:pt x="27" y="68"/>
                    <a:pt x="26" y="68"/>
                  </a:cubicBezTo>
                  <a:cubicBezTo>
                    <a:pt x="26" y="68"/>
                    <a:pt x="26" y="68"/>
                    <a:pt x="26" y="68"/>
                  </a:cubicBezTo>
                  <a:cubicBezTo>
                    <a:pt x="25" y="67"/>
                    <a:pt x="24" y="66"/>
                    <a:pt x="24" y="65"/>
                  </a:cubicBezTo>
                  <a:cubicBezTo>
                    <a:pt x="24" y="52"/>
                    <a:pt x="24" y="52"/>
                    <a:pt x="24" y="52"/>
                  </a:cubicBezTo>
                  <a:cubicBezTo>
                    <a:pt x="57" y="12"/>
                    <a:pt x="57" y="12"/>
                    <a:pt x="57" y="12"/>
                  </a:cubicBezTo>
                  <a:cubicBezTo>
                    <a:pt x="16" y="47"/>
                    <a:pt x="16" y="47"/>
                    <a:pt x="16" y="47"/>
                  </a:cubicBezTo>
                  <a:cubicBezTo>
                    <a:pt x="1" y="41"/>
                    <a:pt x="1" y="41"/>
                    <a:pt x="1" y="41"/>
                  </a:cubicBezTo>
                  <a:cubicBezTo>
                    <a:pt x="0" y="40"/>
                    <a:pt x="0" y="40"/>
                    <a:pt x="0" y="39"/>
                  </a:cubicBezTo>
                  <a:cubicBezTo>
                    <a:pt x="0" y="38"/>
                    <a:pt x="0" y="37"/>
                    <a:pt x="1" y="36"/>
                  </a:cubicBezTo>
                  <a:cubicBezTo>
                    <a:pt x="64" y="0"/>
                    <a:pt x="64" y="0"/>
                    <a:pt x="64" y="0"/>
                  </a:cubicBezTo>
                  <a:cubicBezTo>
                    <a:pt x="65" y="0"/>
                    <a:pt x="65" y="0"/>
                    <a:pt x="65" y="0"/>
                  </a:cubicBezTo>
                  <a:cubicBezTo>
                    <a:pt x="66" y="0"/>
                    <a:pt x="66" y="0"/>
                    <a:pt x="67" y="0"/>
                  </a:cubicBezTo>
                  <a:cubicBezTo>
                    <a:pt x="68" y="1"/>
                    <a:pt x="68" y="2"/>
                    <a:pt x="68" y="3"/>
                  </a:cubicBezTo>
                  <a:close/>
                </a:path>
              </a:pathLst>
            </a:custGeom>
            <a:solidFill>
              <a:schemeClr val="bg1"/>
            </a:solidFill>
            <a:ln w="19050">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46" name="Group 69">
            <a:extLst>
              <a:ext uri="{FF2B5EF4-FFF2-40B4-BE49-F238E27FC236}">
                <a16:creationId xmlns:a16="http://schemas.microsoft.com/office/drawing/2014/main" id="{487B2462-24AC-4785-8748-6C20BF2B373D}"/>
              </a:ext>
            </a:extLst>
          </p:cNvPr>
          <p:cNvGrpSpPr>
            <a:grpSpLocks noChangeAspect="1"/>
          </p:cNvGrpSpPr>
          <p:nvPr/>
        </p:nvGrpSpPr>
        <p:grpSpPr>
          <a:xfrm>
            <a:off x="9368554" y="5543151"/>
            <a:ext cx="501361" cy="487004"/>
            <a:chOff x="6595471" y="3484651"/>
            <a:chExt cx="723797" cy="703077"/>
          </a:xfrm>
        </p:grpSpPr>
        <p:sp>
          <p:nvSpPr>
            <p:cNvPr id="47" name="Oval 46">
              <a:extLst>
                <a:ext uri="{FF2B5EF4-FFF2-40B4-BE49-F238E27FC236}">
                  <a16:creationId xmlns:a16="http://schemas.microsoft.com/office/drawing/2014/main" id="{DCDAA0A2-805A-4A5D-B94C-D2755FC12326}"/>
                </a:ext>
              </a:extLst>
            </p:cNvPr>
            <p:cNvSpPr/>
            <p:nvPr/>
          </p:nvSpPr>
          <p:spPr>
            <a:xfrm>
              <a:off x="6595471" y="3484651"/>
              <a:ext cx="723797" cy="703077"/>
            </a:xfrm>
            <a:prstGeom prst="ellipse">
              <a:avLst/>
            </a:prstGeom>
            <a:solidFill>
              <a:srgbClr val="FF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dirty="0">
                <a:ln>
                  <a:noFill/>
                </a:ln>
                <a:solidFill>
                  <a:srgbClr val="5B9BD5">
                    <a:lumMod val="50000"/>
                  </a:srgbClr>
                </a:solidFill>
                <a:effectLst/>
                <a:uLnTx/>
                <a:uFillTx/>
                <a:latin typeface="Calibri" panose="020F0502020204030204"/>
                <a:ea typeface="+mn-ea"/>
                <a:cs typeface="+mn-cs"/>
              </a:endParaRPr>
            </a:p>
          </p:txBody>
        </p:sp>
        <p:sp>
          <p:nvSpPr>
            <p:cNvPr id="48" name="Freeform 63">
              <a:extLst>
                <a:ext uri="{FF2B5EF4-FFF2-40B4-BE49-F238E27FC236}">
                  <a16:creationId xmlns:a16="http://schemas.microsoft.com/office/drawing/2014/main" id="{1A721E9A-7F8E-4295-B340-203B264F8D3F}"/>
                </a:ext>
              </a:extLst>
            </p:cNvPr>
            <p:cNvSpPr>
              <a:spLocks noEditPoints="1"/>
            </p:cNvSpPr>
            <p:nvPr/>
          </p:nvSpPr>
          <p:spPr bwMode="auto">
            <a:xfrm>
              <a:off x="6809049" y="3619502"/>
              <a:ext cx="296640" cy="433374"/>
            </a:xfrm>
            <a:custGeom>
              <a:avLst/>
              <a:gdLst/>
              <a:ahLst/>
              <a:cxnLst>
                <a:cxn ang="0">
                  <a:pos x="35" y="0"/>
                </a:cxn>
                <a:cxn ang="0">
                  <a:pos x="0" y="35"/>
                </a:cxn>
                <a:cxn ang="0">
                  <a:pos x="16" y="74"/>
                </a:cxn>
                <a:cxn ang="0">
                  <a:pos x="35" y="102"/>
                </a:cxn>
                <a:cxn ang="0">
                  <a:pos x="54" y="74"/>
                </a:cxn>
                <a:cxn ang="0">
                  <a:pos x="70" y="35"/>
                </a:cxn>
                <a:cxn ang="0">
                  <a:pos x="35" y="0"/>
                </a:cxn>
                <a:cxn ang="0">
                  <a:pos x="43" y="87"/>
                </a:cxn>
                <a:cxn ang="0">
                  <a:pos x="27" y="89"/>
                </a:cxn>
                <a:cxn ang="0">
                  <a:pos x="26" y="83"/>
                </a:cxn>
                <a:cxn ang="0">
                  <a:pos x="26" y="83"/>
                </a:cxn>
                <a:cxn ang="0">
                  <a:pos x="45" y="80"/>
                </a:cxn>
                <a:cxn ang="0">
                  <a:pos x="44" y="83"/>
                </a:cxn>
                <a:cxn ang="0">
                  <a:pos x="43" y="87"/>
                </a:cxn>
                <a:cxn ang="0">
                  <a:pos x="25" y="79"/>
                </a:cxn>
                <a:cxn ang="0">
                  <a:pos x="23" y="73"/>
                </a:cxn>
                <a:cxn ang="0">
                  <a:pos x="47" y="73"/>
                </a:cxn>
                <a:cxn ang="0">
                  <a:pos x="46" y="77"/>
                </a:cxn>
                <a:cxn ang="0">
                  <a:pos x="25" y="79"/>
                </a:cxn>
                <a:cxn ang="0">
                  <a:pos x="35" y="96"/>
                </a:cxn>
                <a:cxn ang="0">
                  <a:pos x="29" y="92"/>
                </a:cxn>
                <a:cxn ang="0">
                  <a:pos x="42" y="90"/>
                </a:cxn>
                <a:cxn ang="0">
                  <a:pos x="35" y="96"/>
                </a:cxn>
                <a:cxn ang="0">
                  <a:pos x="50" y="67"/>
                </a:cxn>
                <a:cxn ang="0">
                  <a:pos x="20" y="67"/>
                </a:cxn>
                <a:cxn ang="0">
                  <a:pos x="15" y="57"/>
                </a:cxn>
                <a:cxn ang="0">
                  <a:pos x="6" y="35"/>
                </a:cxn>
                <a:cxn ang="0">
                  <a:pos x="35" y="6"/>
                </a:cxn>
                <a:cxn ang="0">
                  <a:pos x="64" y="35"/>
                </a:cxn>
                <a:cxn ang="0">
                  <a:pos x="55" y="57"/>
                </a:cxn>
                <a:cxn ang="0">
                  <a:pos x="50" y="67"/>
                </a:cxn>
                <a:cxn ang="0">
                  <a:pos x="50" y="67"/>
                </a:cxn>
                <a:cxn ang="0">
                  <a:pos x="50" y="67"/>
                </a:cxn>
              </a:cxnLst>
              <a:rect l="0" t="0" r="r" b="b"/>
              <a:pathLst>
                <a:path w="70" h="102">
                  <a:moveTo>
                    <a:pt x="35" y="0"/>
                  </a:moveTo>
                  <a:cubicBezTo>
                    <a:pt x="16" y="0"/>
                    <a:pt x="0" y="16"/>
                    <a:pt x="0" y="35"/>
                  </a:cubicBezTo>
                  <a:cubicBezTo>
                    <a:pt x="0" y="48"/>
                    <a:pt x="12" y="62"/>
                    <a:pt x="16" y="74"/>
                  </a:cubicBezTo>
                  <a:cubicBezTo>
                    <a:pt x="22" y="91"/>
                    <a:pt x="22" y="102"/>
                    <a:pt x="35" y="102"/>
                  </a:cubicBezTo>
                  <a:cubicBezTo>
                    <a:pt x="49" y="102"/>
                    <a:pt x="48" y="92"/>
                    <a:pt x="54" y="74"/>
                  </a:cubicBezTo>
                  <a:cubicBezTo>
                    <a:pt x="58" y="62"/>
                    <a:pt x="70" y="48"/>
                    <a:pt x="70" y="35"/>
                  </a:cubicBezTo>
                  <a:cubicBezTo>
                    <a:pt x="70" y="16"/>
                    <a:pt x="54" y="0"/>
                    <a:pt x="35" y="0"/>
                  </a:cubicBezTo>
                  <a:close/>
                  <a:moveTo>
                    <a:pt x="43" y="87"/>
                  </a:moveTo>
                  <a:cubicBezTo>
                    <a:pt x="27" y="89"/>
                    <a:pt x="27" y="89"/>
                    <a:pt x="27" y="89"/>
                  </a:cubicBezTo>
                  <a:cubicBezTo>
                    <a:pt x="27" y="87"/>
                    <a:pt x="26" y="85"/>
                    <a:pt x="26" y="83"/>
                  </a:cubicBezTo>
                  <a:cubicBezTo>
                    <a:pt x="26" y="83"/>
                    <a:pt x="26" y="83"/>
                    <a:pt x="26" y="83"/>
                  </a:cubicBezTo>
                  <a:cubicBezTo>
                    <a:pt x="45" y="80"/>
                    <a:pt x="45" y="80"/>
                    <a:pt x="45" y="80"/>
                  </a:cubicBezTo>
                  <a:cubicBezTo>
                    <a:pt x="45" y="81"/>
                    <a:pt x="45" y="82"/>
                    <a:pt x="44" y="83"/>
                  </a:cubicBezTo>
                  <a:cubicBezTo>
                    <a:pt x="44" y="84"/>
                    <a:pt x="44" y="86"/>
                    <a:pt x="43" y="87"/>
                  </a:cubicBezTo>
                  <a:close/>
                  <a:moveTo>
                    <a:pt x="25" y="79"/>
                  </a:moveTo>
                  <a:cubicBezTo>
                    <a:pt x="24" y="78"/>
                    <a:pt x="23" y="76"/>
                    <a:pt x="23" y="73"/>
                  </a:cubicBezTo>
                  <a:cubicBezTo>
                    <a:pt x="47" y="73"/>
                    <a:pt x="47" y="73"/>
                    <a:pt x="47" y="73"/>
                  </a:cubicBezTo>
                  <a:cubicBezTo>
                    <a:pt x="47" y="75"/>
                    <a:pt x="47" y="76"/>
                    <a:pt x="46" y="77"/>
                  </a:cubicBezTo>
                  <a:lnTo>
                    <a:pt x="25" y="79"/>
                  </a:lnTo>
                  <a:close/>
                  <a:moveTo>
                    <a:pt x="35" y="96"/>
                  </a:moveTo>
                  <a:cubicBezTo>
                    <a:pt x="32" y="96"/>
                    <a:pt x="30" y="95"/>
                    <a:pt x="29" y="92"/>
                  </a:cubicBezTo>
                  <a:cubicBezTo>
                    <a:pt x="42" y="90"/>
                    <a:pt x="42" y="90"/>
                    <a:pt x="42" y="90"/>
                  </a:cubicBezTo>
                  <a:cubicBezTo>
                    <a:pt x="40" y="95"/>
                    <a:pt x="39" y="96"/>
                    <a:pt x="35" y="96"/>
                  </a:cubicBezTo>
                  <a:close/>
                  <a:moveTo>
                    <a:pt x="50" y="67"/>
                  </a:moveTo>
                  <a:cubicBezTo>
                    <a:pt x="20" y="67"/>
                    <a:pt x="20" y="67"/>
                    <a:pt x="20" y="67"/>
                  </a:cubicBezTo>
                  <a:cubicBezTo>
                    <a:pt x="19" y="64"/>
                    <a:pt x="17" y="60"/>
                    <a:pt x="15" y="57"/>
                  </a:cubicBezTo>
                  <a:cubicBezTo>
                    <a:pt x="11" y="49"/>
                    <a:pt x="6" y="41"/>
                    <a:pt x="6" y="35"/>
                  </a:cubicBezTo>
                  <a:cubicBezTo>
                    <a:pt x="6" y="19"/>
                    <a:pt x="19" y="6"/>
                    <a:pt x="35" y="6"/>
                  </a:cubicBezTo>
                  <a:cubicBezTo>
                    <a:pt x="51" y="6"/>
                    <a:pt x="64" y="19"/>
                    <a:pt x="64" y="35"/>
                  </a:cubicBezTo>
                  <a:cubicBezTo>
                    <a:pt x="64" y="41"/>
                    <a:pt x="60" y="49"/>
                    <a:pt x="55" y="57"/>
                  </a:cubicBezTo>
                  <a:cubicBezTo>
                    <a:pt x="53" y="60"/>
                    <a:pt x="52" y="64"/>
                    <a:pt x="50" y="67"/>
                  </a:cubicBezTo>
                  <a:close/>
                  <a:moveTo>
                    <a:pt x="50" y="67"/>
                  </a:moveTo>
                  <a:cubicBezTo>
                    <a:pt x="50" y="67"/>
                    <a:pt x="50" y="67"/>
                    <a:pt x="50" y="67"/>
                  </a:cubicBezTo>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49" name="Oval 48">
            <a:extLst>
              <a:ext uri="{FF2B5EF4-FFF2-40B4-BE49-F238E27FC236}">
                <a16:creationId xmlns:a16="http://schemas.microsoft.com/office/drawing/2014/main" id="{8F4FDF7C-FE97-4C1C-8DA9-938F494108B6}"/>
              </a:ext>
            </a:extLst>
          </p:cNvPr>
          <p:cNvSpPr/>
          <p:nvPr/>
        </p:nvSpPr>
        <p:spPr>
          <a:xfrm>
            <a:off x="9374532" y="3058200"/>
            <a:ext cx="501361" cy="487004"/>
          </a:xfrm>
          <a:prstGeom prst="ellipse">
            <a:avLst/>
          </a:prstGeom>
          <a:solidFill>
            <a:srgbClr val="006666"/>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1" i="0" u="none" strike="noStrike" kern="1200" cap="none" spc="0" normalizeH="0" baseline="0" noProof="0" dirty="0">
              <a:ln>
                <a:noFill/>
              </a:ln>
              <a:solidFill>
                <a:srgbClr val="ED7D31">
                  <a:lumMod val="50000"/>
                </a:srgbClr>
              </a:solidFill>
              <a:effectLst/>
              <a:uLnTx/>
              <a:uFillTx/>
              <a:latin typeface="FontAwesome" pitchFamily="2" charset="0"/>
              <a:ea typeface="+mn-ea"/>
              <a:cs typeface="+mn-cs"/>
            </a:endParaRPr>
          </a:p>
        </p:txBody>
      </p:sp>
      <p:sp>
        <p:nvSpPr>
          <p:cNvPr id="51" name="TextBox 50">
            <a:extLst>
              <a:ext uri="{FF2B5EF4-FFF2-40B4-BE49-F238E27FC236}">
                <a16:creationId xmlns:a16="http://schemas.microsoft.com/office/drawing/2014/main" id="{F016C4FC-24AF-4487-9879-D89CCC1B8CFC}"/>
              </a:ext>
            </a:extLst>
          </p:cNvPr>
          <p:cNvSpPr txBox="1"/>
          <p:nvPr/>
        </p:nvSpPr>
        <p:spPr>
          <a:xfrm>
            <a:off x="10120593" y="3043555"/>
            <a:ext cx="1558568" cy="492443"/>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6666"/>
                </a:solidFill>
                <a:effectLst/>
                <a:uLnTx/>
                <a:uFillTx/>
                <a:latin typeface="Calibri Light" panose="020F0302020204030204"/>
                <a:ea typeface="+mn-ea"/>
                <a:cs typeface="+mn-cs"/>
              </a:rPr>
              <a:t>Revenue Growth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6666"/>
                </a:solidFill>
                <a:effectLst/>
                <a:uLnTx/>
                <a:uFillTx/>
                <a:latin typeface="Calibri Light" panose="020F0302020204030204"/>
                <a:ea typeface="+mn-ea"/>
                <a:cs typeface="+mn-cs"/>
              </a:rPr>
              <a:t>Management Team</a:t>
            </a:r>
          </a:p>
        </p:txBody>
      </p:sp>
      <p:sp>
        <p:nvSpPr>
          <p:cNvPr id="53" name="Oval 52">
            <a:extLst>
              <a:ext uri="{FF2B5EF4-FFF2-40B4-BE49-F238E27FC236}">
                <a16:creationId xmlns:a16="http://schemas.microsoft.com/office/drawing/2014/main" id="{414FA384-8057-4B40-9F37-3C1EF1488567}"/>
              </a:ext>
            </a:extLst>
          </p:cNvPr>
          <p:cNvSpPr/>
          <p:nvPr/>
        </p:nvSpPr>
        <p:spPr>
          <a:xfrm>
            <a:off x="9371945" y="4714834"/>
            <a:ext cx="501361" cy="487004"/>
          </a:xfrm>
          <a:prstGeom prst="ellipse">
            <a:avLst/>
          </a:prstGeom>
          <a:solidFill>
            <a:schemeClr val="tx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C000">
                  <a:lumMod val="50000"/>
                </a:srgbClr>
              </a:solidFill>
              <a:effectLst/>
              <a:uLnTx/>
              <a:uFillTx/>
              <a:latin typeface="FontAwesome" pitchFamily="2" charset="0"/>
              <a:ea typeface="+mn-ea"/>
              <a:cs typeface="+mn-cs"/>
            </a:endParaRPr>
          </a:p>
        </p:txBody>
      </p:sp>
      <p:sp>
        <p:nvSpPr>
          <p:cNvPr id="54" name="Freeform 56">
            <a:extLst>
              <a:ext uri="{FF2B5EF4-FFF2-40B4-BE49-F238E27FC236}">
                <a16:creationId xmlns:a16="http://schemas.microsoft.com/office/drawing/2014/main" id="{F7995AFA-31C6-4607-95FE-6FC0CBE3050C}"/>
              </a:ext>
            </a:extLst>
          </p:cNvPr>
          <p:cNvSpPr>
            <a:spLocks noEditPoints="1"/>
          </p:cNvSpPr>
          <p:nvPr/>
        </p:nvSpPr>
        <p:spPr bwMode="auto">
          <a:xfrm>
            <a:off x="9510820" y="4838627"/>
            <a:ext cx="239420" cy="239418"/>
          </a:xfrm>
          <a:custGeom>
            <a:avLst/>
            <a:gdLst/>
            <a:ahLst/>
            <a:cxnLst>
              <a:cxn ang="0">
                <a:pos x="64" y="42"/>
              </a:cxn>
              <a:cxn ang="0">
                <a:pos x="63" y="44"/>
              </a:cxn>
              <a:cxn ang="0">
                <a:pos x="33" y="64"/>
              </a:cxn>
              <a:cxn ang="0">
                <a:pos x="32" y="64"/>
              </a:cxn>
              <a:cxn ang="0">
                <a:pos x="30" y="64"/>
              </a:cxn>
              <a:cxn ang="0">
                <a:pos x="1" y="44"/>
              </a:cxn>
              <a:cxn ang="0">
                <a:pos x="0" y="42"/>
              </a:cxn>
              <a:cxn ang="0">
                <a:pos x="0" y="23"/>
              </a:cxn>
              <a:cxn ang="0">
                <a:pos x="1" y="20"/>
              </a:cxn>
              <a:cxn ang="0">
                <a:pos x="30" y="1"/>
              </a:cxn>
              <a:cxn ang="0">
                <a:pos x="32" y="0"/>
              </a:cxn>
              <a:cxn ang="0">
                <a:pos x="33" y="1"/>
              </a:cxn>
              <a:cxn ang="0">
                <a:pos x="63" y="20"/>
              </a:cxn>
              <a:cxn ang="0">
                <a:pos x="64" y="23"/>
              </a:cxn>
              <a:cxn ang="0">
                <a:pos x="64" y="42"/>
              </a:cxn>
              <a:cxn ang="0">
                <a:pos x="12" y="32"/>
              </a:cxn>
              <a:cxn ang="0">
                <a:pos x="5" y="28"/>
              </a:cxn>
              <a:cxn ang="0">
                <a:pos x="5" y="37"/>
              </a:cxn>
              <a:cxn ang="0">
                <a:pos x="12" y="32"/>
              </a:cxn>
              <a:cxn ang="0">
                <a:pos x="29" y="21"/>
              </a:cxn>
              <a:cxn ang="0">
                <a:pos x="29" y="8"/>
              </a:cxn>
              <a:cxn ang="0">
                <a:pos x="7" y="23"/>
              </a:cxn>
              <a:cxn ang="0">
                <a:pos x="17" y="29"/>
              </a:cxn>
              <a:cxn ang="0">
                <a:pos x="29" y="21"/>
              </a:cxn>
              <a:cxn ang="0">
                <a:pos x="29" y="56"/>
              </a:cxn>
              <a:cxn ang="0">
                <a:pos x="29" y="44"/>
              </a:cxn>
              <a:cxn ang="0">
                <a:pos x="17" y="36"/>
              </a:cxn>
              <a:cxn ang="0">
                <a:pos x="7" y="42"/>
              </a:cxn>
              <a:cxn ang="0">
                <a:pos x="29" y="56"/>
              </a:cxn>
              <a:cxn ang="0">
                <a:pos x="41" y="32"/>
              </a:cxn>
              <a:cxn ang="0">
                <a:pos x="32" y="26"/>
              </a:cxn>
              <a:cxn ang="0">
                <a:pos x="22" y="32"/>
              </a:cxn>
              <a:cxn ang="0">
                <a:pos x="32" y="39"/>
              </a:cxn>
              <a:cxn ang="0">
                <a:pos x="41" y="32"/>
              </a:cxn>
              <a:cxn ang="0">
                <a:pos x="56" y="23"/>
              </a:cxn>
              <a:cxn ang="0">
                <a:pos x="35" y="8"/>
              </a:cxn>
              <a:cxn ang="0">
                <a:pos x="35" y="21"/>
              </a:cxn>
              <a:cxn ang="0">
                <a:pos x="46" y="29"/>
              </a:cxn>
              <a:cxn ang="0">
                <a:pos x="56" y="23"/>
              </a:cxn>
              <a:cxn ang="0">
                <a:pos x="56" y="42"/>
              </a:cxn>
              <a:cxn ang="0">
                <a:pos x="46" y="36"/>
              </a:cxn>
              <a:cxn ang="0">
                <a:pos x="35" y="44"/>
              </a:cxn>
              <a:cxn ang="0">
                <a:pos x="35" y="56"/>
              </a:cxn>
              <a:cxn ang="0">
                <a:pos x="56" y="42"/>
              </a:cxn>
              <a:cxn ang="0">
                <a:pos x="58" y="37"/>
              </a:cxn>
              <a:cxn ang="0">
                <a:pos x="58" y="28"/>
              </a:cxn>
              <a:cxn ang="0">
                <a:pos x="51" y="32"/>
              </a:cxn>
              <a:cxn ang="0">
                <a:pos x="58" y="37"/>
              </a:cxn>
            </a:cxnLst>
            <a:rect l="0" t="0" r="r" b="b"/>
            <a:pathLst>
              <a:path w="64" h="64">
                <a:moveTo>
                  <a:pt x="64" y="42"/>
                </a:moveTo>
                <a:cubicBezTo>
                  <a:pt x="64" y="43"/>
                  <a:pt x="63" y="44"/>
                  <a:pt x="63" y="44"/>
                </a:cubicBezTo>
                <a:cubicBezTo>
                  <a:pt x="33" y="64"/>
                  <a:pt x="33" y="64"/>
                  <a:pt x="33" y="64"/>
                </a:cubicBezTo>
                <a:cubicBezTo>
                  <a:pt x="33" y="64"/>
                  <a:pt x="32" y="64"/>
                  <a:pt x="32" y="64"/>
                </a:cubicBezTo>
                <a:cubicBezTo>
                  <a:pt x="31" y="64"/>
                  <a:pt x="31" y="64"/>
                  <a:pt x="30" y="64"/>
                </a:cubicBezTo>
                <a:cubicBezTo>
                  <a:pt x="1" y="44"/>
                  <a:pt x="1" y="44"/>
                  <a:pt x="1" y="44"/>
                </a:cubicBezTo>
                <a:cubicBezTo>
                  <a:pt x="0" y="44"/>
                  <a:pt x="0" y="43"/>
                  <a:pt x="0" y="42"/>
                </a:cubicBezTo>
                <a:cubicBezTo>
                  <a:pt x="0" y="23"/>
                  <a:pt x="0" y="23"/>
                  <a:pt x="0" y="23"/>
                </a:cubicBezTo>
                <a:cubicBezTo>
                  <a:pt x="0" y="22"/>
                  <a:pt x="0" y="21"/>
                  <a:pt x="1" y="20"/>
                </a:cubicBezTo>
                <a:cubicBezTo>
                  <a:pt x="30" y="1"/>
                  <a:pt x="30" y="1"/>
                  <a:pt x="30" y="1"/>
                </a:cubicBezTo>
                <a:cubicBezTo>
                  <a:pt x="31" y="1"/>
                  <a:pt x="31" y="0"/>
                  <a:pt x="32" y="0"/>
                </a:cubicBezTo>
                <a:cubicBezTo>
                  <a:pt x="32" y="0"/>
                  <a:pt x="33" y="1"/>
                  <a:pt x="33" y="1"/>
                </a:cubicBezTo>
                <a:cubicBezTo>
                  <a:pt x="63" y="20"/>
                  <a:pt x="63" y="20"/>
                  <a:pt x="63" y="20"/>
                </a:cubicBezTo>
                <a:cubicBezTo>
                  <a:pt x="63" y="21"/>
                  <a:pt x="64" y="22"/>
                  <a:pt x="64" y="23"/>
                </a:cubicBezTo>
                <a:lnTo>
                  <a:pt x="64" y="42"/>
                </a:lnTo>
                <a:close/>
                <a:moveTo>
                  <a:pt x="12" y="32"/>
                </a:moveTo>
                <a:cubicBezTo>
                  <a:pt x="5" y="28"/>
                  <a:pt x="5" y="28"/>
                  <a:pt x="5" y="28"/>
                </a:cubicBezTo>
                <a:cubicBezTo>
                  <a:pt x="5" y="37"/>
                  <a:pt x="5" y="37"/>
                  <a:pt x="5" y="37"/>
                </a:cubicBezTo>
                <a:lnTo>
                  <a:pt x="12" y="32"/>
                </a:lnTo>
                <a:close/>
                <a:moveTo>
                  <a:pt x="29" y="21"/>
                </a:moveTo>
                <a:cubicBezTo>
                  <a:pt x="29" y="8"/>
                  <a:pt x="29" y="8"/>
                  <a:pt x="29" y="8"/>
                </a:cubicBezTo>
                <a:cubicBezTo>
                  <a:pt x="7" y="23"/>
                  <a:pt x="7" y="23"/>
                  <a:pt x="7" y="23"/>
                </a:cubicBezTo>
                <a:cubicBezTo>
                  <a:pt x="17" y="29"/>
                  <a:pt x="17" y="29"/>
                  <a:pt x="17" y="29"/>
                </a:cubicBezTo>
                <a:lnTo>
                  <a:pt x="29" y="21"/>
                </a:lnTo>
                <a:close/>
                <a:moveTo>
                  <a:pt x="29" y="56"/>
                </a:moveTo>
                <a:cubicBezTo>
                  <a:pt x="29" y="44"/>
                  <a:pt x="29" y="44"/>
                  <a:pt x="29" y="44"/>
                </a:cubicBezTo>
                <a:cubicBezTo>
                  <a:pt x="17" y="36"/>
                  <a:pt x="17" y="36"/>
                  <a:pt x="17" y="36"/>
                </a:cubicBezTo>
                <a:cubicBezTo>
                  <a:pt x="7" y="42"/>
                  <a:pt x="7" y="42"/>
                  <a:pt x="7" y="42"/>
                </a:cubicBezTo>
                <a:lnTo>
                  <a:pt x="29" y="56"/>
                </a:lnTo>
                <a:close/>
                <a:moveTo>
                  <a:pt x="41" y="32"/>
                </a:moveTo>
                <a:cubicBezTo>
                  <a:pt x="32" y="26"/>
                  <a:pt x="32" y="26"/>
                  <a:pt x="32" y="26"/>
                </a:cubicBezTo>
                <a:cubicBezTo>
                  <a:pt x="22" y="32"/>
                  <a:pt x="22" y="32"/>
                  <a:pt x="22" y="32"/>
                </a:cubicBezTo>
                <a:cubicBezTo>
                  <a:pt x="32" y="39"/>
                  <a:pt x="32" y="39"/>
                  <a:pt x="32" y="39"/>
                </a:cubicBezTo>
                <a:lnTo>
                  <a:pt x="41" y="32"/>
                </a:lnTo>
                <a:close/>
                <a:moveTo>
                  <a:pt x="56" y="23"/>
                </a:moveTo>
                <a:cubicBezTo>
                  <a:pt x="35" y="8"/>
                  <a:pt x="35" y="8"/>
                  <a:pt x="35" y="8"/>
                </a:cubicBezTo>
                <a:cubicBezTo>
                  <a:pt x="35" y="21"/>
                  <a:pt x="35" y="21"/>
                  <a:pt x="35" y="21"/>
                </a:cubicBezTo>
                <a:cubicBezTo>
                  <a:pt x="46" y="29"/>
                  <a:pt x="46" y="29"/>
                  <a:pt x="46" y="29"/>
                </a:cubicBezTo>
                <a:lnTo>
                  <a:pt x="56" y="23"/>
                </a:lnTo>
                <a:close/>
                <a:moveTo>
                  <a:pt x="56" y="42"/>
                </a:moveTo>
                <a:cubicBezTo>
                  <a:pt x="46" y="36"/>
                  <a:pt x="46" y="36"/>
                  <a:pt x="46" y="36"/>
                </a:cubicBezTo>
                <a:cubicBezTo>
                  <a:pt x="35" y="44"/>
                  <a:pt x="35" y="44"/>
                  <a:pt x="35" y="44"/>
                </a:cubicBezTo>
                <a:cubicBezTo>
                  <a:pt x="35" y="56"/>
                  <a:pt x="35" y="56"/>
                  <a:pt x="35" y="56"/>
                </a:cubicBezTo>
                <a:lnTo>
                  <a:pt x="56" y="42"/>
                </a:lnTo>
                <a:close/>
                <a:moveTo>
                  <a:pt x="58" y="37"/>
                </a:moveTo>
                <a:cubicBezTo>
                  <a:pt x="58" y="28"/>
                  <a:pt x="58" y="28"/>
                  <a:pt x="58" y="28"/>
                </a:cubicBezTo>
                <a:cubicBezTo>
                  <a:pt x="51" y="32"/>
                  <a:pt x="51" y="32"/>
                  <a:pt x="51" y="32"/>
                </a:cubicBezTo>
                <a:lnTo>
                  <a:pt x="58" y="37"/>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5" name="Freeform 217">
            <a:extLst>
              <a:ext uri="{FF2B5EF4-FFF2-40B4-BE49-F238E27FC236}">
                <a16:creationId xmlns:a16="http://schemas.microsoft.com/office/drawing/2014/main" id="{17E33026-7737-40E5-8923-5AB8CDCDE92F}"/>
              </a:ext>
            </a:extLst>
          </p:cNvPr>
          <p:cNvSpPr>
            <a:spLocks noEditPoints="1"/>
          </p:cNvSpPr>
          <p:nvPr/>
        </p:nvSpPr>
        <p:spPr bwMode="auto">
          <a:xfrm>
            <a:off x="9489304" y="3217093"/>
            <a:ext cx="262443" cy="196831"/>
          </a:xfrm>
          <a:custGeom>
            <a:avLst/>
            <a:gdLst/>
            <a:ahLst/>
            <a:cxnLst>
              <a:cxn ang="0">
                <a:pos x="78" y="58"/>
              </a:cxn>
              <a:cxn ang="0">
                <a:pos x="0" y="58"/>
              </a:cxn>
              <a:cxn ang="0">
                <a:pos x="0" y="0"/>
              </a:cxn>
              <a:cxn ang="0">
                <a:pos x="5" y="0"/>
              </a:cxn>
              <a:cxn ang="0">
                <a:pos x="5" y="53"/>
              </a:cxn>
              <a:cxn ang="0">
                <a:pos x="78" y="53"/>
              </a:cxn>
              <a:cxn ang="0">
                <a:pos x="78" y="58"/>
              </a:cxn>
              <a:cxn ang="0">
                <a:pos x="73" y="22"/>
              </a:cxn>
              <a:cxn ang="0">
                <a:pos x="71" y="23"/>
              </a:cxn>
              <a:cxn ang="0">
                <a:pos x="66" y="18"/>
              </a:cxn>
              <a:cxn ang="0">
                <a:pos x="42" y="42"/>
              </a:cxn>
              <a:cxn ang="0">
                <a:pos x="40" y="42"/>
              </a:cxn>
              <a:cxn ang="0">
                <a:pos x="31" y="34"/>
              </a:cxn>
              <a:cxn ang="0">
                <a:pos x="16" y="49"/>
              </a:cxn>
              <a:cxn ang="0">
                <a:pos x="8" y="42"/>
              </a:cxn>
              <a:cxn ang="0">
                <a:pos x="30" y="20"/>
              </a:cxn>
              <a:cxn ang="0">
                <a:pos x="32" y="20"/>
              </a:cxn>
              <a:cxn ang="0">
                <a:pos x="41" y="29"/>
              </a:cxn>
              <a:cxn ang="0">
                <a:pos x="59" y="11"/>
              </a:cxn>
              <a:cxn ang="0">
                <a:pos x="54" y="6"/>
              </a:cxn>
              <a:cxn ang="0">
                <a:pos x="55" y="4"/>
              </a:cxn>
              <a:cxn ang="0">
                <a:pos x="71" y="4"/>
              </a:cxn>
              <a:cxn ang="0">
                <a:pos x="73" y="6"/>
              </a:cxn>
              <a:cxn ang="0">
                <a:pos x="73" y="22"/>
              </a:cxn>
            </a:cxnLst>
            <a:rect l="0" t="0" r="r" b="b"/>
            <a:pathLst>
              <a:path w="78" h="58">
                <a:moveTo>
                  <a:pt x="78" y="58"/>
                </a:moveTo>
                <a:cubicBezTo>
                  <a:pt x="0" y="58"/>
                  <a:pt x="0" y="58"/>
                  <a:pt x="0" y="58"/>
                </a:cubicBezTo>
                <a:cubicBezTo>
                  <a:pt x="0" y="0"/>
                  <a:pt x="0" y="0"/>
                  <a:pt x="0" y="0"/>
                </a:cubicBezTo>
                <a:cubicBezTo>
                  <a:pt x="5" y="0"/>
                  <a:pt x="5" y="0"/>
                  <a:pt x="5" y="0"/>
                </a:cubicBezTo>
                <a:cubicBezTo>
                  <a:pt x="5" y="53"/>
                  <a:pt x="5" y="53"/>
                  <a:pt x="5" y="53"/>
                </a:cubicBezTo>
                <a:cubicBezTo>
                  <a:pt x="78" y="53"/>
                  <a:pt x="78" y="53"/>
                  <a:pt x="78" y="53"/>
                </a:cubicBezTo>
                <a:lnTo>
                  <a:pt x="78" y="58"/>
                </a:lnTo>
                <a:close/>
                <a:moveTo>
                  <a:pt x="73" y="22"/>
                </a:moveTo>
                <a:cubicBezTo>
                  <a:pt x="73" y="23"/>
                  <a:pt x="71" y="24"/>
                  <a:pt x="71" y="23"/>
                </a:cubicBezTo>
                <a:cubicBezTo>
                  <a:pt x="66" y="18"/>
                  <a:pt x="66" y="18"/>
                  <a:pt x="66" y="18"/>
                </a:cubicBezTo>
                <a:cubicBezTo>
                  <a:pt x="42" y="42"/>
                  <a:pt x="42" y="42"/>
                  <a:pt x="42" y="42"/>
                </a:cubicBezTo>
                <a:cubicBezTo>
                  <a:pt x="41" y="43"/>
                  <a:pt x="41" y="43"/>
                  <a:pt x="40" y="42"/>
                </a:cubicBezTo>
                <a:cubicBezTo>
                  <a:pt x="31" y="34"/>
                  <a:pt x="31" y="34"/>
                  <a:pt x="31" y="34"/>
                </a:cubicBezTo>
                <a:cubicBezTo>
                  <a:pt x="16" y="49"/>
                  <a:pt x="16" y="49"/>
                  <a:pt x="16" y="49"/>
                </a:cubicBezTo>
                <a:cubicBezTo>
                  <a:pt x="8" y="42"/>
                  <a:pt x="8" y="42"/>
                  <a:pt x="8" y="42"/>
                </a:cubicBezTo>
                <a:cubicBezTo>
                  <a:pt x="30" y="20"/>
                  <a:pt x="30" y="20"/>
                  <a:pt x="30" y="20"/>
                </a:cubicBezTo>
                <a:cubicBezTo>
                  <a:pt x="31" y="19"/>
                  <a:pt x="32" y="19"/>
                  <a:pt x="32" y="20"/>
                </a:cubicBezTo>
                <a:cubicBezTo>
                  <a:pt x="41" y="29"/>
                  <a:pt x="41" y="29"/>
                  <a:pt x="41" y="29"/>
                </a:cubicBezTo>
                <a:cubicBezTo>
                  <a:pt x="59" y="11"/>
                  <a:pt x="59" y="11"/>
                  <a:pt x="59" y="11"/>
                </a:cubicBezTo>
                <a:cubicBezTo>
                  <a:pt x="54" y="6"/>
                  <a:pt x="54" y="6"/>
                  <a:pt x="54" y="6"/>
                </a:cubicBezTo>
                <a:cubicBezTo>
                  <a:pt x="53" y="6"/>
                  <a:pt x="54" y="4"/>
                  <a:pt x="55" y="4"/>
                </a:cubicBezTo>
                <a:cubicBezTo>
                  <a:pt x="71" y="4"/>
                  <a:pt x="71" y="4"/>
                  <a:pt x="71" y="4"/>
                </a:cubicBezTo>
                <a:cubicBezTo>
                  <a:pt x="72" y="4"/>
                  <a:pt x="73" y="5"/>
                  <a:pt x="73" y="6"/>
                </a:cubicBezTo>
                <a:lnTo>
                  <a:pt x="73" y="22"/>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56" name="Graphic 55" descr="Call center">
            <a:extLst>
              <a:ext uri="{FF2B5EF4-FFF2-40B4-BE49-F238E27FC236}">
                <a16:creationId xmlns:a16="http://schemas.microsoft.com/office/drawing/2014/main" id="{D4C05B7E-D924-4320-98AD-A48C863944E4}"/>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9471041" y="3967629"/>
            <a:ext cx="296998" cy="296998"/>
          </a:xfrm>
          <a:prstGeom prst="rect">
            <a:avLst/>
          </a:prstGeom>
        </p:spPr>
      </p:pic>
    </p:spTree>
    <p:extLst>
      <p:ext uri="{BB962C8B-B14F-4D97-AF65-F5344CB8AC3E}">
        <p14:creationId xmlns:p14="http://schemas.microsoft.com/office/powerpoint/2010/main" val="2021294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7" grpId="0"/>
      <p:bldP spid="30" grpId="0"/>
      <p:bldP spid="33" grpId="0"/>
      <p:bldP spid="36" grpId="0"/>
      <p:bldP spid="38" grpId="0" animBg="1"/>
      <p:bldP spid="49" grpId="0" animBg="1"/>
      <p:bldP spid="51" grpId="0"/>
      <p:bldP spid="53" grpId="0" animBg="1"/>
      <p:bldP spid="54" grpId="0" animBg="1"/>
      <p:bldP spid="55"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7D0D536-B416-4567-AE4A-575CB5FB8955}"/>
              </a:ext>
            </a:extLst>
          </p:cNvPr>
          <p:cNvSpPr txBox="1"/>
          <p:nvPr/>
        </p:nvSpPr>
        <p:spPr>
          <a:xfrm>
            <a:off x="5348039" y="3198167"/>
            <a:ext cx="1814599" cy="461665"/>
          </a:xfrm>
          <a:prstGeom prst="rect">
            <a:avLst/>
          </a:prstGeom>
          <a:noFill/>
        </p:spPr>
        <p:txBody>
          <a:bodyPr wrap="none" rtlCol="0">
            <a:spAutoFit/>
          </a:bodyPr>
          <a:lstStyle/>
          <a:p>
            <a:r>
              <a:rPr lang="en-US" sz="2400" b="1" dirty="0">
                <a:solidFill>
                  <a:srgbClr val="881010"/>
                </a:solidFill>
              </a:rPr>
              <a:t>THANK YOU!</a:t>
            </a:r>
          </a:p>
        </p:txBody>
      </p:sp>
    </p:spTree>
    <p:extLst>
      <p:ext uri="{BB962C8B-B14F-4D97-AF65-F5344CB8AC3E}">
        <p14:creationId xmlns:p14="http://schemas.microsoft.com/office/powerpoint/2010/main" val="32328715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7D0D536-B416-4567-AE4A-575CB5FB8955}"/>
              </a:ext>
            </a:extLst>
          </p:cNvPr>
          <p:cNvSpPr txBox="1"/>
          <p:nvPr/>
        </p:nvSpPr>
        <p:spPr>
          <a:xfrm>
            <a:off x="5348039" y="3198167"/>
            <a:ext cx="1495922" cy="461665"/>
          </a:xfrm>
          <a:prstGeom prst="rect">
            <a:avLst/>
          </a:prstGeom>
          <a:noFill/>
        </p:spPr>
        <p:txBody>
          <a:bodyPr wrap="none" rtlCol="0">
            <a:spAutoFit/>
          </a:bodyPr>
          <a:lstStyle/>
          <a:p>
            <a:r>
              <a:rPr lang="en-US" sz="2400" b="1" dirty="0">
                <a:solidFill>
                  <a:srgbClr val="881010"/>
                </a:solidFill>
              </a:rPr>
              <a:t>APPENDIX</a:t>
            </a:r>
          </a:p>
        </p:txBody>
      </p:sp>
    </p:spTree>
    <p:extLst>
      <p:ext uri="{BB962C8B-B14F-4D97-AF65-F5344CB8AC3E}">
        <p14:creationId xmlns:p14="http://schemas.microsoft.com/office/powerpoint/2010/main" val="10138187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38BF221-EDD0-4506-A3BC-D81E43EF2C77}"/>
              </a:ext>
            </a:extLst>
          </p:cNvPr>
          <p:cNvSpPr txBox="1"/>
          <p:nvPr/>
        </p:nvSpPr>
        <p:spPr>
          <a:xfrm>
            <a:off x="429494" y="570925"/>
            <a:ext cx="10978661" cy="707886"/>
          </a:xfrm>
          <a:prstGeom prst="rect">
            <a:avLst/>
          </a:prstGeom>
          <a:noFill/>
        </p:spPr>
        <p:txBody>
          <a:bodyPr wrap="square" rtlCol="0" anchor="ctr">
            <a:spAutoFit/>
          </a:bodyPr>
          <a:lstStyle/>
          <a:p>
            <a:r>
              <a:rPr lang="en-US" sz="2000" b="1">
                <a:solidFill>
                  <a:srgbClr val="800000"/>
                </a:solidFill>
                <a:latin typeface="Calibri" panose="020F0502020204030204"/>
                <a:ea typeface="Segoe UI Historic"/>
                <a:cs typeface="Segoe UI Historic"/>
              </a:rPr>
              <a:t>Marketing Use Cases </a:t>
            </a:r>
            <a:r>
              <a:rPr kumimoji="0" lang="en-US" sz="2000" b="1" i="0" u="none" strike="noStrike" kern="1200" cap="none" spc="0" normalizeH="0" baseline="0" noProof="0" dirty="0">
                <a:ln>
                  <a:noFill/>
                </a:ln>
                <a:solidFill>
                  <a:srgbClr val="002060"/>
                </a:solidFill>
                <a:effectLst/>
                <a:uLnTx/>
                <a:uFillTx/>
                <a:latin typeface="Calibri" panose="020F0502020204030204"/>
                <a:ea typeface="+mn-ea"/>
                <a:cs typeface="+mn-cs"/>
              </a:rPr>
              <a:t>|</a:t>
            </a:r>
            <a:r>
              <a:rPr lang="en-US" sz="2000">
                <a:solidFill>
                  <a:srgbClr val="A5A5A5"/>
                </a:solidFill>
                <a:latin typeface="Calibri Light" panose="020F0302020204030204"/>
              </a:rPr>
              <a:t> </a:t>
            </a:r>
            <a:r>
              <a:rPr lang="en-US" sz="2000" b="1">
                <a:solidFill>
                  <a:srgbClr val="A5A5A5"/>
                </a:solidFill>
                <a:latin typeface="Calibri Light" panose="020F0302020204030204"/>
              </a:rPr>
              <a:t>Agent based modeling along with simulation approach can play a vital role in facilitating predictive-prescriptive analytics across multiple problem areas</a:t>
            </a:r>
          </a:p>
        </p:txBody>
      </p:sp>
      <p:sp>
        <p:nvSpPr>
          <p:cNvPr id="13" name="TextBox 12">
            <a:extLst>
              <a:ext uri="{FF2B5EF4-FFF2-40B4-BE49-F238E27FC236}">
                <a16:creationId xmlns:a16="http://schemas.microsoft.com/office/drawing/2014/main" id="{8E1DCDA1-3820-4393-B809-EE063C6A82FB}"/>
              </a:ext>
            </a:extLst>
          </p:cNvPr>
          <p:cNvSpPr txBox="1"/>
          <p:nvPr/>
        </p:nvSpPr>
        <p:spPr>
          <a:xfrm>
            <a:off x="234179" y="0"/>
            <a:ext cx="2649415" cy="276999"/>
          </a:xfrm>
          <a:prstGeom prst="rect">
            <a:avLst/>
          </a:prstGeom>
          <a:noFill/>
        </p:spPr>
        <p:txBody>
          <a:bodyPr wrap="square" rtlCol="0">
            <a:spAutoFit/>
          </a:bodyPr>
          <a:lstStyle/>
          <a:p>
            <a:r>
              <a:rPr lang="en-US" sz="1200" i="1" dirty="0">
                <a:solidFill>
                  <a:schemeClr val="tx1">
                    <a:lumMod val="65000"/>
                    <a:lumOff val="35000"/>
                  </a:schemeClr>
                </a:solidFill>
              </a:rPr>
              <a:t>Broader Application of ABM</a:t>
            </a:r>
          </a:p>
        </p:txBody>
      </p:sp>
      <p:pic>
        <p:nvPicPr>
          <p:cNvPr id="52" name="Picture 51">
            <a:extLst>
              <a:ext uri="{FF2B5EF4-FFF2-40B4-BE49-F238E27FC236}">
                <a16:creationId xmlns:a16="http://schemas.microsoft.com/office/drawing/2014/main" id="{151AE6B4-9DFF-4E93-97E1-1DED5CBFD1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2997" y="1456519"/>
            <a:ext cx="9991654" cy="4954056"/>
          </a:xfrm>
          <a:prstGeom prst="rect">
            <a:avLst/>
          </a:prstGeom>
        </p:spPr>
      </p:pic>
    </p:spTree>
    <p:extLst>
      <p:ext uri="{BB962C8B-B14F-4D97-AF65-F5344CB8AC3E}">
        <p14:creationId xmlns:p14="http://schemas.microsoft.com/office/powerpoint/2010/main" val="3451439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043C7D2-E19F-485E-B7BE-A234D71E3583}"/>
              </a:ext>
            </a:extLst>
          </p:cNvPr>
          <p:cNvSpPr txBox="1"/>
          <p:nvPr/>
        </p:nvSpPr>
        <p:spPr>
          <a:xfrm>
            <a:off x="6716110" y="1313793"/>
            <a:ext cx="3920359"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BC3101"/>
                </a:solidFill>
                <a:effectLst/>
                <a:uLnTx/>
                <a:uFillTx/>
                <a:latin typeface="Calibri" panose="020F0502020204030204"/>
                <a:ea typeface="+mn-ea"/>
                <a:cs typeface="+mn-cs"/>
              </a:rPr>
              <a:t>AGENDA</a:t>
            </a:r>
          </a:p>
        </p:txBody>
      </p:sp>
      <p:cxnSp>
        <p:nvCxnSpPr>
          <p:cNvPr id="4" name="Straight Connector 3">
            <a:extLst>
              <a:ext uri="{FF2B5EF4-FFF2-40B4-BE49-F238E27FC236}">
                <a16:creationId xmlns:a16="http://schemas.microsoft.com/office/drawing/2014/main" id="{EEAAD8E3-0183-42B3-B419-EED3BEEA8E9B}"/>
              </a:ext>
            </a:extLst>
          </p:cNvPr>
          <p:cNvCxnSpPr>
            <a:cxnSpLocks/>
          </p:cNvCxnSpPr>
          <p:nvPr/>
        </p:nvCxnSpPr>
        <p:spPr>
          <a:xfrm>
            <a:off x="6525938" y="1442376"/>
            <a:ext cx="0" cy="3444712"/>
          </a:xfrm>
          <a:prstGeom prst="line">
            <a:avLst/>
          </a:prstGeom>
        </p:spPr>
        <p:style>
          <a:lnRef idx="1">
            <a:schemeClr val="dk1"/>
          </a:lnRef>
          <a:fillRef idx="0">
            <a:schemeClr val="dk1"/>
          </a:fillRef>
          <a:effectRef idx="0">
            <a:schemeClr val="dk1"/>
          </a:effectRef>
          <a:fontRef idx="minor">
            <a:schemeClr val="tx1"/>
          </a:fontRef>
        </p:style>
      </p:cxnSp>
      <p:sp>
        <p:nvSpPr>
          <p:cNvPr id="5" name="TextBox 4">
            <a:extLst>
              <a:ext uri="{FF2B5EF4-FFF2-40B4-BE49-F238E27FC236}">
                <a16:creationId xmlns:a16="http://schemas.microsoft.com/office/drawing/2014/main" id="{A2C82B6F-68D8-4440-A9EA-3CC65F4A2155}"/>
              </a:ext>
            </a:extLst>
          </p:cNvPr>
          <p:cNvSpPr txBox="1"/>
          <p:nvPr/>
        </p:nvSpPr>
        <p:spPr>
          <a:xfrm>
            <a:off x="6863255" y="2301765"/>
            <a:ext cx="3300262" cy="2585323"/>
          </a:xfrm>
          <a:prstGeom prst="rect">
            <a:avLst/>
          </a:prstGeom>
          <a:noFill/>
        </p:spPr>
        <p:txBody>
          <a:bodyPr wrap="none" rtlCol="0">
            <a:spAutoFit/>
          </a:bodyPr>
          <a:lstStyle/>
          <a:p>
            <a:r>
              <a:rPr lang="en-US" b="1" dirty="0">
                <a:solidFill>
                  <a:srgbClr val="C00000"/>
                </a:solidFill>
                <a:latin typeface="+mj-lt"/>
              </a:rPr>
              <a:t>Agent Based Modeling</a:t>
            </a:r>
          </a:p>
          <a:p>
            <a:pPr marL="742950" lvl="1" indent="-285750">
              <a:buFont typeface="Wingdings" panose="05000000000000000000" pitchFamily="2" charset="2"/>
              <a:buChar char="Ø"/>
            </a:pPr>
            <a:r>
              <a:rPr lang="en-US" dirty="0">
                <a:latin typeface="+mj-lt"/>
              </a:rPr>
              <a:t>Introduction</a:t>
            </a:r>
          </a:p>
          <a:p>
            <a:pPr marL="742950" lvl="1" indent="-285750">
              <a:buFont typeface="Wingdings" panose="05000000000000000000" pitchFamily="2" charset="2"/>
              <a:buChar char="Ø"/>
            </a:pPr>
            <a:r>
              <a:rPr lang="en-US" dirty="0">
                <a:latin typeface="+mj-lt"/>
              </a:rPr>
              <a:t>Applications</a:t>
            </a:r>
          </a:p>
          <a:p>
            <a:r>
              <a:rPr lang="en-US" b="1" dirty="0" err="1">
                <a:solidFill>
                  <a:srgbClr val="C00000"/>
                </a:solidFill>
                <a:latin typeface="+mj-lt"/>
              </a:rPr>
              <a:t>Fuze</a:t>
            </a:r>
            <a:r>
              <a:rPr lang="en-US" b="1" dirty="0">
                <a:solidFill>
                  <a:srgbClr val="C00000"/>
                </a:solidFill>
                <a:latin typeface="+mj-lt"/>
              </a:rPr>
              <a:t> Tea Prototype</a:t>
            </a:r>
          </a:p>
          <a:p>
            <a:pPr marL="742950" lvl="1" indent="-285750">
              <a:buFont typeface="Wingdings" panose="05000000000000000000" pitchFamily="2" charset="2"/>
              <a:buChar char="Ø"/>
            </a:pPr>
            <a:r>
              <a:rPr lang="en-US" dirty="0">
                <a:latin typeface="+mj-lt"/>
              </a:rPr>
              <a:t>Executive Summary</a:t>
            </a:r>
          </a:p>
          <a:p>
            <a:pPr marL="742950" lvl="1" indent="-285750">
              <a:buFont typeface="Wingdings" panose="05000000000000000000" pitchFamily="2" charset="2"/>
              <a:buChar char="Ø"/>
            </a:pPr>
            <a:r>
              <a:rPr lang="en-US" dirty="0">
                <a:latin typeface="+mj-lt"/>
              </a:rPr>
              <a:t>Approach</a:t>
            </a:r>
          </a:p>
          <a:p>
            <a:pPr marL="742950" lvl="1" indent="-285750">
              <a:buFont typeface="Wingdings" panose="05000000000000000000" pitchFamily="2" charset="2"/>
              <a:buChar char="Ø"/>
            </a:pPr>
            <a:r>
              <a:rPr lang="en-US" dirty="0">
                <a:latin typeface="+mj-lt"/>
              </a:rPr>
              <a:t>Sample Output &amp; Insights</a:t>
            </a:r>
          </a:p>
          <a:p>
            <a:pPr marL="742950" lvl="1" indent="-285750">
              <a:buFont typeface="Wingdings" panose="05000000000000000000" pitchFamily="2" charset="2"/>
              <a:buChar char="Ø"/>
            </a:pPr>
            <a:r>
              <a:rPr lang="en-US" dirty="0">
                <a:latin typeface="+mj-lt"/>
              </a:rPr>
              <a:t>Simulator Demo</a:t>
            </a:r>
          </a:p>
          <a:p>
            <a:r>
              <a:rPr lang="en-US" b="1" dirty="0">
                <a:solidFill>
                  <a:srgbClr val="CF3E3E"/>
                </a:solidFill>
                <a:latin typeface="+mj-lt"/>
              </a:rPr>
              <a:t>Discussion</a:t>
            </a:r>
          </a:p>
        </p:txBody>
      </p:sp>
    </p:spTree>
    <p:extLst>
      <p:ext uri="{BB962C8B-B14F-4D97-AF65-F5344CB8AC3E}">
        <p14:creationId xmlns:p14="http://schemas.microsoft.com/office/powerpoint/2010/main" val="25047332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68" name="Picture 20" descr="Image result for media reach icon">
            <a:extLst>
              <a:ext uri="{FF2B5EF4-FFF2-40B4-BE49-F238E27FC236}">
                <a16:creationId xmlns:a16="http://schemas.microsoft.com/office/drawing/2014/main" id="{5211DFCC-C2B3-4F8A-BFDA-C57BE0CE44C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528" r="6521"/>
          <a:stretch/>
        </p:blipFill>
        <p:spPr bwMode="auto">
          <a:xfrm>
            <a:off x="9651084" y="3535930"/>
            <a:ext cx="895762" cy="685932"/>
          </a:xfrm>
          <a:prstGeom prst="rect">
            <a:avLst/>
          </a:prstGeom>
          <a:noFill/>
          <a:extLst>
            <a:ext uri="{909E8E84-426E-40DD-AFC4-6F175D3DCCD1}">
              <a14:hiddenFill xmlns:a14="http://schemas.microsoft.com/office/drawing/2010/main">
                <a:solidFill>
                  <a:srgbClr val="FFFFFF"/>
                </a:solidFill>
              </a14:hiddenFill>
            </a:ext>
          </a:extLst>
        </p:spPr>
      </p:pic>
      <p:sp>
        <p:nvSpPr>
          <p:cNvPr id="38" name="Rectangle: Rounded Corners 37">
            <a:extLst>
              <a:ext uri="{FF2B5EF4-FFF2-40B4-BE49-F238E27FC236}">
                <a16:creationId xmlns:a16="http://schemas.microsoft.com/office/drawing/2014/main" id="{AB4C5792-8FD0-4ADD-82E2-B8B864A47846}"/>
              </a:ext>
            </a:extLst>
          </p:cNvPr>
          <p:cNvSpPr/>
          <p:nvPr/>
        </p:nvSpPr>
        <p:spPr>
          <a:xfrm>
            <a:off x="615761" y="2196193"/>
            <a:ext cx="1814380" cy="972073"/>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2" name="TextBox 1">
            <a:extLst>
              <a:ext uri="{FF2B5EF4-FFF2-40B4-BE49-F238E27FC236}">
                <a16:creationId xmlns:a16="http://schemas.microsoft.com/office/drawing/2014/main" id="{BC027CF6-8DF3-4EAE-B580-B5071F8776F4}"/>
              </a:ext>
            </a:extLst>
          </p:cNvPr>
          <p:cNvSpPr txBox="1"/>
          <p:nvPr/>
        </p:nvSpPr>
        <p:spPr>
          <a:xfrm>
            <a:off x="429494" y="407098"/>
            <a:ext cx="10978661" cy="1015663"/>
          </a:xfrm>
          <a:prstGeom prst="rect">
            <a:avLst/>
          </a:prstGeom>
          <a:noFill/>
        </p:spPr>
        <p:txBody>
          <a:bodyPr wrap="square" rtlCol="0" anchor="ctr">
            <a:spAutoFit/>
          </a:bodyPr>
          <a:lstStyle/>
          <a:p>
            <a:pPr>
              <a:defRPr/>
            </a:pPr>
            <a:r>
              <a:rPr lang="en-US" sz="2000" b="1">
                <a:solidFill>
                  <a:srgbClr val="800000"/>
                </a:solidFill>
                <a:ea typeface="Segoe UI Historic"/>
                <a:cs typeface="Segoe UI Historic"/>
              </a:rPr>
              <a:t>Scaling asks</a:t>
            </a:r>
            <a:r>
              <a:rPr lang="en-US" sz="2000" b="1" dirty="0">
                <a:solidFill>
                  <a:srgbClr val="002060"/>
                </a:solidFill>
              </a:rPr>
              <a:t>|</a:t>
            </a:r>
            <a:r>
              <a:rPr lang="en-US" sz="2000" b="1">
                <a:solidFill>
                  <a:srgbClr val="A5A5A5"/>
                </a:solidFill>
                <a:latin typeface="Calibri Light" panose="020F0302020204030204"/>
              </a:rPr>
              <a:t> ABM is built on an open source tech infrastructure that allows for easy scaling throughout the organization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000" b="1" dirty="0">
              <a:solidFill>
                <a:srgbClr val="A5A5A5">
                  <a:lumMod val="50000"/>
                </a:srgbClr>
              </a:solidFill>
              <a:latin typeface="Calibri Light" panose="020F0302020204030204"/>
            </a:endParaRPr>
          </a:p>
        </p:txBody>
      </p:sp>
      <p:sp>
        <p:nvSpPr>
          <p:cNvPr id="10" name="TextBox 9">
            <a:extLst>
              <a:ext uri="{FF2B5EF4-FFF2-40B4-BE49-F238E27FC236}">
                <a16:creationId xmlns:a16="http://schemas.microsoft.com/office/drawing/2014/main" id="{1E110DFB-1532-4F10-82DA-CDCB8AFF2C5C}"/>
              </a:ext>
            </a:extLst>
          </p:cNvPr>
          <p:cNvSpPr txBox="1"/>
          <p:nvPr/>
        </p:nvSpPr>
        <p:spPr>
          <a:xfrm>
            <a:off x="850246" y="2318683"/>
            <a:ext cx="1392101" cy="276999"/>
          </a:xfrm>
          <a:prstGeom prst="rect">
            <a:avLst/>
          </a:prstGeom>
          <a:solidFill>
            <a:schemeClr val="bg1"/>
          </a:solidFill>
          <a:ln>
            <a:noFill/>
          </a:ln>
        </p:spPr>
        <p:txBody>
          <a:bodyPr wrap="square" rtlCol="0">
            <a:spAutoFit/>
          </a:bodyPr>
          <a:lstStyle/>
          <a:p>
            <a:pPr algn="ctr"/>
            <a:r>
              <a:rPr lang="en-US" sz="1200" dirty="0">
                <a:latin typeface="+mj-lt"/>
              </a:rPr>
              <a:t>Web Browser</a:t>
            </a:r>
          </a:p>
        </p:txBody>
      </p:sp>
      <p:pic>
        <p:nvPicPr>
          <p:cNvPr id="2050" name="Picture 2" descr="Image result for react logo">
            <a:extLst>
              <a:ext uri="{FF2B5EF4-FFF2-40B4-BE49-F238E27FC236}">
                <a16:creationId xmlns:a16="http://schemas.microsoft.com/office/drawing/2014/main" id="{D4D0BEBA-0EA5-43F1-B613-553BF9B5D0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4131" y="2674332"/>
            <a:ext cx="383440" cy="38344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mapbox logo logo">
            <a:extLst>
              <a:ext uri="{FF2B5EF4-FFF2-40B4-BE49-F238E27FC236}">
                <a16:creationId xmlns:a16="http://schemas.microsoft.com/office/drawing/2014/main" id="{14014C4A-CFD3-4FB4-A737-050C88F1B67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2330" t="22775" r="5514" b="22554"/>
          <a:stretch/>
        </p:blipFill>
        <p:spPr bwMode="auto">
          <a:xfrm>
            <a:off x="1109329" y="2701280"/>
            <a:ext cx="943888" cy="270681"/>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Rounded Corners 18">
            <a:extLst>
              <a:ext uri="{FF2B5EF4-FFF2-40B4-BE49-F238E27FC236}">
                <a16:creationId xmlns:a16="http://schemas.microsoft.com/office/drawing/2014/main" id="{01DAEA90-DD82-403E-920A-F29BEF342002}"/>
              </a:ext>
            </a:extLst>
          </p:cNvPr>
          <p:cNvSpPr/>
          <p:nvPr/>
        </p:nvSpPr>
        <p:spPr>
          <a:xfrm>
            <a:off x="3075807" y="2194407"/>
            <a:ext cx="1814380" cy="972073"/>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20" name="Rectangle: Rounded Corners 19">
            <a:extLst>
              <a:ext uri="{FF2B5EF4-FFF2-40B4-BE49-F238E27FC236}">
                <a16:creationId xmlns:a16="http://schemas.microsoft.com/office/drawing/2014/main" id="{D71E2F46-0E57-4898-9AFC-AC728AD510E9}"/>
              </a:ext>
            </a:extLst>
          </p:cNvPr>
          <p:cNvSpPr/>
          <p:nvPr/>
        </p:nvSpPr>
        <p:spPr>
          <a:xfrm>
            <a:off x="5535853" y="2192550"/>
            <a:ext cx="1814380" cy="972073"/>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21" name="Rectangle: Rounded Corners 20">
            <a:extLst>
              <a:ext uri="{FF2B5EF4-FFF2-40B4-BE49-F238E27FC236}">
                <a16:creationId xmlns:a16="http://schemas.microsoft.com/office/drawing/2014/main" id="{BA637F29-3E95-4436-A190-6113A1728D54}"/>
              </a:ext>
            </a:extLst>
          </p:cNvPr>
          <p:cNvSpPr/>
          <p:nvPr/>
        </p:nvSpPr>
        <p:spPr>
          <a:xfrm>
            <a:off x="615761" y="3924038"/>
            <a:ext cx="1814380" cy="972073"/>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22" name="Rectangle: Rounded Corners 21">
            <a:extLst>
              <a:ext uri="{FF2B5EF4-FFF2-40B4-BE49-F238E27FC236}">
                <a16:creationId xmlns:a16="http://schemas.microsoft.com/office/drawing/2014/main" id="{5FBC736C-2477-46EA-9612-2168A4ED9912}"/>
              </a:ext>
            </a:extLst>
          </p:cNvPr>
          <p:cNvSpPr/>
          <p:nvPr/>
        </p:nvSpPr>
        <p:spPr>
          <a:xfrm>
            <a:off x="5539798" y="3924037"/>
            <a:ext cx="1814380" cy="972073"/>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23" name="Rectangle: Rounded Corners 22">
            <a:extLst>
              <a:ext uri="{FF2B5EF4-FFF2-40B4-BE49-F238E27FC236}">
                <a16:creationId xmlns:a16="http://schemas.microsoft.com/office/drawing/2014/main" id="{701771FE-1165-49B2-A4B6-265AAC6D4907}"/>
              </a:ext>
            </a:extLst>
          </p:cNvPr>
          <p:cNvSpPr/>
          <p:nvPr/>
        </p:nvSpPr>
        <p:spPr>
          <a:xfrm>
            <a:off x="3089276" y="4848745"/>
            <a:ext cx="1814380" cy="972073"/>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pic>
        <p:nvPicPr>
          <p:cNvPr id="2056" name="Picture 8" descr="Image result for node js logo">
            <a:extLst>
              <a:ext uri="{FF2B5EF4-FFF2-40B4-BE49-F238E27FC236}">
                <a16:creationId xmlns:a16="http://schemas.microsoft.com/office/drawing/2014/main" id="{B55E8F44-FF39-4B97-9397-99E2DB8388C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24965" y="2626477"/>
            <a:ext cx="1076325" cy="500468"/>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F5F18EF9-BB03-4612-8E6F-B7EEEB11BD59}"/>
              </a:ext>
            </a:extLst>
          </p:cNvPr>
          <p:cNvSpPr txBox="1"/>
          <p:nvPr/>
        </p:nvSpPr>
        <p:spPr>
          <a:xfrm>
            <a:off x="3300416" y="2275145"/>
            <a:ext cx="1392101" cy="461665"/>
          </a:xfrm>
          <a:prstGeom prst="rect">
            <a:avLst/>
          </a:prstGeom>
          <a:solidFill>
            <a:schemeClr val="bg1"/>
          </a:solidFill>
          <a:ln>
            <a:noFill/>
          </a:ln>
        </p:spPr>
        <p:txBody>
          <a:bodyPr wrap="square" rtlCol="0">
            <a:spAutoFit/>
          </a:bodyPr>
          <a:lstStyle/>
          <a:p>
            <a:pPr algn="ctr"/>
            <a:r>
              <a:rPr lang="en-US" sz="1200" dirty="0">
                <a:latin typeface="+mj-lt"/>
              </a:rPr>
              <a:t>Widget &amp; Simulation APIs</a:t>
            </a:r>
          </a:p>
        </p:txBody>
      </p:sp>
      <p:sp>
        <p:nvSpPr>
          <p:cNvPr id="26" name="TextBox 25">
            <a:extLst>
              <a:ext uri="{FF2B5EF4-FFF2-40B4-BE49-F238E27FC236}">
                <a16:creationId xmlns:a16="http://schemas.microsoft.com/office/drawing/2014/main" id="{619B2418-9C0A-459C-851C-0C62E406A24E}"/>
              </a:ext>
            </a:extLst>
          </p:cNvPr>
          <p:cNvSpPr txBox="1"/>
          <p:nvPr/>
        </p:nvSpPr>
        <p:spPr>
          <a:xfrm>
            <a:off x="5746991" y="2280725"/>
            <a:ext cx="1392101" cy="276999"/>
          </a:xfrm>
          <a:prstGeom prst="rect">
            <a:avLst/>
          </a:prstGeom>
          <a:solidFill>
            <a:schemeClr val="bg1"/>
          </a:solidFill>
          <a:ln>
            <a:noFill/>
          </a:ln>
        </p:spPr>
        <p:txBody>
          <a:bodyPr wrap="square" rtlCol="0">
            <a:spAutoFit/>
          </a:bodyPr>
          <a:lstStyle/>
          <a:p>
            <a:pPr algn="ctr"/>
            <a:r>
              <a:rPr lang="en-US" sz="1200" dirty="0">
                <a:latin typeface="+mj-lt"/>
              </a:rPr>
              <a:t>Agent Simulation</a:t>
            </a:r>
          </a:p>
        </p:txBody>
      </p:sp>
      <p:pic>
        <p:nvPicPr>
          <p:cNvPr id="2058" name="Picture 10" descr="Image result for akka">
            <a:extLst>
              <a:ext uri="{FF2B5EF4-FFF2-40B4-BE49-F238E27FC236}">
                <a16:creationId xmlns:a16="http://schemas.microsoft.com/office/drawing/2014/main" id="{28505E2E-4AA6-4406-AE63-929660B1081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79760" y="2697636"/>
            <a:ext cx="720114" cy="295431"/>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Image result for scala">
            <a:extLst>
              <a:ext uri="{FF2B5EF4-FFF2-40B4-BE49-F238E27FC236}">
                <a16:creationId xmlns:a16="http://schemas.microsoft.com/office/drawing/2014/main" id="{36B3011F-9977-4288-A2C3-F39597CC1B2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43042" y="2647897"/>
            <a:ext cx="842421" cy="345170"/>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F695B908-26BD-4D51-8F4F-EC77D87F8D3C}"/>
              </a:ext>
            </a:extLst>
          </p:cNvPr>
          <p:cNvSpPr txBox="1"/>
          <p:nvPr/>
        </p:nvSpPr>
        <p:spPr>
          <a:xfrm>
            <a:off x="5746991" y="4022488"/>
            <a:ext cx="1392101" cy="276999"/>
          </a:xfrm>
          <a:prstGeom prst="rect">
            <a:avLst/>
          </a:prstGeom>
          <a:solidFill>
            <a:schemeClr val="bg1"/>
          </a:solidFill>
          <a:ln>
            <a:noFill/>
          </a:ln>
        </p:spPr>
        <p:txBody>
          <a:bodyPr wrap="square" rtlCol="0">
            <a:spAutoFit/>
          </a:bodyPr>
          <a:lstStyle/>
          <a:p>
            <a:pPr algn="ctr"/>
            <a:r>
              <a:rPr lang="en-US" sz="1200" dirty="0">
                <a:latin typeface="+mj-lt"/>
              </a:rPr>
              <a:t>Agent logs</a:t>
            </a:r>
          </a:p>
        </p:txBody>
      </p:sp>
      <p:pic>
        <p:nvPicPr>
          <p:cNvPr id="2062" name="Picture 14" descr="Image result for kafka">
            <a:extLst>
              <a:ext uri="{FF2B5EF4-FFF2-40B4-BE49-F238E27FC236}">
                <a16:creationId xmlns:a16="http://schemas.microsoft.com/office/drawing/2014/main" id="{73422E1E-C360-4E59-948E-0E6A21403861}"/>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16816" b="20562"/>
          <a:stretch/>
        </p:blipFill>
        <p:spPr bwMode="auto">
          <a:xfrm>
            <a:off x="6054974" y="4277646"/>
            <a:ext cx="776134" cy="486035"/>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Image result for akka streams">
            <a:extLst>
              <a:ext uri="{FF2B5EF4-FFF2-40B4-BE49-F238E27FC236}">
                <a16:creationId xmlns:a16="http://schemas.microsoft.com/office/drawing/2014/main" id="{E26ADA7E-6BC7-4CFE-8568-A61D62331818}"/>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8430" t="32230" r="17163" b="33789"/>
          <a:stretch/>
        </p:blipFill>
        <p:spPr bwMode="auto">
          <a:xfrm>
            <a:off x="3340618" y="5322555"/>
            <a:ext cx="1392101" cy="419430"/>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31">
            <a:extLst>
              <a:ext uri="{FF2B5EF4-FFF2-40B4-BE49-F238E27FC236}">
                <a16:creationId xmlns:a16="http://schemas.microsoft.com/office/drawing/2014/main" id="{E0998614-E232-4CC8-82E8-471444CA6268}"/>
              </a:ext>
            </a:extLst>
          </p:cNvPr>
          <p:cNvSpPr txBox="1"/>
          <p:nvPr/>
        </p:nvSpPr>
        <p:spPr>
          <a:xfrm>
            <a:off x="3355211" y="4920481"/>
            <a:ext cx="1392101" cy="461665"/>
          </a:xfrm>
          <a:prstGeom prst="rect">
            <a:avLst/>
          </a:prstGeom>
          <a:solidFill>
            <a:schemeClr val="bg1"/>
          </a:solidFill>
          <a:ln>
            <a:noFill/>
          </a:ln>
        </p:spPr>
        <p:txBody>
          <a:bodyPr wrap="square" rtlCol="0">
            <a:spAutoFit/>
          </a:bodyPr>
          <a:lstStyle/>
          <a:p>
            <a:pPr algn="ctr"/>
            <a:r>
              <a:rPr lang="en-US" sz="1200" dirty="0">
                <a:latin typeface="+mj-lt"/>
              </a:rPr>
              <a:t>Data aggregation and streaming</a:t>
            </a:r>
          </a:p>
        </p:txBody>
      </p:sp>
      <p:sp>
        <p:nvSpPr>
          <p:cNvPr id="33" name="TextBox 32">
            <a:extLst>
              <a:ext uri="{FF2B5EF4-FFF2-40B4-BE49-F238E27FC236}">
                <a16:creationId xmlns:a16="http://schemas.microsoft.com/office/drawing/2014/main" id="{3119ED01-1CCF-44CB-B844-7682190E4079}"/>
              </a:ext>
            </a:extLst>
          </p:cNvPr>
          <p:cNvSpPr txBox="1"/>
          <p:nvPr/>
        </p:nvSpPr>
        <p:spPr>
          <a:xfrm>
            <a:off x="583003" y="4022488"/>
            <a:ext cx="1936938" cy="276999"/>
          </a:xfrm>
          <a:prstGeom prst="rect">
            <a:avLst/>
          </a:prstGeom>
          <a:noFill/>
          <a:ln>
            <a:noFill/>
          </a:ln>
        </p:spPr>
        <p:txBody>
          <a:bodyPr wrap="square" rtlCol="0">
            <a:spAutoFit/>
          </a:bodyPr>
          <a:lstStyle/>
          <a:p>
            <a:pPr algn="ctr"/>
            <a:r>
              <a:rPr lang="en-US" sz="1200" dirty="0">
                <a:latin typeface="+mj-lt"/>
              </a:rPr>
              <a:t>Fetch Simulation metadata</a:t>
            </a:r>
          </a:p>
        </p:txBody>
      </p:sp>
      <p:sp>
        <p:nvSpPr>
          <p:cNvPr id="11" name="TextBox 10">
            <a:extLst>
              <a:ext uri="{FF2B5EF4-FFF2-40B4-BE49-F238E27FC236}">
                <a16:creationId xmlns:a16="http://schemas.microsoft.com/office/drawing/2014/main" id="{548DD11A-0050-43C3-9CD7-65B3C29902B2}"/>
              </a:ext>
            </a:extLst>
          </p:cNvPr>
          <p:cNvSpPr txBox="1"/>
          <p:nvPr/>
        </p:nvSpPr>
        <p:spPr>
          <a:xfrm>
            <a:off x="761169" y="4299487"/>
            <a:ext cx="734256" cy="507831"/>
          </a:xfrm>
          <a:prstGeom prst="rect">
            <a:avLst/>
          </a:prstGeom>
          <a:noFill/>
          <a:ln>
            <a:solidFill>
              <a:schemeClr val="tx1"/>
            </a:solidFill>
          </a:ln>
        </p:spPr>
        <p:txBody>
          <a:bodyPr wrap="square" rtlCol="0">
            <a:spAutoFit/>
          </a:bodyPr>
          <a:lstStyle/>
          <a:p>
            <a:r>
              <a:rPr lang="en-US" sz="900" dirty="0">
                <a:latin typeface="+mj-lt"/>
                <a:cs typeface="Arial" panose="020B0604020202020204" pitchFamily="34" charset="0"/>
              </a:rPr>
              <a:t>Stream aggregated data to UI</a:t>
            </a:r>
          </a:p>
        </p:txBody>
      </p:sp>
      <p:sp>
        <p:nvSpPr>
          <p:cNvPr id="35" name="TextBox 34">
            <a:extLst>
              <a:ext uri="{FF2B5EF4-FFF2-40B4-BE49-F238E27FC236}">
                <a16:creationId xmlns:a16="http://schemas.microsoft.com/office/drawing/2014/main" id="{61DDDD0B-9E10-4A47-8001-508D62EB679C}"/>
              </a:ext>
            </a:extLst>
          </p:cNvPr>
          <p:cNvSpPr txBox="1"/>
          <p:nvPr/>
        </p:nvSpPr>
        <p:spPr>
          <a:xfrm>
            <a:off x="1581273" y="4299487"/>
            <a:ext cx="734256" cy="507831"/>
          </a:xfrm>
          <a:prstGeom prst="rect">
            <a:avLst/>
          </a:prstGeom>
          <a:noFill/>
          <a:ln>
            <a:solidFill>
              <a:schemeClr val="tx1"/>
            </a:solidFill>
          </a:ln>
        </p:spPr>
        <p:txBody>
          <a:bodyPr wrap="square" rtlCol="0">
            <a:spAutoFit/>
          </a:bodyPr>
          <a:lstStyle/>
          <a:p>
            <a:r>
              <a:rPr lang="en-US" sz="900" dirty="0">
                <a:latin typeface="+mj-lt"/>
                <a:cs typeface="Arial" panose="020B0604020202020204" pitchFamily="34" charset="0"/>
              </a:rPr>
              <a:t>Store simulation metadata</a:t>
            </a:r>
          </a:p>
        </p:txBody>
      </p:sp>
      <p:cxnSp>
        <p:nvCxnSpPr>
          <p:cNvPr id="27" name="Straight Arrow Connector 26">
            <a:extLst>
              <a:ext uri="{FF2B5EF4-FFF2-40B4-BE49-F238E27FC236}">
                <a16:creationId xmlns:a16="http://schemas.microsoft.com/office/drawing/2014/main" id="{301B219C-F482-4CB2-936B-2247E46CB26D}"/>
              </a:ext>
            </a:extLst>
          </p:cNvPr>
          <p:cNvCxnSpPr>
            <a:cxnSpLocks/>
            <a:stCxn id="38" idx="3"/>
            <a:endCxn id="19" idx="1"/>
          </p:cNvCxnSpPr>
          <p:nvPr/>
        </p:nvCxnSpPr>
        <p:spPr>
          <a:xfrm flipV="1">
            <a:off x="2430141" y="2680444"/>
            <a:ext cx="645666" cy="17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8ECA2F15-9B3E-4FB8-BFAF-EE59E0D7703F}"/>
              </a:ext>
            </a:extLst>
          </p:cNvPr>
          <p:cNvCxnSpPr>
            <a:cxnSpLocks/>
            <a:stCxn id="19" idx="3"/>
            <a:endCxn id="20" idx="1"/>
          </p:cNvCxnSpPr>
          <p:nvPr/>
        </p:nvCxnSpPr>
        <p:spPr>
          <a:xfrm flipV="1">
            <a:off x="4890187" y="2678587"/>
            <a:ext cx="645666" cy="18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3711EDE1-4CAC-49E6-846B-158621F631CA}"/>
              </a:ext>
            </a:extLst>
          </p:cNvPr>
          <p:cNvCxnSpPr>
            <a:cxnSpLocks/>
            <a:stCxn id="20" idx="2"/>
            <a:endCxn id="22" idx="0"/>
          </p:cNvCxnSpPr>
          <p:nvPr/>
        </p:nvCxnSpPr>
        <p:spPr>
          <a:xfrm>
            <a:off x="6443043" y="3164623"/>
            <a:ext cx="3945" cy="7594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F71AB69F-A4FF-431D-82E0-D75331190E95}"/>
              </a:ext>
            </a:extLst>
          </p:cNvPr>
          <p:cNvCxnSpPr>
            <a:cxnSpLocks/>
            <a:stCxn id="22" idx="1"/>
            <a:endCxn id="21" idx="3"/>
          </p:cNvCxnSpPr>
          <p:nvPr/>
        </p:nvCxnSpPr>
        <p:spPr>
          <a:xfrm flipH="1">
            <a:off x="2430141" y="4410074"/>
            <a:ext cx="3109657"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C771A7C2-575C-4336-AF8F-5672212C040B}"/>
              </a:ext>
            </a:extLst>
          </p:cNvPr>
          <p:cNvCxnSpPr>
            <a:stCxn id="38" idx="2"/>
            <a:endCxn id="21" idx="0"/>
          </p:cNvCxnSpPr>
          <p:nvPr/>
        </p:nvCxnSpPr>
        <p:spPr>
          <a:xfrm>
            <a:off x="1522951" y="3168266"/>
            <a:ext cx="0" cy="75577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ECAD526F-82EC-438E-B125-4671144887B8}"/>
              </a:ext>
            </a:extLst>
          </p:cNvPr>
          <p:cNvCxnSpPr>
            <a:cxnSpLocks/>
            <a:stCxn id="19" idx="2"/>
            <a:endCxn id="23" idx="0"/>
          </p:cNvCxnSpPr>
          <p:nvPr/>
        </p:nvCxnSpPr>
        <p:spPr>
          <a:xfrm>
            <a:off x="3982997" y="3166480"/>
            <a:ext cx="13469" cy="16822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Connector: Elbow 49">
            <a:extLst>
              <a:ext uri="{FF2B5EF4-FFF2-40B4-BE49-F238E27FC236}">
                <a16:creationId xmlns:a16="http://schemas.microsoft.com/office/drawing/2014/main" id="{FFA56F8D-8DE3-47B5-929A-D0B23EF09071}"/>
              </a:ext>
            </a:extLst>
          </p:cNvPr>
          <p:cNvCxnSpPr>
            <a:cxnSpLocks/>
          </p:cNvCxnSpPr>
          <p:nvPr/>
        </p:nvCxnSpPr>
        <p:spPr>
          <a:xfrm rot="5400000">
            <a:off x="2482886" y="2314307"/>
            <a:ext cx="757558" cy="2460046"/>
          </a:xfrm>
          <a:prstGeom prst="bentConnector3">
            <a:avLst>
              <a:gd name="adj1" fmla="val 50000"/>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9" name="Connector: Elbow 58">
            <a:extLst>
              <a:ext uri="{FF2B5EF4-FFF2-40B4-BE49-F238E27FC236}">
                <a16:creationId xmlns:a16="http://schemas.microsoft.com/office/drawing/2014/main" id="{F39B9372-43B4-4606-AF9D-1478F8E28A43}"/>
              </a:ext>
            </a:extLst>
          </p:cNvPr>
          <p:cNvCxnSpPr>
            <a:cxnSpLocks/>
            <a:stCxn id="22" idx="2"/>
            <a:endCxn id="23" idx="3"/>
          </p:cNvCxnSpPr>
          <p:nvPr/>
        </p:nvCxnSpPr>
        <p:spPr>
          <a:xfrm rot="5400000">
            <a:off x="5455986" y="4343780"/>
            <a:ext cx="438672" cy="1543332"/>
          </a:xfrm>
          <a:prstGeom prst="bentConnector2">
            <a:avLst/>
          </a:prstGeom>
          <a:ln>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066" name="Picture 18" descr="Image result for sql db logo">
            <a:extLst>
              <a:ext uri="{FF2B5EF4-FFF2-40B4-BE49-F238E27FC236}">
                <a16:creationId xmlns:a16="http://schemas.microsoft.com/office/drawing/2014/main" id="{4914708E-5346-4A60-87EE-B18791EAA4CF}"/>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b="11391"/>
          <a:stretch/>
        </p:blipFill>
        <p:spPr bwMode="auto">
          <a:xfrm>
            <a:off x="4747312" y="3425217"/>
            <a:ext cx="658136" cy="454596"/>
          </a:xfrm>
          <a:prstGeom prst="rect">
            <a:avLst/>
          </a:prstGeom>
          <a:noFill/>
          <a:extLst>
            <a:ext uri="{909E8E84-426E-40DD-AFC4-6F175D3DCCD1}">
              <a14:hiddenFill xmlns:a14="http://schemas.microsoft.com/office/drawing/2010/main">
                <a:solidFill>
                  <a:srgbClr val="FFFFFF"/>
                </a:solidFill>
              </a14:hiddenFill>
            </a:ext>
          </a:extLst>
        </p:spPr>
      </p:pic>
      <p:cxnSp>
        <p:nvCxnSpPr>
          <p:cNvPr id="63" name="Connector: Elbow 62">
            <a:extLst>
              <a:ext uri="{FF2B5EF4-FFF2-40B4-BE49-F238E27FC236}">
                <a16:creationId xmlns:a16="http://schemas.microsoft.com/office/drawing/2014/main" id="{0A045344-6BE6-4B91-A193-50E99DCDEB42}"/>
              </a:ext>
            </a:extLst>
          </p:cNvPr>
          <p:cNvCxnSpPr>
            <a:cxnSpLocks/>
            <a:endCxn id="2066" idx="1"/>
          </p:cNvCxnSpPr>
          <p:nvPr/>
        </p:nvCxnSpPr>
        <p:spPr>
          <a:xfrm rot="16200000" flipH="1">
            <a:off x="4340194" y="3245396"/>
            <a:ext cx="491803" cy="32243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2049" name="TextBox 2048">
            <a:extLst>
              <a:ext uri="{FF2B5EF4-FFF2-40B4-BE49-F238E27FC236}">
                <a16:creationId xmlns:a16="http://schemas.microsoft.com/office/drawing/2014/main" id="{2A44D82D-7695-43DE-828D-1D9F7114E533}"/>
              </a:ext>
            </a:extLst>
          </p:cNvPr>
          <p:cNvSpPr txBox="1"/>
          <p:nvPr/>
        </p:nvSpPr>
        <p:spPr>
          <a:xfrm>
            <a:off x="761169" y="1490224"/>
            <a:ext cx="6354007" cy="369332"/>
          </a:xfrm>
          <a:prstGeom prst="rect">
            <a:avLst/>
          </a:prstGeom>
          <a:solidFill>
            <a:srgbClr val="800000"/>
          </a:solidFill>
        </p:spPr>
        <p:txBody>
          <a:bodyPr wrap="square" rtlCol="0">
            <a:spAutoFit/>
          </a:bodyPr>
          <a:lstStyle/>
          <a:p>
            <a:pPr algn="ctr"/>
            <a:r>
              <a:rPr lang="en-US" b="1" dirty="0">
                <a:solidFill>
                  <a:schemeClr val="bg1"/>
                </a:solidFill>
                <a:latin typeface="+mj-lt"/>
              </a:rPr>
              <a:t>Server Infrastructure</a:t>
            </a:r>
            <a:r>
              <a:rPr lang="en-US" dirty="0">
                <a:solidFill>
                  <a:schemeClr val="bg1"/>
                </a:solidFill>
                <a:latin typeface="+mj-lt"/>
              </a:rPr>
              <a:t>: 20 core cluster | 25-30 Gigabytes RAM</a:t>
            </a:r>
          </a:p>
        </p:txBody>
      </p:sp>
      <p:sp>
        <p:nvSpPr>
          <p:cNvPr id="78" name="Rectangle 77">
            <a:extLst>
              <a:ext uri="{FF2B5EF4-FFF2-40B4-BE49-F238E27FC236}">
                <a16:creationId xmlns:a16="http://schemas.microsoft.com/office/drawing/2014/main" id="{0EF7A0BE-716E-40B1-AC5C-2F56CCA6F36D}"/>
              </a:ext>
            </a:extLst>
          </p:cNvPr>
          <p:cNvSpPr>
            <a:spLocks noChangeArrowheads="1"/>
          </p:cNvSpPr>
          <p:nvPr/>
        </p:nvSpPr>
        <p:spPr bwMode="auto">
          <a:xfrm>
            <a:off x="7534275" y="1490224"/>
            <a:ext cx="4097502" cy="369332"/>
          </a:xfrm>
          <a:prstGeom prst="rect">
            <a:avLst/>
          </a:prstGeom>
          <a:solidFill>
            <a:srgbClr val="800000"/>
          </a:solidFill>
          <a:ln w="9525" algn="ctr">
            <a:solidFill>
              <a:schemeClr val="tx1"/>
            </a:solidFill>
            <a:miter lim="800000"/>
            <a:headEnd/>
            <a:tailEnd/>
          </a:ln>
        </p:spPr>
        <p:txBody>
          <a:bodyPr lIns="45720" rIns="45720" anchor="ctr" anchorCtr="1"/>
          <a:lstStyle/>
          <a:p>
            <a:pPr>
              <a:spcBef>
                <a:spcPct val="0"/>
              </a:spcBef>
              <a:buClrTx/>
              <a:buFontTx/>
              <a:buNone/>
            </a:pPr>
            <a:r>
              <a:rPr lang="en-US" sz="1600" b="1" dirty="0">
                <a:solidFill>
                  <a:srgbClr val="FFFFFF"/>
                </a:solidFill>
                <a:latin typeface="+mj-lt"/>
              </a:rPr>
              <a:t>Data Requirements</a:t>
            </a:r>
            <a:endParaRPr lang="en-US" sz="1400" b="1" dirty="0">
              <a:solidFill>
                <a:srgbClr val="FFFFFF"/>
              </a:solidFill>
              <a:latin typeface="+mj-lt"/>
            </a:endParaRPr>
          </a:p>
        </p:txBody>
      </p:sp>
      <p:sp>
        <p:nvSpPr>
          <p:cNvPr id="80" name="TextBox 79">
            <a:extLst>
              <a:ext uri="{FF2B5EF4-FFF2-40B4-BE49-F238E27FC236}">
                <a16:creationId xmlns:a16="http://schemas.microsoft.com/office/drawing/2014/main" id="{BE4FCDE5-BA7C-4DE2-A1D2-1A8DDC955A38}"/>
              </a:ext>
            </a:extLst>
          </p:cNvPr>
          <p:cNvSpPr txBox="1"/>
          <p:nvPr/>
        </p:nvSpPr>
        <p:spPr>
          <a:xfrm>
            <a:off x="8399977" y="1974968"/>
            <a:ext cx="875888" cy="523220"/>
          </a:xfrm>
          <a:prstGeom prst="rect">
            <a:avLst/>
          </a:prstGeom>
          <a:noFill/>
        </p:spPr>
        <p:txBody>
          <a:bodyPr wrap="square" rtlCol="0">
            <a:spAutoFit/>
          </a:bodyPr>
          <a:lstStyle/>
          <a:p>
            <a:pPr algn="ctr"/>
            <a:r>
              <a:rPr lang="en-US" sz="1400" dirty="0">
                <a:latin typeface="+mj-lt"/>
              </a:rPr>
              <a:t>Sales and Pricing</a:t>
            </a:r>
          </a:p>
        </p:txBody>
      </p:sp>
      <p:sp>
        <p:nvSpPr>
          <p:cNvPr id="81" name="TextBox 80">
            <a:extLst>
              <a:ext uri="{FF2B5EF4-FFF2-40B4-BE49-F238E27FC236}">
                <a16:creationId xmlns:a16="http://schemas.microsoft.com/office/drawing/2014/main" id="{011BF01D-42CF-4200-92D9-5976B142F840}"/>
              </a:ext>
            </a:extLst>
          </p:cNvPr>
          <p:cNvSpPr txBox="1"/>
          <p:nvPr/>
        </p:nvSpPr>
        <p:spPr>
          <a:xfrm>
            <a:off x="10378004" y="2001432"/>
            <a:ext cx="1197671" cy="523220"/>
          </a:xfrm>
          <a:prstGeom prst="rect">
            <a:avLst/>
          </a:prstGeom>
          <a:noFill/>
        </p:spPr>
        <p:txBody>
          <a:bodyPr wrap="square" rtlCol="0">
            <a:spAutoFit/>
          </a:bodyPr>
          <a:lstStyle/>
          <a:p>
            <a:pPr algn="ctr"/>
            <a:r>
              <a:rPr lang="en-US" sz="1400" dirty="0">
                <a:latin typeface="+mj-lt"/>
              </a:rPr>
              <a:t>Feature and Execution</a:t>
            </a:r>
          </a:p>
        </p:txBody>
      </p:sp>
      <p:sp>
        <p:nvSpPr>
          <p:cNvPr id="82" name="TextBox 81">
            <a:extLst>
              <a:ext uri="{FF2B5EF4-FFF2-40B4-BE49-F238E27FC236}">
                <a16:creationId xmlns:a16="http://schemas.microsoft.com/office/drawing/2014/main" id="{C2FFB0A0-31DC-40C8-9329-90E64295909C}"/>
              </a:ext>
            </a:extLst>
          </p:cNvPr>
          <p:cNvSpPr txBox="1"/>
          <p:nvPr/>
        </p:nvSpPr>
        <p:spPr>
          <a:xfrm>
            <a:off x="8331474" y="2678880"/>
            <a:ext cx="1039923" cy="523220"/>
          </a:xfrm>
          <a:prstGeom prst="rect">
            <a:avLst/>
          </a:prstGeom>
          <a:noFill/>
        </p:spPr>
        <p:txBody>
          <a:bodyPr wrap="square" rtlCol="0">
            <a:spAutoFit/>
          </a:bodyPr>
          <a:lstStyle/>
          <a:p>
            <a:pPr algn="ctr"/>
            <a:r>
              <a:rPr lang="en-US" sz="1400" dirty="0">
                <a:latin typeface="+mj-lt"/>
              </a:rPr>
              <a:t>Retailer location</a:t>
            </a:r>
          </a:p>
        </p:txBody>
      </p:sp>
      <p:sp>
        <p:nvSpPr>
          <p:cNvPr id="83" name="TextBox 82">
            <a:extLst>
              <a:ext uri="{FF2B5EF4-FFF2-40B4-BE49-F238E27FC236}">
                <a16:creationId xmlns:a16="http://schemas.microsoft.com/office/drawing/2014/main" id="{206CF595-7944-4981-A73D-D132A93E03A5}"/>
              </a:ext>
            </a:extLst>
          </p:cNvPr>
          <p:cNvSpPr txBox="1"/>
          <p:nvPr/>
        </p:nvSpPr>
        <p:spPr>
          <a:xfrm>
            <a:off x="10365983" y="2701280"/>
            <a:ext cx="1322052" cy="523220"/>
          </a:xfrm>
          <a:prstGeom prst="rect">
            <a:avLst/>
          </a:prstGeom>
          <a:noFill/>
        </p:spPr>
        <p:txBody>
          <a:bodyPr wrap="square" rtlCol="0">
            <a:spAutoFit/>
          </a:bodyPr>
          <a:lstStyle/>
          <a:p>
            <a:pPr algn="ctr"/>
            <a:r>
              <a:rPr lang="en-US" sz="1400" dirty="0">
                <a:latin typeface="+mj-lt"/>
              </a:rPr>
              <a:t>Marketing and Trade Spends</a:t>
            </a:r>
          </a:p>
        </p:txBody>
      </p:sp>
      <p:sp>
        <p:nvSpPr>
          <p:cNvPr id="84" name="TextBox 83">
            <a:extLst>
              <a:ext uri="{FF2B5EF4-FFF2-40B4-BE49-F238E27FC236}">
                <a16:creationId xmlns:a16="http://schemas.microsoft.com/office/drawing/2014/main" id="{37DEA457-7314-4FEA-9102-F683A55C55C5}"/>
              </a:ext>
            </a:extLst>
          </p:cNvPr>
          <p:cNvSpPr txBox="1"/>
          <p:nvPr/>
        </p:nvSpPr>
        <p:spPr>
          <a:xfrm>
            <a:off x="8281365" y="3489517"/>
            <a:ext cx="1194437" cy="738664"/>
          </a:xfrm>
          <a:prstGeom prst="rect">
            <a:avLst/>
          </a:prstGeom>
          <a:noFill/>
        </p:spPr>
        <p:txBody>
          <a:bodyPr wrap="square" rtlCol="0">
            <a:spAutoFit/>
          </a:bodyPr>
          <a:lstStyle/>
          <a:p>
            <a:pPr algn="ctr"/>
            <a:r>
              <a:rPr lang="en-US" sz="1400" dirty="0">
                <a:latin typeface="+mj-lt"/>
              </a:rPr>
              <a:t>Media Channel reach</a:t>
            </a:r>
          </a:p>
        </p:txBody>
      </p:sp>
      <p:sp>
        <p:nvSpPr>
          <p:cNvPr id="85" name="TextBox 84">
            <a:extLst>
              <a:ext uri="{FF2B5EF4-FFF2-40B4-BE49-F238E27FC236}">
                <a16:creationId xmlns:a16="http://schemas.microsoft.com/office/drawing/2014/main" id="{1477B571-0D66-4B6D-9F91-EA037DAD758F}"/>
              </a:ext>
            </a:extLst>
          </p:cNvPr>
          <p:cNvSpPr txBox="1"/>
          <p:nvPr/>
        </p:nvSpPr>
        <p:spPr>
          <a:xfrm>
            <a:off x="10343276" y="3726339"/>
            <a:ext cx="1368135" cy="307777"/>
          </a:xfrm>
          <a:prstGeom prst="rect">
            <a:avLst/>
          </a:prstGeom>
          <a:noFill/>
        </p:spPr>
        <p:txBody>
          <a:bodyPr wrap="square" rtlCol="0">
            <a:spAutoFit/>
          </a:bodyPr>
          <a:lstStyle/>
          <a:p>
            <a:pPr algn="ctr"/>
            <a:r>
              <a:rPr lang="en-US" sz="1400" dirty="0">
                <a:latin typeface="+mj-lt"/>
              </a:rPr>
              <a:t>Social media</a:t>
            </a:r>
          </a:p>
        </p:txBody>
      </p:sp>
      <p:sp>
        <p:nvSpPr>
          <p:cNvPr id="86" name="TextBox 85">
            <a:extLst>
              <a:ext uri="{FF2B5EF4-FFF2-40B4-BE49-F238E27FC236}">
                <a16:creationId xmlns:a16="http://schemas.microsoft.com/office/drawing/2014/main" id="{2365CD06-DEA4-4698-94B3-C9A0827F3AB3}"/>
              </a:ext>
            </a:extLst>
          </p:cNvPr>
          <p:cNvSpPr txBox="1"/>
          <p:nvPr/>
        </p:nvSpPr>
        <p:spPr>
          <a:xfrm>
            <a:off x="8393901" y="4481361"/>
            <a:ext cx="1039923" cy="523220"/>
          </a:xfrm>
          <a:prstGeom prst="rect">
            <a:avLst/>
          </a:prstGeom>
          <a:noFill/>
        </p:spPr>
        <p:txBody>
          <a:bodyPr wrap="square" rtlCol="0">
            <a:spAutoFit/>
          </a:bodyPr>
          <a:lstStyle/>
          <a:p>
            <a:pPr algn="ctr"/>
            <a:r>
              <a:rPr lang="en-US" sz="1400" dirty="0">
                <a:latin typeface="+mj-lt"/>
              </a:rPr>
              <a:t>Consumer Survey</a:t>
            </a:r>
          </a:p>
        </p:txBody>
      </p:sp>
      <p:sp>
        <p:nvSpPr>
          <p:cNvPr id="87" name="TextBox 86">
            <a:extLst>
              <a:ext uri="{FF2B5EF4-FFF2-40B4-BE49-F238E27FC236}">
                <a16:creationId xmlns:a16="http://schemas.microsoft.com/office/drawing/2014/main" id="{E79A9B09-D22A-4A1D-8FB4-CEBA5018D893}"/>
              </a:ext>
            </a:extLst>
          </p:cNvPr>
          <p:cNvSpPr txBox="1"/>
          <p:nvPr/>
        </p:nvSpPr>
        <p:spPr>
          <a:xfrm>
            <a:off x="10431766" y="4540968"/>
            <a:ext cx="1190486" cy="307777"/>
          </a:xfrm>
          <a:prstGeom prst="rect">
            <a:avLst/>
          </a:prstGeom>
          <a:noFill/>
        </p:spPr>
        <p:txBody>
          <a:bodyPr wrap="square" rtlCol="0">
            <a:spAutoFit/>
          </a:bodyPr>
          <a:lstStyle/>
          <a:p>
            <a:r>
              <a:rPr lang="en-US" sz="1400" dirty="0">
                <a:latin typeface="+mj-lt"/>
              </a:rPr>
              <a:t>Temperature</a:t>
            </a:r>
            <a:endParaRPr lang="en-US" sz="1100" dirty="0">
              <a:latin typeface="+mj-lt"/>
            </a:endParaRPr>
          </a:p>
        </p:txBody>
      </p:sp>
      <p:sp>
        <p:nvSpPr>
          <p:cNvPr id="88" name="TextBox 87">
            <a:extLst>
              <a:ext uri="{FF2B5EF4-FFF2-40B4-BE49-F238E27FC236}">
                <a16:creationId xmlns:a16="http://schemas.microsoft.com/office/drawing/2014/main" id="{FAF627C5-1CD6-4A01-B8C5-45764989A4DC}"/>
              </a:ext>
            </a:extLst>
          </p:cNvPr>
          <p:cNvSpPr txBox="1"/>
          <p:nvPr/>
        </p:nvSpPr>
        <p:spPr>
          <a:xfrm>
            <a:off x="9675955" y="5270063"/>
            <a:ext cx="1039923" cy="523220"/>
          </a:xfrm>
          <a:prstGeom prst="rect">
            <a:avLst/>
          </a:prstGeom>
          <a:noFill/>
        </p:spPr>
        <p:txBody>
          <a:bodyPr wrap="square" rtlCol="0">
            <a:spAutoFit/>
          </a:bodyPr>
          <a:lstStyle/>
          <a:p>
            <a:pPr algn="ctr"/>
            <a:r>
              <a:rPr lang="en-US" sz="1400" dirty="0">
                <a:latin typeface="+mj-lt"/>
              </a:rPr>
              <a:t>Economic Indicators</a:t>
            </a:r>
          </a:p>
        </p:txBody>
      </p:sp>
      <p:pic>
        <p:nvPicPr>
          <p:cNvPr id="89" name="Picture 4" descr="Image result for nielsen">
            <a:extLst>
              <a:ext uri="{FF2B5EF4-FFF2-40B4-BE49-F238E27FC236}">
                <a16:creationId xmlns:a16="http://schemas.microsoft.com/office/drawing/2014/main" id="{8056497C-1A84-4585-867D-31A6D25A227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716452" y="2005674"/>
            <a:ext cx="587932" cy="509658"/>
          </a:xfrm>
          <a:prstGeom prst="rect">
            <a:avLst/>
          </a:prstGeom>
          <a:noFill/>
          <a:extLst>
            <a:ext uri="{909E8E84-426E-40DD-AFC4-6F175D3DCCD1}">
              <a14:hiddenFill xmlns:a14="http://schemas.microsoft.com/office/drawing/2010/main">
                <a:solidFill>
                  <a:srgbClr val="FFFFFF"/>
                </a:solidFill>
              </a14:hiddenFill>
            </a:ext>
          </a:extLst>
        </p:spPr>
      </p:pic>
      <p:pic>
        <p:nvPicPr>
          <p:cNvPr id="90" name="Picture 6" descr="Image result for markettrack">
            <a:extLst>
              <a:ext uri="{FF2B5EF4-FFF2-40B4-BE49-F238E27FC236}">
                <a16:creationId xmlns:a16="http://schemas.microsoft.com/office/drawing/2014/main" id="{2858DC91-0AC8-4326-88EC-7A216495229E}"/>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8407" t="34061" r="71328" b="29583"/>
          <a:stretch/>
        </p:blipFill>
        <p:spPr bwMode="auto">
          <a:xfrm>
            <a:off x="9675955" y="1977668"/>
            <a:ext cx="702049" cy="656082"/>
          </a:xfrm>
          <a:prstGeom prst="rect">
            <a:avLst/>
          </a:prstGeom>
          <a:noFill/>
          <a:extLst>
            <a:ext uri="{909E8E84-426E-40DD-AFC4-6F175D3DCCD1}">
              <a14:hiddenFill xmlns:a14="http://schemas.microsoft.com/office/drawing/2010/main">
                <a:solidFill>
                  <a:srgbClr val="FFFFFF"/>
                </a:solidFill>
              </a14:hiddenFill>
            </a:ext>
          </a:extLst>
        </p:spPr>
      </p:pic>
      <p:pic>
        <p:nvPicPr>
          <p:cNvPr id="91" name="Picture 90">
            <a:extLst>
              <a:ext uri="{FF2B5EF4-FFF2-40B4-BE49-F238E27FC236}">
                <a16:creationId xmlns:a16="http://schemas.microsoft.com/office/drawing/2014/main" id="{F6701B44-2683-400B-BB13-92A89839E180}"/>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7728016" y="2676759"/>
            <a:ext cx="567872" cy="567872"/>
          </a:xfrm>
          <a:prstGeom prst="rect">
            <a:avLst/>
          </a:prstGeom>
        </p:spPr>
      </p:pic>
      <p:pic>
        <p:nvPicPr>
          <p:cNvPr id="92" name="Picture 91">
            <a:extLst>
              <a:ext uri="{FF2B5EF4-FFF2-40B4-BE49-F238E27FC236}">
                <a16:creationId xmlns:a16="http://schemas.microsoft.com/office/drawing/2014/main" id="{A3CAD1B0-DAA9-46F9-88D5-9C296064DD43}"/>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9775404" y="2772637"/>
            <a:ext cx="567872" cy="567872"/>
          </a:xfrm>
          <a:prstGeom prst="rect">
            <a:avLst/>
          </a:prstGeom>
        </p:spPr>
      </p:pic>
      <p:pic>
        <p:nvPicPr>
          <p:cNvPr id="94" name="Picture 93">
            <a:extLst>
              <a:ext uri="{FF2B5EF4-FFF2-40B4-BE49-F238E27FC236}">
                <a16:creationId xmlns:a16="http://schemas.microsoft.com/office/drawing/2014/main" id="{2D8D28B4-A65D-498A-A0AD-6D792FF8ED39}"/>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9792971" y="4352379"/>
            <a:ext cx="664504" cy="664504"/>
          </a:xfrm>
          <a:prstGeom prst="rect">
            <a:avLst/>
          </a:prstGeom>
        </p:spPr>
      </p:pic>
      <p:pic>
        <p:nvPicPr>
          <p:cNvPr id="95" name="Picture 8" descr="Image result for survey icon">
            <a:extLst>
              <a:ext uri="{FF2B5EF4-FFF2-40B4-BE49-F238E27FC236}">
                <a16:creationId xmlns:a16="http://schemas.microsoft.com/office/drawing/2014/main" id="{EA6A629D-65FC-434D-A116-1792D91B471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728760" y="4404895"/>
            <a:ext cx="611988" cy="611988"/>
          </a:xfrm>
          <a:prstGeom prst="rect">
            <a:avLst/>
          </a:prstGeom>
          <a:noFill/>
          <a:extLst>
            <a:ext uri="{909E8E84-426E-40DD-AFC4-6F175D3DCCD1}">
              <a14:hiddenFill xmlns:a14="http://schemas.microsoft.com/office/drawing/2010/main">
                <a:solidFill>
                  <a:srgbClr val="FFFFFF"/>
                </a:solidFill>
              </a14:hiddenFill>
            </a:ext>
          </a:extLst>
        </p:spPr>
      </p:pic>
      <p:pic>
        <p:nvPicPr>
          <p:cNvPr id="2070" name="Picture 22" descr="Image result for economic indicator icon">
            <a:extLst>
              <a:ext uri="{FF2B5EF4-FFF2-40B4-BE49-F238E27FC236}">
                <a16:creationId xmlns:a16="http://schemas.microsoft.com/office/drawing/2014/main" id="{826920BE-7285-4CBB-A2BB-120F540F944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9000654" y="5270063"/>
            <a:ext cx="600020" cy="598584"/>
          </a:xfrm>
          <a:prstGeom prst="rect">
            <a:avLst/>
          </a:prstGeom>
          <a:noFill/>
          <a:extLst>
            <a:ext uri="{909E8E84-426E-40DD-AFC4-6F175D3DCCD1}">
              <a14:hiddenFill xmlns:a14="http://schemas.microsoft.com/office/drawing/2010/main">
                <a:solidFill>
                  <a:srgbClr val="FFFFFF"/>
                </a:solidFill>
              </a14:hiddenFill>
            </a:ext>
          </a:extLst>
        </p:spPr>
      </p:pic>
      <p:pic>
        <p:nvPicPr>
          <p:cNvPr id="2072" name="Picture 24" descr="Image result for tv ad icon">
            <a:extLst>
              <a:ext uri="{FF2B5EF4-FFF2-40B4-BE49-F238E27FC236}">
                <a16:creationId xmlns:a16="http://schemas.microsoft.com/office/drawing/2014/main" id="{6EDB2495-B680-4A6B-B727-44C53C6A7644}"/>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707235" y="3532047"/>
            <a:ext cx="656524" cy="6335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1897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4544636-6A69-4E96-8174-C2DFE23D4E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12825" y="127557"/>
            <a:ext cx="585425" cy="523146"/>
          </a:xfrm>
          <a:prstGeom prst="rect">
            <a:avLst/>
          </a:prstGeom>
        </p:spPr>
      </p:pic>
      <p:sp>
        <p:nvSpPr>
          <p:cNvPr id="3" name="TextBox 2">
            <a:extLst>
              <a:ext uri="{FF2B5EF4-FFF2-40B4-BE49-F238E27FC236}">
                <a16:creationId xmlns:a16="http://schemas.microsoft.com/office/drawing/2014/main" id="{656FCB42-3E67-4411-AC30-CB2CB0C45ABC}"/>
              </a:ext>
            </a:extLst>
          </p:cNvPr>
          <p:cNvSpPr txBox="1"/>
          <p:nvPr/>
        </p:nvSpPr>
        <p:spPr>
          <a:xfrm>
            <a:off x="382774" y="6502092"/>
            <a:ext cx="3487479"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Mu Sigma Confidential</a:t>
            </a:r>
          </a:p>
        </p:txBody>
      </p:sp>
      <p:sp>
        <p:nvSpPr>
          <p:cNvPr id="5" name="Rectangle 4">
            <a:extLst>
              <a:ext uri="{FF2B5EF4-FFF2-40B4-BE49-F238E27FC236}">
                <a16:creationId xmlns:a16="http://schemas.microsoft.com/office/drawing/2014/main" id="{F5698DDF-AEFC-4776-AA78-C8DAC7F02B49}"/>
              </a:ext>
            </a:extLst>
          </p:cNvPr>
          <p:cNvSpPr/>
          <p:nvPr/>
        </p:nvSpPr>
        <p:spPr bwMode="auto">
          <a:xfrm>
            <a:off x="1" y="0"/>
            <a:ext cx="270932" cy="6858000"/>
          </a:xfrm>
          <a:prstGeom prst="rect">
            <a:avLst/>
          </a:prstGeom>
          <a:solidFill>
            <a:srgbClr val="800000"/>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L="234950" marR="0" lvl="0" indent="-234950" algn="l" defTabSz="914400" rtl="0" eaLnBrk="1" fontAlgn="base" latinLnBrk="0" hangingPunct="1">
              <a:lnSpc>
                <a:spcPct val="100000"/>
              </a:lnSpc>
              <a:spcBef>
                <a:spcPct val="100000"/>
              </a:spcBef>
              <a:spcAft>
                <a:spcPct val="0"/>
              </a:spcAft>
              <a:buClrTx/>
              <a:buSzTx/>
              <a:buFont typeface="Webdings" pitchFamily="18" charset="2"/>
              <a:buChar char="4"/>
              <a:tabLst/>
              <a:defRPr/>
            </a:pPr>
            <a:endParaRPr kumimoji="0" lang="en-US" sz="1600"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sp>
        <p:nvSpPr>
          <p:cNvPr id="6" name="TextBox 5">
            <a:extLst>
              <a:ext uri="{FF2B5EF4-FFF2-40B4-BE49-F238E27FC236}">
                <a16:creationId xmlns:a16="http://schemas.microsoft.com/office/drawing/2014/main" id="{CE71B17D-2D3F-4D06-A57C-775021A4DEA5}"/>
              </a:ext>
            </a:extLst>
          </p:cNvPr>
          <p:cNvSpPr txBox="1"/>
          <p:nvPr/>
        </p:nvSpPr>
        <p:spPr>
          <a:xfrm>
            <a:off x="476350" y="353174"/>
            <a:ext cx="11123771" cy="707886"/>
          </a:xfrm>
          <a:prstGeom prst="rect">
            <a:avLst/>
          </a:prstGeom>
          <a:noFill/>
          <a:effectLst/>
        </p:spPr>
        <p:txBody>
          <a:bodyPr wrap="square" rtlCol="0" anchor="ctr">
            <a:spAutoFit/>
          </a:bodyPr>
          <a:lstStyle/>
          <a:p>
            <a:pPr>
              <a:defRPr/>
            </a:pPr>
            <a:r>
              <a:rPr lang="en-US" sz="2000" b="1">
                <a:solidFill>
                  <a:srgbClr val="800000"/>
                </a:solidFill>
                <a:latin typeface="Segoe UI"/>
                <a:cs typeface="Segoe UI"/>
              </a:rPr>
              <a:t>Proposed Timeline</a:t>
            </a:r>
            <a:r>
              <a:rPr kumimoji="0" lang="en-US" sz="2000" b="1" i="0" u="none" strike="noStrike" kern="1200" cap="none" spc="0" normalizeH="0" baseline="0" noProof="0" dirty="0">
                <a:ln>
                  <a:noFill/>
                </a:ln>
                <a:solidFill>
                  <a:srgbClr val="002060"/>
                </a:solidFill>
                <a:effectLst/>
                <a:uLnTx/>
                <a:uFillTx/>
                <a:latin typeface="Calibri Light" panose="020F0302020204030204"/>
                <a:ea typeface="+mn-ea"/>
                <a:cs typeface="+mn-cs"/>
              </a:rPr>
              <a:t>| </a:t>
            </a:r>
            <a:r>
              <a:rPr kumimoji="0" lang="en-US" sz="2000" b="0" i="0" u="none" strike="noStrike" kern="1200" cap="none" spc="0" normalizeH="0" baseline="0" noProof="0">
                <a:ln>
                  <a:noFill/>
                </a:ln>
                <a:effectLst/>
                <a:uLnTx/>
                <a:uFillTx/>
                <a:latin typeface="Segoe UI"/>
                <a:cs typeface="Segoe UI"/>
              </a:rPr>
              <a:t>Mu Sigma estimates 4 months to build</a:t>
            </a:r>
            <a:r>
              <a:rPr lang="en-US" sz="2000">
                <a:latin typeface="Segoe UI"/>
                <a:cs typeface="Segoe UI"/>
              </a:rPr>
              <a:t> and validate models with 50,000 agents</a:t>
            </a:r>
            <a:endParaRPr kumimoji="0" lang="en-US" sz="2000" b="0" i="0" u="none" strike="noStrike" kern="1200" cap="none" spc="0" normalizeH="0" baseline="0" noProof="0">
              <a:ln>
                <a:noFill/>
              </a:ln>
              <a:effectLst/>
              <a:uLnTx/>
              <a:uFillTx/>
              <a:latin typeface="Segoe UI"/>
              <a:cs typeface="Segoe UI"/>
            </a:endParaRPr>
          </a:p>
        </p:txBody>
      </p:sp>
      <p:graphicFrame>
        <p:nvGraphicFramePr>
          <p:cNvPr id="69" name="Table 68">
            <a:extLst>
              <a:ext uri="{FF2B5EF4-FFF2-40B4-BE49-F238E27FC236}">
                <a16:creationId xmlns:a16="http://schemas.microsoft.com/office/drawing/2014/main" id="{EC39325E-7DE5-4FF3-AD7A-CB518A80CF3D}"/>
              </a:ext>
            </a:extLst>
          </p:cNvPr>
          <p:cNvGraphicFramePr>
            <a:graphicFrameLocks noGrp="1"/>
          </p:cNvGraphicFramePr>
          <p:nvPr>
            <p:extLst>
              <p:ext uri="{D42A27DB-BD31-4B8C-83A1-F6EECF244321}">
                <p14:modId xmlns:p14="http://schemas.microsoft.com/office/powerpoint/2010/main" val="3106178636"/>
              </p:ext>
            </p:extLst>
          </p:nvPr>
        </p:nvGraphicFramePr>
        <p:xfrm>
          <a:off x="571501" y="1169582"/>
          <a:ext cx="10896600" cy="3065474"/>
        </p:xfrm>
        <a:graphic>
          <a:graphicData uri="http://schemas.openxmlformats.org/drawingml/2006/table">
            <a:tbl>
              <a:tblPr bandRow="1"/>
              <a:tblGrid>
                <a:gridCol w="1267347">
                  <a:extLst>
                    <a:ext uri="{9D8B030D-6E8A-4147-A177-3AD203B41FA5}">
                      <a16:colId xmlns:a16="http://schemas.microsoft.com/office/drawing/2014/main" val="1590117672"/>
                    </a:ext>
                  </a:extLst>
                </a:gridCol>
                <a:gridCol w="1286607">
                  <a:extLst>
                    <a:ext uri="{9D8B030D-6E8A-4147-A177-3AD203B41FA5}">
                      <a16:colId xmlns:a16="http://schemas.microsoft.com/office/drawing/2014/main" val="1617184084"/>
                    </a:ext>
                  </a:extLst>
                </a:gridCol>
                <a:gridCol w="3607565">
                  <a:extLst>
                    <a:ext uri="{9D8B030D-6E8A-4147-A177-3AD203B41FA5}">
                      <a16:colId xmlns:a16="http://schemas.microsoft.com/office/drawing/2014/main" val="20000"/>
                    </a:ext>
                  </a:extLst>
                </a:gridCol>
                <a:gridCol w="281978">
                  <a:extLst>
                    <a:ext uri="{9D8B030D-6E8A-4147-A177-3AD203B41FA5}">
                      <a16:colId xmlns:a16="http://schemas.microsoft.com/office/drawing/2014/main" val="20001"/>
                    </a:ext>
                  </a:extLst>
                </a:gridCol>
                <a:gridCol w="279363">
                  <a:extLst>
                    <a:ext uri="{9D8B030D-6E8A-4147-A177-3AD203B41FA5}">
                      <a16:colId xmlns:a16="http://schemas.microsoft.com/office/drawing/2014/main" val="20002"/>
                    </a:ext>
                  </a:extLst>
                </a:gridCol>
                <a:gridCol w="279363">
                  <a:extLst>
                    <a:ext uri="{9D8B030D-6E8A-4147-A177-3AD203B41FA5}">
                      <a16:colId xmlns:a16="http://schemas.microsoft.com/office/drawing/2014/main" val="20003"/>
                    </a:ext>
                  </a:extLst>
                </a:gridCol>
                <a:gridCol w="279363">
                  <a:extLst>
                    <a:ext uri="{9D8B030D-6E8A-4147-A177-3AD203B41FA5}">
                      <a16:colId xmlns:a16="http://schemas.microsoft.com/office/drawing/2014/main" val="20004"/>
                    </a:ext>
                  </a:extLst>
                </a:gridCol>
                <a:gridCol w="279363">
                  <a:extLst>
                    <a:ext uri="{9D8B030D-6E8A-4147-A177-3AD203B41FA5}">
                      <a16:colId xmlns:a16="http://schemas.microsoft.com/office/drawing/2014/main" val="20005"/>
                    </a:ext>
                  </a:extLst>
                </a:gridCol>
                <a:gridCol w="279363">
                  <a:extLst>
                    <a:ext uri="{9D8B030D-6E8A-4147-A177-3AD203B41FA5}">
                      <a16:colId xmlns:a16="http://schemas.microsoft.com/office/drawing/2014/main" val="20006"/>
                    </a:ext>
                  </a:extLst>
                </a:gridCol>
                <a:gridCol w="279363">
                  <a:extLst>
                    <a:ext uri="{9D8B030D-6E8A-4147-A177-3AD203B41FA5}">
                      <a16:colId xmlns:a16="http://schemas.microsoft.com/office/drawing/2014/main" val="20007"/>
                    </a:ext>
                  </a:extLst>
                </a:gridCol>
                <a:gridCol w="279363">
                  <a:extLst>
                    <a:ext uri="{9D8B030D-6E8A-4147-A177-3AD203B41FA5}">
                      <a16:colId xmlns:a16="http://schemas.microsoft.com/office/drawing/2014/main" val="20008"/>
                    </a:ext>
                  </a:extLst>
                </a:gridCol>
                <a:gridCol w="279363">
                  <a:extLst>
                    <a:ext uri="{9D8B030D-6E8A-4147-A177-3AD203B41FA5}">
                      <a16:colId xmlns:a16="http://schemas.microsoft.com/office/drawing/2014/main" val="20009"/>
                    </a:ext>
                  </a:extLst>
                </a:gridCol>
                <a:gridCol w="279363">
                  <a:extLst>
                    <a:ext uri="{9D8B030D-6E8A-4147-A177-3AD203B41FA5}">
                      <a16:colId xmlns:a16="http://schemas.microsoft.com/office/drawing/2014/main" val="20010"/>
                    </a:ext>
                  </a:extLst>
                </a:gridCol>
                <a:gridCol w="279363">
                  <a:extLst>
                    <a:ext uri="{9D8B030D-6E8A-4147-A177-3AD203B41FA5}">
                      <a16:colId xmlns:a16="http://schemas.microsoft.com/office/drawing/2014/main" val="20011"/>
                    </a:ext>
                  </a:extLst>
                </a:gridCol>
                <a:gridCol w="279363">
                  <a:extLst>
                    <a:ext uri="{9D8B030D-6E8A-4147-A177-3AD203B41FA5}">
                      <a16:colId xmlns:a16="http://schemas.microsoft.com/office/drawing/2014/main" val="20012"/>
                    </a:ext>
                  </a:extLst>
                </a:gridCol>
                <a:gridCol w="276022">
                  <a:extLst>
                    <a:ext uri="{9D8B030D-6E8A-4147-A177-3AD203B41FA5}">
                      <a16:colId xmlns:a16="http://schemas.microsoft.com/office/drawing/2014/main" val="20013"/>
                    </a:ext>
                  </a:extLst>
                </a:gridCol>
                <a:gridCol w="276022">
                  <a:extLst>
                    <a:ext uri="{9D8B030D-6E8A-4147-A177-3AD203B41FA5}">
                      <a16:colId xmlns:a16="http://schemas.microsoft.com/office/drawing/2014/main" val="1653228916"/>
                    </a:ext>
                  </a:extLst>
                </a:gridCol>
                <a:gridCol w="276022">
                  <a:extLst>
                    <a:ext uri="{9D8B030D-6E8A-4147-A177-3AD203B41FA5}">
                      <a16:colId xmlns:a16="http://schemas.microsoft.com/office/drawing/2014/main" val="1893963487"/>
                    </a:ext>
                  </a:extLst>
                </a:gridCol>
                <a:gridCol w="276022">
                  <a:extLst>
                    <a:ext uri="{9D8B030D-6E8A-4147-A177-3AD203B41FA5}">
                      <a16:colId xmlns:a16="http://schemas.microsoft.com/office/drawing/2014/main" val="889589161"/>
                    </a:ext>
                  </a:extLst>
                </a:gridCol>
                <a:gridCol w="276022">
                  <a:extLst>
                    <a:ext uri="{9D8B030D-6E8A-4147-A177-3AD203B41FA5}">
                      <a16:colId xmlns:a16="http://schemas.microsoft.com/office/drawing/2014/main" val="1610308942"/>
                    </a:ext>
                  </a:extLst>
                </a:gridCol>
              </a:tblGrid>
              <a:tr h="380626">
                <a:tc rowSpan="2">
                  <a:txBody>
                    <a:bodyPr/>
                    <a:lstStyle/>
                    <a:p>
                      <a:pPr algn="ctr" fontAlgn="b"/>
                      <a:r>
                        <a:rPr lang="en-US" sz="1050" b="1" i="0" u="none" strike="noStrike" dirty="0">
                          <a:solidFill>
                            <a:schemeClr val="bg1"/>
                          </a:solidFill>
                          <a:effectLst/>
                          <a:latin typeface="Segoe UI" panose="020B0502040204020203" pitchFamily="34" charset="0"/>
                          <a:cs typeface="Segoe UI" panose="020B0502040204020203" pitchFamily="34" charset="0"/>
                        </a:rPr>
                        <a:t>Deliverables</a:t>
                      </a:r>
                    </a:p>
                  </a:txBody>
                  <a:tcPr marL="95379" marR="95379" marT="47690" marB="4769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800000"/>
                    </a:solidFill>
                  </a:tcPr>
                </a:tc>
                <a:tc rowSpan="2">
                  <a:txBody>
                    <a:bodyPr/>
                    <a:lstStyle/>
                    <a:p>
                      <a:pPr algn="ctr" fontAlgn="b"/>
                      <a:r>
                        <a:rPr lang="en-US" sz="1050" b="1" i="0" u="none" strike="noStrike" dirty="0">
                          <a:solidFill>
                            <a:schemeClr val="bg1"/>
                          </a:solidFill>
                          <a:effectLst/>
                          <a:latin typeface="Segoe UI" panose="020B0502040204020203" pitchFamily="34" charset="0"/>
                          <a:cs typeface="Segoe UI" panose="020B0502040204020203" pitchFamily="34" charset="0"/>
                        </a:rPr>
                        <a:t>Phase</a:t>
                      </a:r>
                    </a:p>
                  </a:txBody>
                  <a:tcPr marL="95379" marR="95379" marT="47690" marB="4769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800000"/>
                    </a:solidFill>
                  </a:tcPr>
                </a:tc>
                <a:tc rowSpan="2">
                  <a:txBody>
                    <a:bodyPr/>
                    <a:lstStyle/>
                    <a:p>
                      <a:pPr algn="ctr" fontAlgn="b"/>
                      <a:r>
                        <a:rPr lang="en-US" sz="1050" b="1" i="0" u="none" strike="noStrike" dirty="0">
                          <a:solidFill>
                            <a:schemeClr val="bg1"/>
                          </a:solidFill>
                          <a:effectLst/>
                          <a:latin typeface="Segoe UI" panose="020B0502040204020203" pitchFamily="34" charset="0"/>
                          <a:cs typeface="Segoe UI" panose="020B0502040204020203" pitchFamily="34" charset="0"/>
                        </a:rPr>
                        <a:t>Activities </a:t>
                      </a:r>
                    </a:p>
                  </a:txBody>
                  <a:tcPr marL="9812" marR="9812" marT="9812"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800000"/>
                    </a:solidFill>
                  </a:tcPr>
                </a:tc>
                <a:tc gridSpan="17">
                  <a:txBody>
                    <a:bodyPr/>
                    <a:lstStyle/>
                    <a:p>
                      <a:pPr algn="ctr" fontAlgn="ctr"/>
                      <a:r>
                        <a:rPr lang="en-US" sz="1050" b="1" i="0" u="none" strike="noStrike" dirty="0">
                          <a:solidFill>
                            <a:schemeClr val="bg1"/>
                          </a:solidFill>
                          <a:effectLst/>
                          <a:latin typeface="Segoe UI" panose="020B0502040204020203" pitchFamily="34" charset="0"/>
                          <a:cs typeface="Segoe UI" panose="020B0502040204020203" pitchFamily="34" charset="0"/>
                        </a:rPr>
                        <a:t>Weekly breakup  </a:t>
                      </a:r>
                    </a:p>
                  </a:txBody>
                  <a:tcPr marL="9812" marR="9812" marT="9812"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800000"/>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pPr algn="ctr" fontAlgn="ctr"/>
                      <a:endParaRPr lang="en-US" sz="1000" b="1" i="0" u="none" strike="noStrike" dirty="0">
                        <a:solidFill>
                          <a:srgbClr val="000000"/>
                        </a:solidFill>
                        <a:effectLst/>
                        <a:latin typeface="Arial"/>
                      </a:endParaRPr>
                    </a:p>
                  </a:txBody>
                  <a:tcPr marL="9407" marR="9407" marT="9407"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D9D9D9"/>
                    </a:solidFill>
                  </a:tcPr>
                </a:tc>
                <a:tc hMerge="1">
                  <a:txBody>
                    <a:bodyPr/>
                    <a:lstStyle/>
                    <a:p>
                      <a:pPr algn="ctr" fontAlgn="ctr"/>
                      <a:endParaRPr lang="en-US" sz="1000" b="1" i="0" u="none" strike="noStrike" dirty="0">
                        <a:solidFill>
                          <a:srgbClr val="000000"/>
                        </a:solidFill>
                        <a:effectLst/>
                        <a:latin typeface="Arial"/>
                      </a:endParaRPr>
                    </a:p>
                  </a:txBody>
                  <a:tcPr marL="9407" marR="9407" marT="9407"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D9D9D9"/>
                    </a:solidFill>
                  </a:tcPr>
                </a:tc>
                <a:tc hMerge="1">
                  <a:txBody>
                    <a:bodyPr/>
                    <a:lstStyle/>
                    <a:p>
                      <a:pPr algn="ctr" fontAlgn="ctr"/>
                      <a:endParaRPr lang="en-US" sz="1050" b="1" i="0" u="none" strike="noStrike" dirty="0">
                        <a:solidFill>
                          <a:schemeClr val="bg1"/>
                        </a:solidFill>
                        <a:effectLst/>
                        <a:latin typeface="Segoe UI" panose="020B0502040204020203" pitchFamily="34" charset="0"/>
                        <a:cs typeface="Segoe UI" panose="020B0502040204020203" pitchFamily="34" charset="0"/>
                      </a:endParaRPr>
                    </a:p>
                  </a:txBody>
                  <a:tcPr marL="9812" marR="9812" marT="9812"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800000"/>
                    </a:solidFill>
                  </a:tcPr>
                </a:tc>
                <a:tc hMerge="1">
                  <a:txBody>
                    <a:bodyPr/>
                    <a:lstStyle/>
                    <a:p>
                      <a:pPr algn="ctr" fontAlgn="ctr"/>
                      <a:endParaRPr lang="en-US" sz="1050" b="1" i="0" u="none" strike="noStrike" dirty="0">
                        <a:solidFill>
                          <a:schemeClr val="bg1"/>
                        </a:solidFill>
                        <a:effectLst/>
                        <a:latin typeface="Segoe UI" panose="020B0502040204020203" pitchFamily="34" charset="0"/>
                        <a:cs typeface="Segoe UI" panose="020B0502040204020203" pitchFamily="34" charset="0"/>
                      </a:endParaRPr>
                    </a:p>
                  </a:txBody>
                  <a:tcPr marL="9812" marR="9812" marT="9812"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800000"/>
                    </a:solidFill>
                  </a:tcPr>
                </a:tc>
                <a:tc hMerge="1">
                  <a:txBody>
                    <a:bodyPr/>
                    <a:lstStyle/>
                    <a:p>
                      <a:pPr algn="ctr" fontAlgn="ctr"/>
                      <a:endParaRPr lang="en-US" sz="1050" b="1" i="0" u="none" strike="noStrike" dirty="0">
                        <a:solidFill>
                          <a:schemeClr val="bg1"/>
                        </a:solidFill>
                        <a:effectLst/>
                        <a:latin typeface="Segoe UI" panose="020B0502040204020203" pitchFamily="34" charset="0"/>
                        <a:cs typeface="Segoe UI" panose="020B0502040204020203" pitchFamily="34" charset="0"/>
                      </a:endParaRPr>
                    </a:p>
                  </a:txBody>
                  <a:tcPr marL="9812" marR="9812" marT="9812"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800000"/>
                    </a:solidFill>
                  </a:tcPr>
                </a:tc>
                <a:tc hMerge="1">
                  <a:txBody>
                    <a:bodyPr/>
                    <a:lstStyle/>
                    <a:p>
                      <a:pPr algn="ctr" fontAlgn="ctr"/>
                      <a:endParaRPr lang="en-US" sz="1050" b="1" i="0" u="none" strike="noStrike" dirty="0">
                        <a:solidFill>
                          <a:schemeClr val="bg1"/>
                        </a:solidFill>
                        <a:effectLst/>
                        <a:latin typeface="Segoe UI" panose="020B0502040204020203" pitchFamily="34" charset="0"/>
                        <a:cs typeface="Segoe UI" panose="020B0502040204020203" pitchFamily="34" charset="0"/>
                      </a:endParaRPr>
                    </a:p>
                  </a:txBody>
                  <a:tcPr marL="9812" marR="9812" marT="9812"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800000"/>
                    </a:solidFill>
                  </a:tcPr>
                </a:tc>
                <a:extLst>
                  <a:ext uri="{0D108BD9-81ED-4DB2-BD59-A6C34878D82A}">
                    <a16:rowId xmlns:a16="http://schemas.microsoft.com/office/drawing/2014/main" val="10000"/>
                  </a:ext>
                </a:extLst>
              </a:tr>
              <a:tr h="286838">
                <a:tc vMerge="1">
                  <a:txBody>
                    <a:bodyPr/>
                    <a:lstStyle/>
                    <a:p>
                      <a:endParaRPr lang="en-US"/>
                    </a:p>
                  </a:txBody>
                  <a:tcPr/>
                </a:tc>
                <a:tc vMerge="1">
                  <a:txBody>
                    <a:bodyPr/>
                    <a:lstStyle/>
                    <a:p>
                      <a:endParaRPr lang="en-US"/>
                    </a:p>
                  </a:txBody>
                  <a:tcPr/>
                </a:tc>
                <a:tc vMerge="1">
                  <a:txBody>
                    <a:bodyPr/>
                    <a:lstStyle/>
                    <a:p>
                      <a:pPr algn="l" fontAlgn="b"/>
                      <a:endParaRPr lang="en-US" sz="1000" b="0" i="0" u="none" strike="noStrike" dirty="0">
                        <a:solidFill>
                          <a:srgbClr val="000000"/>
                        </a:solidFill>
                        <a:effectLst/>
                        <a:latin typeface="Arial"/>
                      </a:endParaRPr>
                    </a:p>
                  </a:txBody>
                  <a:tcPr marL="9407" marR="9407" marT="9407" marB="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a:noFill/>
                    </a:lnT>
                    <a:lnB>
                      <a:noFill/>
                    </a:lnB>
                  </a:tcPr>
                </a:tc>
                <a:tc>
                  <a:txBody>
                    <a:bodyPr/>
                    <a:lstStyle/>
                    <a:p>
                      <a:pPr algn="ctr" fontAlgn="ctr"/>
                      <a:r>
                        <a:rPr lang="en-US" sz="1050" b="1" i="0" u="none" strike="noStrike" dirty="0">
                          <a:solidFill>
                            <a:srgbClr val="000000"/>
                          </a:solidFill>
                          <a:effectLst/>
                          <a:latin typeface="Segoe UI" panose="020B0502040204020203" pitchFamily="34" charset="0"/>
                          <a:cs typeface="Segoe UI" panose="020B0502040204020203" pitchFamily="34" charset="0"/>
                        </a:rPr>
                        <a:t>0</a:t>
                      </a:r>
                    </a:p>
                  </a:txBody>
                  <a:tcPr marL="8752" marR="8752" marT="8752"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1050" b="1" i="0" u="none" strike="noStrike" dirty="0">
                          <a:solidFill>
                            <a:srgbClr val="000000"/>
                          </a:solidFill>
                          <a:effectLst/>
                          <a:latin typeface="Segoe UI" panose="020B0502040204020203" pitchFamily="34" charset="0"/>
                          <a:cs typeface="Segoe UI" panose="020B0502040204020203" pitchFamily="34" charset="0"/>
                        </a:rPr>
                        <a:t>1</a:t>
                      </a:r>
                    </a:p>
                  </a:txBody>
                  <a:tcPr marL="8752" marR="8752" marT="8752"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1050" b="1" i="0" u="none" strike="noStrike" dirty="0">
                          <a:solidFill>
                            <a:srgbClr val="000000"/>
                          </a:solidFill>
                          <a:effectLst/>
                          <a:latin typeface="Segoe UI" panose="020B0502040204020203" pitchFamily="34" charset="0"/>
                          <a:cs typeface="Segoe UI" panose="020B0502040204020203" pitchFamily="34" charset="0"/>
                        </a:rPr>
                        <a:t>2</a:t>
                      </a:r>
                    </a:p>
                  </a:txBody>
                  <a:tcPr marL="8752" marR="8752" marT="8752"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1050" b="1" i="0" u="none" strike="noStrike" dirty="0">
                          <a:solidFill>
                            <a:srgbClr val="000000"/>
                          </a:solidFill>
                          <a:effectLst/>
                          <a:latin typeface="Segoe UI" panose="020B0502040204020203" pitchFamily="34" charset="0"/>
                          <a:cs typeface="Segoe UI" panose="020B0502040204020203" pitchFamily="34" charset="0"/>
                        </a:rPr>
                        <a:t>3</a:t>
                      </a:r>
                    </a:p>
                  </a:txBody>
                  <a:tcPr marL="8752" marR="8752" marT="8752"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1050" b="1" i="0" u="none" strike="noStrike" dirty="0">
                          <a:solidFill>
                            <a:srgbClr val="000000"/>
                          </a:solidFill>
                          <a:effectLst/>
                          <a:latin typeface="Segoe UI" panose="020B0502040204020203" pitchFamily="34" charset="0"/>
                          <a:cs typeface="Segoe UI" panose="020B0502040204020203" pitchFamily="34" charset="0"/>
                        </a:rPr>
                        <a:t>4</a:t>
                      </a:r>
                    </a:p>
                  </a:txBody>
                  <a:tcPr marL="8752" marR="8752" marT="8752"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1050" b="1" i="0" u="none" strike="noStrike" dirty="0">
                          <a:solidFill>
                            <a:srgbClr val="000000"/>
                          </a:solidFill>
                          <a:effectLst/>
                          <a:latin typeface="Segoe UI" panose="020B0502040204020203" pitchFamily="34" charset="0"/>
                          <a:cs typeface="Segoe UI" panose="020B0502040204020203" pitchFamily="34" charset="0"/>
                        </a:rPr>
                        <a:t>5</a:t>
                      </a:r>
                    </a:p>
                  </a:txBody>
                  <a:tcPr marL="8752" marR="8752" marT="8752"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1050" b="1" i="0" u="none" strike="noStrike" dirty="0">
                          <a:solidFill>
                            <a:srgbClr val="000000"/>
                          </a:solidFill>
                          <a:effectLst/>
                          <a:latin typeface="Segoe UI" panose="020B0502040204020203" pitchFamily="34" charset="0"/>
                          <a:cs typeface="Segoe UI" panose="020B0502040204020203" pitchFamily="34" charset="0"/>
                        </a:rPr>
                        <a:t>6</a:t>
                      </a:r>
                    </a:p>
                  </a:txBody>
                  <a:tcPr marL="8752" marR="8752" marT="8752"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1050" b="1" i="0" u="none" strike="noStrike" dirty="0">
                          <a:solidFill>
                            <a:srgbClr val="000000"/>
                          </a:solidFill>
                          <a:effectLst/>
                          <a:latin typeface="Segoe UI" panose="020B0502040204020203" pitchFamily="34" charset="0"/>
                          <a:cs typeface="Segoe UI" panose="020B0502040204020203" pitchFamily="34" charset="0"/>
                        </a:rPr>
                        <a:t>7</a:t>
                      </a:r>
                    </a:p>
                  </a:txBody>
                  <a:tcPr marL="8752" marR="8752" marT="8752"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1050" b="1" i="0" u="none" strike="noStrike" dirty="0">
                          <a:solidFill>
                            <a:srgbClr val="000000"/>
                          </a:solidFill>
                          <a:effectLst/>
                          <a:latin typeface="Segoe UI" panose="020B0502040204020203" pitchFamily="34" charset="0"/>
                          <a:cs typeface="Segoe UI" panose="020B0502040204020203" pitchFamily="34" charset="0"/>
                        </a:rPr>
                        <a:t>8</a:t>
                      </a:r>
                    </a:p>
                  </a:txBody>
                  <a:tcPr marL="8752" marR="8752" marT="8752"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1050" b="1" i="0" u="none" strike="noStrike" dirty="0">
                          <a:solidFill>
                            <a:srgbClr val="000000"/>
                          </a:solidFill>
                          <a:effectLst/>
                          <a:latin typeface="Segoe UI" panose="020B0502040204020203" pitchFamily="34" charset="0"/>
                          <a:cs typeface="Segoe UI" panose="020B0502040204020203" pitchFamily="34" charset="0"/>
                        </a:rPr>
                        <a:t>9</a:t>
                      </a:r>
                    </a:p>
                  </a:txBody>
                  <a:tcPr marL="8752" marR="8752" marT="8752"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1050" b="1" i="0" u="none" strike="noStrike" dirty="0">
                          <a:solidFill>
                            <a:srgbClr val="000000"/>
                          </a:solidFill>
                          <a:effectLst/>
                          <a:latin typeface="Segoe UI" panose="020B0502040204020203" pitchFamily="34" charset="0"/>
                          <a:cs typeface="Segoe UI" panose="020B0502040204020203" pitchFamily="34" charset="0"/>
                        </a:rPr>
                        <a:t>10</a:t>
                      </a:r>
                    </a:p>
                  </a:txBody>
                  <a:tcPr marL="8752" marR="8752" marT="8752"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1050" b="1" i="0" u="none" strike="noStrike" dirty="0">
                          <a:solidFill>
                            <a:srgbClr val="000000"/>
                          </a:solidFill>
                          <a:effectLst/>
                          <a:latin typeface="Segoe UI" panose="020B0502040204020203" pitchFamily="34" charset="0"/>
                          <a:cs typeface="Segoe UI" panose="020B0502040204020203" pitchFamily="34" charset="0"/>
                        </a:rPr>
                        <a:t>11</a:t>
                      </a:r>
                    </a:p>
                  </a:txBody>
                  <a:tcPr marL="8752" marR="8752" marT="8752"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1050" b="1" i="0" u="none" strike="noStrike" dirty="0">
                          <a:solidFill>
                            <a:srgbClr val="000000"/>
                          </a:solidFill>
                          <a:effectLst/>
                          <a:latin typeface="Segoe UI" panose="020B0502040204020203" pitchFamily="34" charset="0"/>
                          <a:cs typeface="Segoe UI" panose="020B0502040204020203" pitchFamily="34" charset="0"/>
                        </a:rPr>
                        <a:t>12</a:t>
                      </a:r>
                    </a:p>
                  </a:txBody>
                  <a:tcPr marL="8752" marR="8752" marT="8752"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1050" b="1" i="0" u="none" strike="noStrike" dirty="0">
                          <a:solidFill>
                            <a:srgbClr val="000000"/>
                          </a:solidFill>
                          <a:effectLst/>
                          <a:latin typeface="Segoe UI" panose="020B0502040204020203" pitchFamily="34" charset="0"/>
                          <a:cs typeface="Segoe UI" panose="020B0502040204020203" pitchFamily="34" charset="0"/>
                        </a:rPr>
                        <a:t>13</a:t>
                      </a:r>
                    </a:p>
                  </a:txBody>
                  <a:tcPr marL="8752" marR="8752" marT="8752"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1050" b="1" i="0" u="none" strike="noStrike" dirty="0">
                          <a:solidFill>
                            <a:srgbClr val="000000"/>
                          </a:solidFill>
                          <a:effectLst/>
                          <a:latin typeface="Segoe UI" panose="020B0502040204020203" pitchFamily="34" charset="0"/>
                          <a:cs typeface="Segoe UI" panose="020B0502040204020203" pitchFamily="34" charset="0"/>
                        </a:rPr>
                        <a:t>14</a:t>
                      </a:r>
                    </a:p>
                  </a:txBody>
                  <a:tcPr marL="8752" marR="8752" marT="8752"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1050" b="1" i="0" u="none" strike="noStrike" dirty="0">
                          <a:solidFill>
                            <a:srgbClr val="000000"/>
                          </a:solidFill>
                          <a:effectLst/>
                          <a:latin typeface="Segoe UI" panose="020B0502040204020203" pitchFamily="34" charset="0"/>
                          <a:cs typeface="Segoe UI" panose="020B0502040204020203" pitchFamily="34" charset="0"/>
                        </a:rPr>
                        <a:t>15</a:t>
                      </a:r>
                    </a:p>
                  </a:txBody>
                  <a:tcPr marL="8752" marR="8752" marT="8752"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1050" b="1" i="0" u="none" strike="noStrike" dirty="0">
                          <a:solidFill>
                            <a:srgbClr val="000000"/>
                          </a:solidFill>
                          <a:effectLst/>
                          <a:latin typeface="Segoe UI" panose="020B0502040204020203" pitchFamily="34" charset="0"/>
                          <a:cs typeface="Segoe UI" panose="020B0502040204020203" pitchFamily="34" charset="0"/>
                        </a:rPr>
                        <a:t>16</a:t>
                      </a:r>
                    </a:p>
                  </a:txBody>
                  <a:tcPr marL="8752" marR="8752" marT="8752"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1"/>
                  </a:ext>
                </a:extLst>
              </a:tr>
              <a:tr h="349047">
                <a:tc>
                  <a:txBody>
                    <a:bodyPr/>
                    <a:lstStyle/>
                    <a:p>
                      <a:pPr marL="109538" lvl="1" indent="0" algn="ctr" fontAlgn="ctr">
                        <a:buFont typeface="Arial" panose="020B0604020202020204" pitchFamily="34" charset="0"/>
                        <a:buNone/>
                        <a:tabLst>
                          <a:tab pos="109538" algn="l"/>
                        </a:tabLst>
                      </a:pPr>
                      <a:endParaRPr lang="en-US" sz="1050" b="1" i="0" u="none" strike="noStrike" kern="1200" dirty="0">
                        <a:solidFill>
                          <a:schemeClr val="tx1">
                            <a:lumMod val="65000"/>
                            <a:lumOff val="35000"/>
                          </a:schemeClr>
                        </a:solidFill>
                        <a:effectLst/>
                        <a:latin typeface="Segoe UI" panose="020B0502040204020203" pitchFamily="34" charset="0"/>
                        <a:ea typeface="+mn-ea"/>
                        <a:cs typeface="Segoe UI" panose="020B0502040204020203" pitchFamily="34" charset="0"/>
                      </a:endParaRPr>
                    </a:p>
                  </a:txBody>
                  <a:tcPr marL="8070" marR="8070" marT="807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rowSpan="6">
                  <a:txBody>
                    <a:bodyPr/>
                    <a:lstStyle/>
                    <a:p>
                      <a:pPr marL="109538" lvl="1" indent="0" algn="ctr" fontAlgn="ctr">
                        <a:buFont typeface="Arial" panose="020B0604020202020204" pitchFamily="34" charset="0"/>
                        <a:buNone/>
                        <a:tabLst>
                          <a:tab pos="109538" algn="l"/>
                        </a:tabLst>
                      </a:pPr>
                      <a:r>
                        <a:rPr lang="en-US" sz="1050" b="1" i="0" u="none" strike="noStrike" kern="1200" dirty="0">
                          <a:solidFill>
                            <a:schemeClr val="tx1">
                              <a:lumMod val="65000"/>
                              <a:lumOff val="35000"/>
                            </a:schemeClr>
                          </a:solidFill>
                          <a:effectLst/>
                          <a:latin typeface="Segoe UI" panose="020B0502040204020203" pitchFamily="34" charset="0"/>
                          <a:ea typeface="+mn-ea"/>
                          <a:cs typeface="Segoe UI" panose="020B0502040204020203" pitchFamily="34" charset="0"/>
                        </a:rPr>
                        <a:t>Phase 1</a:t>
                      </a:r>
                    </a:p>
                    <a:p>
                      <a:pPr marL="109538" lvl="1" indent="0" algn="ctr" fontAlgn="ctr">
                        <a:buFont typeface="Arial" panose="020B0604020202020204" pitchFamily="34" charset="0"/>
                        <a:buNone/>
                        <a:tabLst>
                          <a:tab pos="109538" algn="l"/>
                        </a:tabLst>
                      </a:pPr>
                      <a:endParaRPr lang="en-US" sz="1050" b="1" i="0" u="none" strike="noStrike" kern="1200" dirty="0">
                        <a:solidFill>
                          <a:schemeClr val="tx1">
                            <a:lumMod val="65000"/>
                            <a:lumOff val="35000"/>
                          </a:schemeClr>
                        </a:solidFill>
                        <a:effectLst/>
                        <a:latin typeface="Segoe UI" panose="020B0502040204020203" pitchFamily="34" charset="0"/>
                        <a:ea typeface="+mn-ea"/>
                        <a:cs typeface="Segoe UI" panose="020B0502040204020203" pitchFamily="34" charset="0"/>
                      </a:endParaRPr>
                    </a:p>
                    <a:p>
                      <a:pPr marL="109538" lvl="1" indent="0" algn="ctr" fontAlgn="ctr">
                        <a:buFont typeface="Arial" panose="020B0604020202020204" pitchFamily="34" charset="0"/>
                        <a:buNone/>
                        <a:tabLst>
                          <a:tab pos="109538" algn="l"/>
                        </a:tabLst>
                      </a:pPr>
                      <a:r>
                        <a:rPr lang="en-US" sz="1050" b="0" i="0" u="none" strike="noStrike" kern="1200" dirty="0">
                          <a:solidFill>
                            <a:schemeClr val="tx1">
                              <a:lumMod val="65000"/>
                              <a:lumOff val="35000"/>
                            </a:schemeClr>
                          </a:solidFill>
                          <a:effectLst/>
                          <a:latin typeface="Segoe UI" panose="020B0502040204020203" pitchFamily="34" charset="0"/>
                          <a:ea typeface="+mn-ea"/>
                          <a:cs typeface="Segoe UI" panose="020B0502040204020203" pitchFamily="34" charset="0"/>
                        </a:rPr>
                        <a:t>Model Building Phase for MVP within R</a:t>
                      </a:r>
                    </a:p>
                  </a:txBody>
                  <a:tcPr marL="95379" marR="95379" marT="47690" marB="4769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109538" lvl="1" indent="0" algn="l" fontAlgn="ctr">
                        <a:buFont typeface="Arial" panose="020B0604020202020204" pitchFamily="34" charset="0"/>
                        <a:buNone/>
                        <a:tabLst>
                          <a:tab pos="109538" algn="l"/>
                        </a:tabLst>
                      </a:pPr>
                      <a:r>
                        <a:rPr lang="en-US" sz="1050" b="0" i="0" u="none" strike="noStrike" kern="1200" dirty="0">
                          <a:solidFill>
                            <a:schemeClr val="tx1">
                              <a:lumMod val="65000"/>
                              <a:lumOff val="35000"/>
                            </a:schemeClr>
                          </a:solidFill>
                          <a:effectLst/>
                          <a:latin typeface="Segoe UI" panose="020B0502040204020203" pitchFamily="34" charset="0"/>
                          <a:ea typeface="+mn-ea"/>
                          <a:cs typeface="Segoe UI" panose="020B0502040204020203" pitchFamily="34" charset="0"/>
                        </a:rPr>
                        <a:t>Pre-kickoff activities – paper work and registration</a:t>
                      </a:r>
                    </a:p>
                  </a:txBody>
                  <a:tcPr marL="8752" marR="8752" marT="8752"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1050" b="0" i="0" u="none" strike="noStrike" dirty="0">
                          <a:solidFill>
                            <a:srgbClr val="000000"/>
                          </a:solidFill>
                          <a:effectLst/>
                          <a:latin typeface="Segoe UI" panose="020B0502040204020203" pitchFamily="34" charset="0"/>
                          <a:cs typeface="Segoe UI" panose="020B0502040204020203" pitchFamily="34" charset="0"/>
                        </a:rPr>
                        <a:t> </a:t>
                      </a:r>
                    </a:p>
                  </a:txBody>
                  <a:tcPr marL="8752" marR="8752" marT="8752"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6666"/>
                    </a:solidFill>
                  </a:tcPr>
                </a:tc>
                <a:tc>
                  <a:txBody>
                    <a:bodyPr/>
                    <a:lstStyle/>
                    <a:p>
                      <a:pPr algn="ctr" fontAlgn="ctr"/>
                      <a:r>
                        <a:rPr lang="en-US" sz="1050" b="0" i="0" u="none" strike="noStrike" dirty="0">
                          <a:solidFill>
                            <a:srgbClr val="000000"/>
                          </a:solidFill>
                          <a:effectLst/>
                          <a:latin typeface="Segoe UI" panose="020B0502040204020203" pitchFamily="34" charset="0"/>
                          <a:cs typeface="Segoe UI" panose="020B0502040204020203" pitchFamily="34" charset="0"/>
                        </a:rPr>
                        <a:t> </a:t>
                      </a:r>
                    </a:p>
                  </a:txBody>
                  <a:tcPr marL="8752" marR="8752" marT="8752"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1050" b="0" i="0" u="none" strike="noStrike" dirty="0">
                          <a:solidFill>
                            <a:srgbClr val="000000"/>
                          </a:solidFill>
                          <a:effectLst/>
                          <a:latin typeface="Segoe UI" panose="020B0502040204020203" pitchFamily="34" charset="0"/>
                          <a:cs typeface="Segoe UI" panose="020B0502040204020203" pitchFamily="34" charset="0"/>
                        </a:rPr>
                        <a:t> </a:t>
                      </a:r>
                    </a:p>
                  </a:txBody>
                  <a:tcPr marL="8752" marR="8752" marT="8752"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1050" b="0" i="0" u="none" strike="noStrike" dirty="0">
                          <a:solidFill>
                            <a:srgbClr val="000000"/>
                          </a:solidFill>
                          <a:effectLst/>
                          <a:latin typeface="Segoe UI" panose="020B0502040204020203" pitchFamily="34" charset="0"/>
                          <a:cs typeface="Segoe UI" panose="020B0502040204020203" pitchFamily="34" charset="0"/>
                        </a:rPr>
                        <a:t> </a:t>
                      </a:r>
                    </a:p>
                  </a:txBody>
                  <a:tcPr marL="8752" marR="8752" marT="8752"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1050" b="0" i="0" u="none" strike="noStrike" dirty="0">
                          <a:solidFill>
                            <a:srgbClr val="000000"/>
                          </a:solidFill>
                          <a:effectLst/>
                          <a:latin typeface="Segoe UI" panose="020B0502040204020203" pitchFamily="34" charset="0"/>
                          <a:cs typeface="Segoe UI" panose="020B0502040204020203" pitchFamily="34" charset="0"/>
                        </a:rPr>
                        <a:t> </a:t>
                      </a:r>
                    </a:p>
                  </a:txBody>
                  <a:tcPr marL="8752" marR="8752" marT="8752"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1050" b="0" i="0" u="none" strike="noStrike" dirty="0">
                          <a:solidFill>
                            <a:srgbClr val="000000"/>
                          </a:solidFill>
                          <a:effectLst/>
                          <a:latin typeface="Segoe UI" panose="020B0502040204020203" pitchFamily="34" charset="0"/>
                          <a:cs typeface="Segoe UI" panose="020B0502040204020203" pitchFamily="34" charset="0"/>
                        </a:rPr>
                        <a:t> </a:t>
                      </a:r>
                    </a:p>
                  </a:txBody>
                  <a:tcPr marL="8752" marR="8752" marT="8752"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endParaRPr lang="en-US" sz="1050" b="0" i="0" u="none" strike="noStrike" dirty="0">
                        <a:solidFill>
                          <a:srgbClr val="000000"/>
                        </a:solidFill>
                        <a:effectLst/>
                        <a:latin typeface="Segoe UI" panose="020B0502040204020203" pitchFamily="34" charset="0"/>
                        <a:cs typeface="Segoe UI" panose="020B0502040204020203" pitchFamily="34" charset="0"/>
                      </a:endParaRPr>
                    </a:p>
                  </a:txBody>
                  <a:tcPr marL="8752" marR="8752" marT="8752"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endParaRPr lang="en-US" sz="1050" b="0" i="0" u="none" strike="noStrike" dirty="0">
                        <a:solidFill>
                          <a:srgbClr val="000000"/>
                        </a:solidFill>
                        <a:effectLst/>
                        <a:latin typeface="Segoe UI" panose="020B0502040204020203" pitchFamily="34" charset="0"/>
                        <a:cs typeface="Segoe UI" panose="020B0502040204020203" pitchFamily="34" charset="0"/>
                      </a:endParaRPr>
                    </a:p>
                  </a:txBody>
                  <a:tcPr marL="8752" marR="8752" marT="8752"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endParaRPr lang="en-US" sz="1050" b="0" i="0" u="none" strike="noStrike" dirty="0">
                        <a:solidFill>
                          <a:srgbClr val="000000"/>
                        </a:solidFill>
                        <a:effectLst/>
                        <a:latin typeface="Segoe UI" panose="020B0502040204020203" pitchFamily="34" charset="0"/>
                        <a:cs typeface="Segoe UI" panose="020B0502040204020203" pitchFamily="34" charset="0"/>
                      </a:endParaRPr>
                    </a:p>
                  </a:txBody>
                  <a:tcPr marL="8752" marR="8752" marT="8752"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1050" b="0" i="0" u="none" strike="noStrike" dirty="0">
                          <a:solidFill>
                            <a:srgbClr val="000000"/>
                          </a:solidFill>
                          <a:effectLst/>
                          <a:latin typeface="Segoe UI" panose="020B0502040204020203" pitchFamily="34" charset="0"/>
                          <a:cs typeface="Segoe UI" panose="020B0502040204020203" pitchFamily="34" charset="0"/>
                        </a:rPr>
                        <a:t> </a:t>
                      </a:r>
                    </a:p>
                  </a:txBody>
                  <a:tcPr marL="8752" marR="8752" marT="8752"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1050" b="0" i="0" u="none" strike="noStrike" dirty="0">
                          <a:solidFill>
                            <a:srgbClr val="000000"/>
                          </a:solidFill>
                          <a:effectLst/>
                          <a:latin typeface="Segoe UI" panose="020B0502040204020203" pitchFamily="34" charset="0"/>
                          <a:cs typeface="Segoe UI" panose="020B0502040204020203" pitchFamily="34" charset="0"/>
                        </a:rPr>
                        <a:t> </a:t>
                      </a:r>
                    </a:p>
                  </a:txBody>
                  <a:tcPr marL="8752" marR="8752" marT="8752"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endParaRPr lang="en-US" sz="1050" b="0" i="0" u="none" strike="noStrike" dirty="0">
                        <a:solidFill>
                          <a:srgbClr val="000000"/>
                        </a:solidFill>
                        <a:effectLst/>
                        <a:latin typeface="Segoe UI" panose="020B0502040204020203" pitchFamily="34" charset="0"/>
                        <a:cs typeface="Segoe UI" panose="020B0502040204020203" pitchFamily="34" charset="0"/>
                      </a:endParaRPr>
                    </a:p>
                  </a:txBody>
                  <a:tcPr marL="8752" marR="8752" marT="8752"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endParaRPr lang="en-US" sz="1050" b="0" i="0" u="none" strike="noStrike" dirty="0">
                        <a:solidFill>
                          <a:srgbClr val="000000"/>
                        </a:solidFill>
                        <a:effectLst/>
                        <a:latin typeface="Segoe UI" panose="020B0502040204020203" pitchFamily="34" charset="0"/>
                        <a:cs typeface="Segoe UI" panose="020B0502040204020203" pitchFamily="34" charset="0"/>
                      </a:endParaRPr>
                    </a:p>
                  </a:txBody>
                  <a:tcPr marL="8752" marR="8752" marT="8752"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endParaRPr lang="en-US" sz="1050" b="0" i="0" u="none" strike="noStrike" dirty="0">
                        <a:solidFill>
                          <a:srgbClr val="000000"/>
                        </a:solidFill>
                        <a:effectLst/>
                        <a:latin typeface="Segoe UI" panose="020B0502040204020203" pitchFamily="34" charset="0"/>
                        <a:cs typeface="Segoe UI" panose="020B0502040204020203" pitchFamily="34" charset="0"/>
                      </a:endParaRPr>
                    </a:p>
                  </a:txBody>
                  <a:tcPr marL="8752" marR="8752" marT="8752"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endParaRPr lang="en-US" sz="1050" b="0" i="0" u="none" strike="noStrike" dirty="0">
                        <a:solidFill>
                          <a:srgbClr val="000000"/>
                        </a:solidFill>
                        <a:effectLst/>
                        <a:latin typeface="Segoe UI" panose="020B0502040204020203" pitchFamily="34" charset="0"/>
                        <a:cs typeface="Segoe UI" panose="020B0502040204020203" pitchFamily="34" charset="0"/>
                      </a:endParaRPr>
                    </a:p>
                  </a:txBody>
                  <a:tcPr marL="8752" marR="8752" marT="8752"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endParaRPr lang="en-US" sz="1050" b="0" i="0" u="none" strike="noStrike" dirty="0">
                        <a:solidFill>
                          <a:srgbClr val="000000"/>
                        </a:solidFill>
                        <a:effectLst/>
                        <a:latin typeface="Segoe UI" panose="020B0502040204020203" pitchFamily="34" charset="0"/>
                        <a:cs typeface="Segoe UI" panose="020B0502040204020203" pitchFamily="34" charset="0"/>
                      </a:endParaRPr>
                    </a:p>
                  </a:txBody>
                  <a:tcPr marL="8752" marR="8752" marT="8752"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endParaRPr lang="en-US" sz="1050" b="0" i="0" u="none" strike="noStrike" dirty="0">
                        <a:solidFill>
                          <a:srgbClr val="000000"/>
                        </a:solidFill>
                        <a:effectLst/>
                        <a:latin typeface="Segoe UI" panose="020B0502040204020203" pitchFamily="34" charset="0"/>
                        <a:cs typeface="Segoe UI" panose="020B0502040204020203" pitchFamily="34" charset="0"/>
                      </a:endParaRPr>
                    </a:p>
                  </a:txBody>
                  <a:tcPr marL="8752" marR="8752" marT="8752"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3"/>
                  </a:ext>
                </a:extLst>
              </a:tr>
              <a:tr h="398234">
                <a:tc>
                  <a:txBody>
                    <a:bodyPr/>
                    <a:lstStyle/>
                    <a:p>
                      <a:pPr marL="109538" marR="0" lvl="1" indent="0" algn="ctr" defTabSz="914400" rtl="0" eaLnBrk="1" fontAlgn="ctr" latinLnBrk="0" hangingPunct="1">
                        <a:lnSpc>
                          <a:spcPct val="100000"/>
                        </a:lnSpc>
                        <a:spcBef>
                          <a:spcPts val="0"/>
                        </a:spcBef>
                        <a:spcAft>
                          <a:spcPts val="0"/>
                        </a:spcAft>
                        <a:buClrTx/>
                        <a:buSzTx/>
                        <a:buFont typeface="Arial" panose="020B0604020202020204" pitchFamily="34" charset="0"/>
                        <a:buNone/>
                        <a:tabLst>
                          <a:tab pos="109538" algn="l"/>
                        </a:tabLst>
                        <a:defRPr/>
                      </a:pPr>
                      <a:r>
                        <a:rPr lang="en-US" sz="1050" b="1" i="0" u="none" strike="noStrike" kern="1200" dirty="0">
                          <a:solidFill>
                            <a:schemeClr val="tx1">
                              <a:lumMod val="65000"/>
                              <a:lumOff val="35000"/>
                            </a:schemeClr>
                          </a:solidFill>
                          <a:effectLst/>
                          <a:latin typeface="Segoe UI" panose="020B0502040204020203" pitchFamily="34" charset="0"/>
                          <a:ea typeface="+mn-ea"/>
                          <a:cs typeface="Segoe UI" panose="020B0502040204020203" pitchFamily="34" charset="0"/>
                        </a:rPr>
                        <a:t>Data Dictionary</a:t>
                      </a:r>
                    </a:p>
                  </a:txBody>
                  <a:tcPr marL="8752" marR="8752" marT="8752"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vMerge="1">
                  <a:txBody>
                    <a:bodyPr/>
                    <a:lstStyle/>
                    <a:p>
                      <a:pPr marL="109538" marR="0" lvl="1" indent="0" algn="ctr" defTabSz="914400" rtl="0" eaLnBrk="1" fontAlgn="ctr" latinLnBrk="0" hangingPunct="1">
                        <a:lnSpc>
                          <a:spcPct val="100000"/>
                        </a:lnSpc>
                        <a:spcBef>
                          <a:spcPts val="0"/>
                        </a:spcBef>
                        <a:spcAft>
                          <a:spcPts val="0"/>
                        </a:spcAft>
                        <a:buClrTx/>
                        <a:buSzTx/>
                        <a:buFont typeface="Arial" panose="020B0604020202020204" pitchFamily="34" charset="0"/>
                        <a:buNone/>
                        <a:tabLst>
                          <a:tab pos="109538" algn="l"/>
                        </a:tabLst>
                        <a:defRPr/>
                      </a:pPr>
                      <a:endParaRPr lang="en-US" sz="1050" b="1" i="0" u="none" strike="noStrike" kern="1200" dirty="0">
                        <a:solidFill>
                          <a:schemeClr val="tx1">
                            <a:lumMod val="65000"/>
                            <a:lumOff val="35000"/>
                          </a:schemeClr>
                        </a:solidFill>
                        <a:effectLst/>
                        <a:latin typeface="+mj-lt"/>
                        <a:ea typeface="+mn-ea"/>
                        <a:cs typeface="+mn-cs"/>
                      </a:endParaRPr>
                    </a:p>
                  </a:txBody>
                  <a:tcPr marL="7641" marR="7641" marT="7641"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109538" marR="0" lvl="1" indent="0" algn="l" defTabSz="914400" rtl="0" eaLnBrk="1" fontAlgn="ctr" latinLnBrk="0" hangingPunct="1">
                        <a:lnSpc>
                          <a:spcPct val="100000"/>
                        </a:lnSpc>
                        <a:spcBef>
                          <a:spcPts val="0"/>
                        </a:spcBef>
                        <a:spcAft>
                          <a:spcPts val="0"/>
                        </a:spcAft>
                        <a:buClrTx/>
                        <a:buSzTx/>
                        <a:buFont typeface="Arial" panose="020B0604020202020204" pitchFamily="34" charset="0"/>
                        <a:buNone/>
                        <a:tabLst>
                          <a:tab pos="109538" algn="l"/>
                        </a:tabLst>
                        <a:defRPr/>
                      </a:pPr>
                      <a:r>
                        <a:rPr lang="en-US" sz="1050" b="0" i="0" u="none" strike="noStrike" kern="1200" dirty="0">
                          <a:solidFill>
                            <a:schemeClr val="tx1">
                              <a:lumMod val="65000"/>
                              <a:lumOff val="35000"/>
                            </a:schemeClr>
                          </a:solidFill>
                          <a:effectLst/>
                          <a:latin typeface="Segoe UI" panose="020B0502040204020203" pitchFamily="34" charset="0"/>
                          <a:ea typeface="+mn-ea"/>
                          <a:cs typeface="Segoe UI" panose="020B0502040204020203" pitchFamily="34" charset="0"/>
                        </a:rPr>
                        <a:t>Build data dictionaries and solution approach</a:t>
                      </a:r>
                    </a:p>
                  </a:txBody>
                  <a:tcPr marL="8752" marR="8752" marT="8752"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fontAlgn="ctr" latinLnBrk="0" hangingPunct="1"/>
                      <a:endParaRPr lang="en-US" sz="1050" b="0" i="0" u="none" strike="noStrike" kern="1200" dirty="0">
                        <a:solidFill>
                          <a:srgbClr val="000000"/>
                        </a:solidFill>
                        <a:effectLst/>
                        <a:latin typeface="Segoe UI" panose="020B0502040204020203" pitchFamily="34" charset="0"/>
                        <a:ea typeface="+mn-ea"/>
                        <a:cs typeface="Segoe UI" panose="020B0502040204020203" pitchFamily="34" charset="0"/>
                      </a:endParaRPr>
                    </a:p>
                  </a:txBody>
                  <a:tcPr marL="8752" marR="8752" marT="8752"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fontAlgn="ctr" latinLnBrk="0" hangingPunct="1"/>
                      <a:endParaRPr lang="en-US" sz="1050" b="0" i="0" u="none" strike="noStrike" kern="1200" dirty="0">
                        <a:solidFill>
                          <a:srgbClr val="000000"/>
                        </a:solidFill>
                        <a:effectLst/>
                        <a:latin typeface="Segoe UI" panose="020B0502040204020203" pitchFamily="34" charset="0"/>
                        <a:ea typeface="+mn-ea"/>
                        <a:cs typeface="Segoe UI" panose="020B0502040204020203" pitchFamily="34" charset="0"/>
                      </a:endParaRPr>
                    </a:p>
                  </a:txBody>
                  <a:tcPr marL="8752" marR="8752" marT="8752"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6666"/>
                    </a:solidFill>
                  </a:tcPr>
                </a:tc>
                <a:tc>
                  <a:txBody>
                    <a:bodyPr/>
                    <a:lstStyle/>
                    <a:p>
                      <a:pPr marL="0" algn="ctr" defTabSz="914400" rtl="0" eaLnBrk="1" fontAlgn="ctr" latinLnBrk="0" hangingPunct="1"/>
                      <a:endParaRPr lang="en-US" sz="1050" b="0" i="0" u="none" strike="noStrike" kern="1200" dirty="0">
                        <a:solidFill>
                          <a:srgbClr val="000000"/>
                        </a:solidFill>
                        <a:effectLst/>
                        <a:latin typeface="Segoe UI" panose="020B0502040204020203" pitchFamily="34" charset="0"/>
                        <a:ea typeface="+mn-ea"/>
                        <a:cs typeface="Segoe UI" panose="020B0502040204020203" pitchFamily="34" charset="0"/>
                      </a:endParaRPr>
                    </a:p>
                  </a:txBody>
                  <a:tcPr marL="8752" marR="8752" marT="8752"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marL="0" algn="ctr" defTabSz="914400" rtl="0" eaLnBrk="1" fontAlgn="ctr" latinLnBrk="0" hangingPunct="1"/>
                      <a:endParaRPr lang="en-US" sz="1050" b="0" i="0" u="none" strike="noStrike" kern="1200" dirty="0">
                        <a:solidFill>
                          <a:srgbClr val="000000"/>
                        </a:solidFill>
                        <a:effectLst/>
                        <a:latin typeface="Segoe UI" panose="020B0502040204020203" pitchFamily="34" charset="0"/>
                        <a:ea typeface="+mn-ea"/>
                        <a:cs typeface="Segoe UI" panose="020B0502040204020203" pitchFamily="34" charset="0"/>
                      </a:endParaRPr>
                    </a:p>
                  </a:txBody>
                  <a:tcPr marL="8752" marR="8752" marT="8752"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marL="0" algn="ctr" defTabSz="914400" rtl="0" eaLnBrk="1" fontAlgn="ctr" latinLnBrk="0" hangingPunct="1"/>
                      <a:endParaRPr lang="en-US" sz="1050" b="0" i="0" u="none" strike="noStrike" kern="1200" dirty="0">
                        <a:solidFill>
                          <a:srgbClr val="000000"/>
                        </a:solidFill>
                        <a:effectLst/>
                        <a:latin typeface="Segoe UI" panose="020B0502040204020203" pitchFamily="34" charset="0"/>
                        <a:ea typeface="+mn-ea"/>
                        <a:cs typeface="Segoe UI" panose="020B0502040204020203" pitchFamily="34" charset="0"/>
                      </a:endParaRPr>
                    </a:p>
                  </a:txBody>
                  <a:tcPr marL="8752" marR="8752" marT="8752"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marL="0" algn="ctr" defTabSz="914400" rtl="0" eaLnBrk="1" fontAlgn="ctr" latinLnBrk="0" hangingPunct="1"/>
                      <a:endParaRPr lang="en-US" sz="1050" b="0" i="0" u="none" strike="noStrike" kern="1200" dirty="0">
                        <a:solidFill>
                          <a:srgbClr val="000000"/>
                        </a:solidFill>
                        <a:effectLst/>
                        <a:latin typeface="Segoe UI" panose="020B0502040204020203" pitchFamily="34" charset="0"/>
                        <a:ea typeface="+mn-ea"/>
                        <a:cs typeface="Segoe UI" panose="020B0502040204020203" pitchFamily="34" charset="0"/>
                      </a:endParaRPr>
                    </a:p>
                  </a:txBody>
                  <a:tcPr marL="8752" marR="8752" marT="8752"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fontAlgn="ctr" latinLnBrk="0" hangingPunct="1"/>
                      <a:endParaRPr lang="en-US" sz="1050" b="0" i="0" u="none" strike="noStrike" kern="1200" dirty="0">
                        <a:solidFill>
                          <a:srgbClr val="000000"/>
                        </a:solidFill>
                        <a:effectLst/>
                        <a:latin typeface="Segoe UI" panose="020B0502040204020203" pitchFamily="34" charset="0"/>
                        <a:ea typeface="+mn-ea"/>
                        <a:cs typeface="Segoe UI" panose="020B0502040204020203" pitchFamily="34" charset="0"/>
                      </a:endParaRPr>
                    </a:p>
                  </a:txBody>
                  <a:tcPr marL="8752" marR="8752" marT="8752"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fontAlgn="ctr" latinLnBrk="0" hangingPunct="1"/>
                      <a:endParaRPr lang="en-US" sz="1050" b="0" i="0" u="none" strike="noStrike" kern="1200" dirty="0">
                        <a:solidFill>
                          <a:srgbClr val="000000"/>
                        </a:solidFill>
                        <a:effectLst/>
                        <a:latin typeface="Segoe UI" panose="020B0502040204020203" pitchFamily="34" charset="0"/>
                        <a:ea typeface="+mn-ea"/>
                        <a:cs typeface="Segoe UI" panose="020B0502040204020203" pitchFamily="34" charset="0"/>
                      </a:endParaRPr>
                    </a:p>
                  </a:txBody>
                  <a:tcPr marL="8752" marR="8752" marT="8752"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fontAlgn="ctr" latinLnBrk="0" hangingPunct="1"/>
                      <a:endParaRPr lang="en-US" sz="1050" b="0" i="0" u="none" strike="noStrike" kern="1200" dirty="0">
                        <a:solidFill>
                          <a:srgbClr val="000000"/>
                        </a:solidFill>
                        <a:effectLst/>
                        <a:latin typeface="Segoe UI" panose="020B0502040204020203" pitchFamily="34" charset="0"/>
                        <a:ea typeface="+mn-ea"/>
                        <a:cs typeface="Segoe UI" panose="020B0502040204020203" pitchFamily="34" charset="0"/>
                      </a:endParaRPr>
                    </a:p>
                  </a:txBody>
                  <a:tcPr marL="8752" marR="8752" marT="8752"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fontAlgn="ctr" latinLnBrk="0" hangingPunct="1"/>
                      <a:endParaRPr lang="en-US" sz="1050" b="0" i="0" u="none" strike="noStrike" kern="1200" dirty="0">
                        <a:solidFill>
                          <a:srgbClr val="000000"/>
                        </a:solidFill>
                        <a:effectLst/>
                        <a:latin typeface="Segoe UI" panose="020B0502040204020203" pitchFamily="34" charset="0"/>
                        <a:ea typeface="+mn-ea"/>
                        <a:cs typeface="Segoe UI" panose="020B0502040204020203" pitchFamily="34" charset="0"/>
                      </a:endParaRPr>
                    </a:p>
                  </a:txBody>
                  <a:tcPr marL="8752" marR="8752" marT="8752"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fontAlgn="ctr" latinLnBrk="0" hangingPunct="1"/>
                      <a:endParaRPr lang="en-US" sz="1050" b="0" i="0" u="none" strike="noStrike" kern="1200" dirty="0">
                        <a:solidFill>
                          <a:srgbClr val="000000"/>
                        </a:solidFill>
                        <a:effectLst/>
                        <a:latin typeface="Segoe UI" panose="020B0502040204020203" pitchFamily="34" charset="0"/>
                        <a:ea typeface="+mn-ea"/>
                        <a:cs typeface="Segoe UI" panose="020B0502040204020203" pitchFamily="34" charset="0"/>
                      </a:endParaRPr>
                    </a:p>
                  </a:txBody>
                  <a:tcPr marL="8752" marR="8752" marT="8752"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fontAlgn="ctr" latinLnBrk="0" hangingPunct="1"/>
                      <a:endParaRPr lang="en-US" sz="1050" b="0" i="0" u="none" strike="noStrike" kern="1200" dirty="0">
                        <a:solidFill>
                          <a:srgbClr val="000000"/>
                        </a:solidFill>
                        <a:effectLst/>
                        <a:latin typeface="Segoe UI" panose="020B0502040204020203" pitchFamily="34" charset="0"/>
                        <a:ea typeface="+mn-ea"/>
                        <a:cs typeface="Segoe UI" panose="020B0502040204020203" pitchFamily="34" charset="0"/>
                      </a:endParaRPr>
                    </a:p>
                  </a:txBody>
                  <a:tcPr marL="8752" marR="8752" marT="8752"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fontAlgn="ctr" latinLnBrk="0" hangingPunct="1"/>
                      <a:endParaRPr lang="en-US" sz="1050" b="0" i="0" u="none" strike="noStrike" kern="1200" dirty="0">
                        <a:solidFill>
                          <a:srgbClr val="000000"/>
                        </a:solidFill>
                        <a:effectLst/>
                        <a:latin typeface="Segoe UI" panose="020B0502040204020203" pitchFamily="34" charset="0"/>
                        <a:ea typeface="+mn-ea"/>
                        <a:cs typeface="Segoe UI" panose="020B0502040204020203" pitchFamily="34" charset="0"/>
                      </a:endParaRPr>
                    </a:p>
                  </a:txBody>
                  <a:tcPr marL="8752" marR="8752" marT="8752"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fontAlgn="ctr" latinLnBrk="0" hangingPunct="1"/>
                      <a:endParaRPr lang="en-US" sz="1050" b="0" i="0" u="none" strike="noStrike" kern="1200" dirty="0">
                        <a:solidFill>
                          <a:srgbClr val="000000"/>
                        </a:solidFill>
                        <a:effectLst/>
                        <a:latin typeface="Segoe UI" panose="020B0502040204020203" pitchFamily="34" charset="0"/>
                        <a:ea typeface="+mn-ea"/>
                        <a:cs typeface="Segoe UI" panose="020B0502040204020203" pitchFamily="34" charset="0"/>
                      </a:endParaRPr>
                    </a:p>
                  </a:txBody>
                  <a:tcPr marL="8752" marR="8752" marT="8752"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fontAlgn="ctr" latinLnBrk="0" hangingPunct="1"/>
                      <a:endParaRPr lang="en-US" sz="1050" b="0" i="0" u="none" strike="noStrike" kern="1200" dirty="0">
                        <a:solidFill>
                          <a:srgbClr val="000000"/>
                        </a:solidFill>
                        <a:effectLst/>
                        <a:latin typeface="Segoe UI" panose="020B0502040204020203" pitchFamily="34" charset="0"/>
                        <a:ea typeface="+mn-ea"/>
                        <a:cs typeface="Segoe UI" panose="020B0502040204020203" pitchFamily="34" charset="0"/>
                      </a:endParaRPr>
                    </a:p>
                  </a:txBody>
                  <a:tcPr marL="8752" marR="8752" marT="8752"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fontAlgn="ctr" latinLnBrk="0" hangingPunct="1"/>
                      <a:endParaRPr lang="en-US" sz="1050" b="0" i="0" u="none" strike="noStrike" kern="1200" dirty="0">
                        <a:solidFill>
                          <a:srgbClr val="000000"/>
                        </a:solidFill>
                        <a:effectLst/>
                        <a:latin typeface="Segoe UI" panose="020B0502040204020203" pitchFamily="34" charset="0"/>
                        <a:ea typeface="+mn-ea"/>
                        <a:cs typeface="Segoe UI" panose="020B0502040204020203" pitchFamily="34" charset="0"/>
                      </a:endParaRPr>
                    </a:p>
                  </a:txBody>
                  <a:tcPr marL="8752" marR="8752" marT="8752"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fontAlgn="ctr" latinLnBrk="0" hangingPunct="1"/>
                      <a:endParaRPr lang="en-US" sz="1050" b="0" i="0" u="none" strike="noStrike" kern="1200" dirty="0">
                        <a:solidFill>
                          <a:srgbClr val="000000"/>
                        </a:solidFill>
                        <a:effectLst/>
                        <a:latin typeface="Segoe UI" panose="020B0502040204020203" pitchFamily="34" charset="0"/>
                        <a:ea typeface="+mn-ea"/>
                        <a:cs typeface="Segoe UI" panose="020B0502040204020203" pitchFamily="34" charset="0"/>
                      </a:endParaRPr>
                    </a:p>
                  </a:txBody>
                  <a:tcPr marL="8752" marR="8752" marT="8752"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6"/>
                  </a:ext>
                </a:extLst>
              </a:tr>
              <a:tr h="372497">
                <a:tc>
                  <a:txBody>
                    <a:bodyPr/>
                    <a:lstStyle/>
                    <a:p>
                      <a:pPr marL="109538" lvl="1" indent="0" algn="ctr" fontAlgn="ctr">
                        <a:buFont typeface="Arial" panose="020B0604020202020204" pitchFamily="34" charset="0"/>
                        <a:buNone/>
                        <a:tabLst>
                          <a:tab pos="109538" algn="l"/>
                        </a:tabLst>
                      </a:pPr>
                      <a:r>
                        <a:rPr lang="en-US" sz="1050" b="1" i="0" u="none" strike="noStrike" kern="1200" dirty="0">
                          <a:solidFill>
                            <a:schemeClr val="tx1">
                              <a:lumMod val="65000"/>
                              <a:lumOff val="35000"/>
                            </a:schemeClr>
                          </a:solidFill>
                          <a:effectLst/>
                          <a:latin typeface="Segoe UI" panose="020B0502040204020203" pitchFamily="34" charset="0"/>
                          <a:ea typeface="+mn-ea"/>
                          <a:cs typeface="Segoe UI" panose="020B0502040204020203" pitchFamily="34" charset="0"/>
                        </a:rPr>
                        <a:t>ADF and EDA Report</a:t>
                      </a:r>
                    </a:p>
                  </a:txBody>
                  <a:tcPr marL="8752" marR="8752" marT="8752"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vMerge="1">
                  <a:txBody>
                    <a:bodyPr/>
                    <a:lstStyle/>
                    <a:p>
                      <a:pPr marL="109538" lvl="1" indent="0" algn="ctr" fontAlgn="ctr">
                        <a:buFont typeface="Arial" panose="020B0604020202020204" pitchFamily="34" charset="0"/>
                        <a:buNone/>
                        <a:tabLst>
                          <a:tab pos="109538" algn="l"/>
                        </a:tabLst>
                      </a:pPr>
                      <a:endParaRPr lang="en-US" sz="1050" b="1" i="0" u="none" strike="noStrike" kern="1200" dirty="0">
                        <a:solidFill>
                          <a:schemeClr val="tx1">
                            <a:lumMod val="65000"/>
                            <a:lumOff val="35000"/>
                          </a:schemeClr>
                        </a:solidFill>
                        <a:effectLst/>
                        <a:latin typeface="+mj-lt"/>
                        <a:ea typeface="+mn-ea"/>
                        <a:cs typeface="+mn-cs"/>
                      </a:endParaRPr>
                    </a:p>
                  </a:txBody>
                  <a:tcPr marL="7641" marR="7641" marT="7641"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109538" lvl="1" indent="0" algn="l" fontAlgn="ctr">
                        <a:buFont typeface="Arial" panose="020B0604020202020204" pitchFamily="34" charset="0"/>
                        <a:buNone/>
                        <a:tabLst>
                          <a:tab pos="109538" algn="l"/>
                        </a:tabLst>
                      </a:pPr>
                      <a:r>
                        <a:rPr lang="en-US" sz="1050" b="0" i="0" u="none" strike="noStrike" kern="1200" dirty="0">
                          <a:solidFill>
                            <a:schemeClr val="tx1">
                              <a:lumMod val="65000"/>
                              <a:lumOff val="35000"/>
                            </a:schemeClr>
                          </a:solidFill>
                          <a:effectLst/>
                          <a:latin typeface="Segoe UI" panose="020B0502040204020203" pitchFamily="34" charset="0"/>
                          <a:ea typeface="+mn-ea"/>
                          <a:cs typeface="Segoe UI" panose="020B0502040204020203" pitchFamily="34" charset="0"/>
                        </a:rPr>
                        <a:t>Knowledge Transfer, ADF creation and EDA to understand features</a:t>
                      </a:r>
                    </a:p>
                  </a:txBody>
                  <a:tcPr marL="8752" marR="8752" marT="8752"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fontAlgn="ctr" latinLnBrk="0" hangingPunct="1"/>
                      <a:endParaRPr lang="en-US" sz="1050" b="0" i="0" u="none" strike="noStrike" kern="1200" dirty="0">
                        <a:solidFill>
                          <a:srgbClr val="000000"/>
                        </a:solidFill>
                        <a:effectLst/>
                        <a:latin typeface="Segoe UI" panose="020B0502040204020203" pitchFamily="34" charset="0"/>
                        <a:ea typeface="+mn-ea"/>
                        <a:cs typeface="Segoe UI" panose="020B0502040204020203" pitchFamily="34" charset="0"/>
                      </a:endParaRPr>
                    </a:p>
                  </a:txBody>
                  <a:tcPr marL="8752" marR="8752" marT="8752"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fontAlgn="ctr" latinLnBrk="0" hangingPunct="1"/>
                      <a:endParaRPr lang="en-US" sz="1050" b="0" i="0" u="none" strike="noStrike" kern="1200" dirty="0">
                        <a:solidFill>
                          <a:srgbClr val="000000"/>
                        </a:solidFill>
                        <a:effectLst/>
                        <a:latin typeface="Segoe UI" panose="020B0502040204020203" pitchFamily="34" charset="0"/>
                        <a:ea typeface="+mn-ea"/>
                        <a:cs typeface="Segoe UI" panose="020B0502040204020203" pitchFamily="34" charset="0"/>
                      </a:endParaRPr>
                    </a:p>
                  </a:txBody>
                  <a:tcPr marL="8752" marR="8752" marT="8752"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6666"/>
                    </a:solidFill>
                  </a:tcPr>
                </a:tc>
                <a:tc>
                  <a:txBody>
                    <a:bodyPr/>
                    <a:lstStyle/>
                    <a:p>
                      <a:pPr marL="0" algn="ctr" defTabSz="914400" rtl="0" eaLnBrk="1" fontAlgn="ctr" latinLnBrk="0" hangingPunct="1"/>
                      <a:endParaRPr lang="en-US" sz="1050" b="0" i="0" u="none" strike="noStrike" kern="1200" dirty="0">
                        <a:solidFill>
                          <a:srgbClr val="000000"/>
                        </a:solidFill>
                        <a:effectLst/>
                        <a:latin typeface="Segoe UI" panose="020B0502040204020203" pitchFamily="34" charset="0"/>
                        <a:ea typeface="+mn-ea"/>
                        <a:cs typeface="Segoe UI" panose="020B0502040204020203" pitchFamily="34" charset="0"/>
                      </a:endParaRPr>
                    </a:p>
                  </a:txBody>
                  <a:tcPr marL="8752" marR="8752" marT="8752"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6666"/>
                    </a:solidFill>
                  </a:tcPr>
                </a:tc>
                <a:tc>
                  <a:txBody>
                    <a:bodyPr/>
                    <a:lstStyle/>
                    <a:p>
                      <a:pPr marL="0" algn="ctr" defTabSz="914400" rtl="0" eaLnBrk="1" fontAlgn="ctr" latinLnBrk="0" hangingPunct="1"/>
                      <a:endParaRPr lang="en-US" sz="1050" b="0" i="0" u="none" strike="noStrike" kern="1200" dirty="0">
                        <a:solidFill>
                          <a:srgbClr val="000000"/>
                        </a:solidFill>
                        <a:effectLst/>
                        <a:latin typeface="Segoe UI" panose="020B0502040204020203" pitchFamily="34" charset="0"/>
                        <a:ea typeface="+mn-ea"/>
                        <a:cs typeface="Segoe UI" panose="020B0502040204020203" pitchFamily="34" charset="0"/>
                      </a:endParaRPr>
                    </a:p>
                  </a:txBody>
                  <a:tcPr marL="8752" marR="8752" marT="8752"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6666"/>
                    </a:solidFill>
                  </a:tcPr>
                </a:tc>
                <a:tc>
                  <a:txBody>
                    <a:bodyPr/>
                    <a:lstStyle/>
                    <a:p>
                      <a:pPr marL="0" algn="ctr" defTabSz="914400" rtl="0" eaLnBrk="1" fontAlgn="ctr" latinLnBrk="0" hangingPunct="1"/>
                      <a:endParaRPr lang="en-US" sz="1050" b="0" i="0" u="none" strike="noStrike" kern="1200" dirty="0">
                        <a:solidFill>
                          <a:srgbClr val="000000"/>
                        </a:solidFill>
                        <a:effectLst/>
                        <a:latin typeface="Segoe UI" panose="020B0502040204020203" pitchFamily="34" charset="0"/>
                        <a:ea typeface="+mn-ea"/>
                        <a:cs typeface="Segoe UI" panose="020B0502040204020203" pitchFamily="34" charset="0"/>
                      </a:endParaRPr>
                    </a:p>
                  </a:txBody>
                  <a:tcPr marL="8752" marR="8752" marT="8752"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6666"/>
                    </a:solidFill>
                  </a:tcPr>
                </a:tc>
                <a:tc>
                  <a:txBody>
                    <a:bodyPr/>
                    <a:lstStyle/>
                    <a:p>
                      <a:pPr marL="0" algn="ctr" defTabSz="914400" rtl="0" eaLnBrk="1" fontAlgn="ctr" latinLnBrk="0" hangingPunct="1"/>
                      <a:endParaRPr lang="en-US" sz="1050" b="0" i="0" u="none" strike="noStrike" kern="1200" dirty="0">
                        <a:solidFill>
                          <a:srgbClr val="000000"/>
                        </a:solidFill>
                        <a:effectLst/>
                        <a:latin typeface="Segoe UI" panose="020B0502040204020203" pitchFamily="34" charset="0"/>
                        <a:ea typeface="+mn-ea"/>
                        <a:cs typeface="Segoe UI" panose="020B0502040204020203" pitchFamily="34" charset="0"/>
                      </a:endParaRPr>
                    </a:p>
                  </a:txBody>
                  <a:tcPr marL="8752" marR="8752" marT="8752"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marL="0" algn="ctr" defTabSz="914400" rtl="0" eaLnBrk="1" fontAlgn="ctr" latinLnBrk="0" hangingPunct="1"/>
                      <a:endParaRPr lang="en-US" sz="1050" b="0" i="0" u="none" strike="noStrike" kern="1200" dirty="0">
                        <a:solidFill>
                          <a:srgbClr val="000000"/>
                        </a:solidFill>
                        <a:effectLst/>
                        <a:latin typeface="Segoe UI" panose="020B0502040204020203" pitchFamily="34" charset="0"/>
                        <a:ea typeface="+mn-ea"/>
                        <a:cs typeface="Segoe UI" panose="020B0502040204020203" pitchFamily="34" charset="0"/>
                      </a:endParaRPr>
                    </a:p>
                  </a:txBody>
                  <a:tcPr marL="8752" marR="8752" marT="8752"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marL="0" algn="ctr" defTabSz="914400" rtl="0" eaLnBrk="1" fontAlgn="ctr" latinLnBrk="0" hangingPunct="1"/>
                      <a:endParaRPr lang="en-US" sz="1050" b="0" i="0" u="none" strike="noStrike" kern="1200" dirty="0">
                        <a:solidFill>
                          <a:srgbClr val="000000"/>
                        </a:solidFill>
                        <a:effectLst/>
                        <a:latin typeface="Segoe UI" panose="020B0502040204020203" pitchFamily="34" charset="0"/>
                        <a:ea typeface="+mn-ea"/>
                        <a:cs typeface="Segoe UI" panose="020B0502040204020203" pitchFamily="34" charset="0"/>
                      </a:endParaRPr>
                    </a:p>
                  </a:txBody>
                  <a:tcPr marL="8752" marR="8752" marT="8752"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marL="0" algn="ctr" defTabSz="914400" rtl="0" eaLnBrk="1" fontAlgn="ctr" latinLnBrk="0" hangingPunct="1"/>
                      <a:endParaRPr lang="en-US" sz="1050" b="0" i="0" u="none" strike="noStrike" kern="1200" dirty="0">
                        <a:solidFill>
                          <a:srgbClr val="000000"/>
                        </a:solidFill>
                        <a:effectLst/>
                        <a:latin typeface="Segoe UI" panose="020B0502040204020203" pitchFamily="34" charset="0"/>
                        <a:ea typeface="+mn-ea"/>
                        <a:cs typeface="Segoe UI" panose="020B0502040204020203" pitchFamily="34" charset="0"/>
                      </a:endParaRPr>
                    </a:p>
                  </a:txBody>
                  <a:tcPr marL="8752" marR="8752" marT="8752"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fontAlgn="ctr" latinLnBrk="0" hangingPunct="1"/>
                      <a:endParaRPr lang="en-US" sz="1050" b="0" i="0" u="none" strike="noStrike" kern="1200" dirty="0">
                        <a:solidFill>
                          <a:srgbClr val="000000"/>
                        </a:solidFill>
                        <a:effectLst/>
                        <a:latin typeface="Segoe UI" panose="020B0502040204020203" pitchFamily="34" charset="0"/>
                        <a:ea typeface="+mn-ea"/>
                        <a:cs typeface="Segoe UI" panose="020B0502040204020203" pitchFamily="34" charset="0"/>
                      </a:endParaRPr>
                    </a:p>
                  </a:txBody>
                  <a:tcPr marL="8752" marR="8752" marT="8752"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fontAlgn="ctr" latinLnBrk="0" hangingPunct="1"/>
                      <a:endParaRPr lang="en-US" sz="1050" b="0" i="0" u="none" strike="noStrike" kern="1200" dirty="0">
                        <a:solidFill>
                          <a:srgbClr val="000000"/>
                        </a:solidFill>
                        <a:effectLst/>
                        <a:latin typeface="Segoe UI" panose="020B0502040204020203" pitchFamily="34" charset="0"/>
                        <a:ea typeface="+mn-ea"/>
                        <a:cs typeface="Segoe UI" panose="020B0502040204020203" pitchFamily="34" charset="0"/>
                      </a:endParaRPr>
                    </a:p>
                  </a:txBody>
                  <a:tcPr marL="8752" marR="8752" marT="8752"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fontAlgn="ctr" latinLnBrk="0" hangingPunct="1"/>
                      <a:endParaRPr lang="en-US" sz="1050" b="0" i="0" u="none" strike="noStrike" kern="1200" dirty="0">
                        <a:solidFill>
                          <a:srgbClr val="000000"/>
                        </a:solidFill>
                        <a:effectLst/>
                        <a:latin typeface="Segoe UI" panose="020B0502040204020203" pitchFamily="34" charset="0"/>
                        <a:ea typeface="+mn-ea"/>
                        <a:cs typeface="Segoe UI" panose="020B0502040204020203" pitchFamily="34" charset="0"/>
                      </a:endParaRPr>
                    </a:p>
                  </a:txBody>
                  <a:tcPr marL="8752" marR="8752" marT="8752"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fontAlgn="ctr" latinLnBrk="0" hangingPunct="1"/>
                      <a:endParaRPr lang="en-US" sz="1050" b="0" i="0" u="none" strike="noStrike" kern="1200" dirty="0">
                        <a:solidFill>
                          <a:srgbClr val="000000"/>
                        </a:solidFill>
                        <a:effectLst/>
                        <a:latin typeface="Segoe UI" panose="020B0502040204020203" pitchFamily="34" charset="0"/>
                        <a:ea typeface="+mn-ea"/>
                        <a:cs typeface="Segoe UI" panose="020B0502040204020203" pitchFamily="34" charset="0"/>
                      </a:endParaRPr>
                    </a:p>
                  </a:txBody>
                  <a:tcPr marL="8752" marR="8752" marT="8752"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fontAlgn="ctr" latinLnBrk="0" hangingPunct="1"/>
                      <a:endParaRPr lang="en-US" sz="1050" b="0" i="0" u="none" strike="noStrike" kern="1200" dirty="0">
                        <a:solidFill>
                          <a:srgbClr val="000000"/>
                        </a:solidFill>
                        <a:effectLst/>
                        <a:latin typeface="Segoe UI" panose="020B0502040204020203" pitchFamily="34" charset="0"/>
                        <a:ea typeface="+mn-ea"/>
                        <a:cs typeface="Segoe UI" panose="020B0502040204020203" pitchFamily="34" charset="0"/>
                      </a:endParaRPr>
                    </a:p>
                  </a:txBody>
                  <a:tcPr marL="8752" marR="8752" marT="8752"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fontAlgn="ctr" latinLnBrk="0" hangingPunct="1"/>
                      <a:endParaRPr lang="en-US" sz="1050" b="0" i="0" u="none" strike="noStrike" kern="1200" dirty="0">
                        <a:solidFill>
                          <a:srgbClr val="000000"/>
                        </a:solidFill>
                        <a:effectLst/>
                        <a:latin typeface="Segoe UI" panose="020B0502040204020203" pitchFamily="34" charset="0"/>
                        <a:ea typeface="+mn-ea"/>
                        <a:cs typeface="Segoe UI" panose="020B0502040204020203" pitchFamily="34" charset="0"/>
                      </a:endParaRPr>
                    </a:p>
                  </a:txBody>
                  <a:tcPr marL="8752" marR="8752" marT="8752"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fontAlgn="ctr" latinLnBrk="0" hangingPunct="1"/>
                      <a:endParaRPr lang="en-US" sz="1050" b="0" i="0" u="none" strike="noStrike" kern="1200" dirty="0">
                        <a:solidFill>
                          <a:srgbClr val="000000"/>
                        </a:solidFill>
                        <a:effectLst/>
                        <a:latin typeface="Segoe UI" panose="020B0502040204020203" pitchFamily="34" charset="0"/>
                        <a:ea typeface="+mn-ea"/>
                        <a:cs typeface="Segoe UI" panose="020B0502040204020203" pitchFamily="34" charset="0"/>
                      </a:endParaRPr>
                    </a:p>
                  </a:txBody>
                  <a:tcPr marL="8752" marR="8752" marT="8752"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fontAlgn="ctr" latinLnBrk="0" hangingPunct="1"/>
                      <a:endParaRPr lang="en-US" sz="1050" b="0" i="0" u="none" strike="noStrike" kern="1200" dirty="0">
                        <a:solidFill>
                          <a:srgbClr val="000000"/>
                        </a:solidFill>
                        <a:effectLst/>
                        <a:latin typeface="Segoe UI" panose="020B0502040204020203" pitchFamily="34" charset="0"/>
                        <a:ea typeface="+mn-ea"/>
                        <a:cs typeface="Segoe UI" panose="020B0502040204020203" pitchFamily="34" charset="0"/>
                      </a:endParaRPr>
                    </a:p>
                  </a:txBody>
                  <a:tcPr marL="8752" marR="8752" marT="8752"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495952097"/>
                  </a:ext>
                </a:extLst>
              </a:tr>
              <a:tr h="388660">
                <a:tc>
                  <a:txBody>
                    <a:bodyPr/>
                    <a:lstStyle/>
                    <a:p>
                      <a:pPr marL="109538" lvl="1" indent="0" algn="ctr" fontAlgn="ctr">
                        <a:buFont typeface="Arial" panose="020B0604020202020204" pitchFamily="34" charset="0"/>
                        <a:buNone/>
                        <a:tabLst>
                          <a:tab pos="109538" algn="l"/>
                        </a:tabLst>
                      </a:pPr>
                      <a:r>
                        <a:rPr lang="en-US" sz="1050" b="1" i="0" u="none" strike="noStrike" kern="1200" dirty="0">
                          <a:solidFill>
                            <a:schemeClr val="tx1">
                              <a:lumMod val="65000"/>
                              <a:lumOff val="35000"/>
                            </a:schemeClr>
                          </a:solidFill>
                          <a:effectLst/>
                          <a:latin typeface="Segoe UI" panose="020B0502040204020203" pitchFamily="34" charset="0"/>
                          <a:ea typeface="+mn-ea"/>
                          <a:cs typeface="Segoe UI" panose="020B0502040204020203" pitchFamily="34" charset="0"/>
                        </a:rPr>
                        <a:t>Bayesian Network Development</a:t>
                      </a:r>
                    </a:p>
                  </a:txBody>
                  <a:tcPr marL="8752" marR="8752" marT="8752"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vMerge="1">
                  <a:txBody>
                    <a:bodyPr/>
                    <a:lstStyle/>
                    <a:p>
                      <a:endParaRPr lang="en-US"/>
                    </a:p>
                  </a:txBody>
                  <a:tcP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tcPr>
                </a:tc>
                <a:tc>
                  <a:txBody>
                    <a:bodyPr/>
                    <a:lstStyle/>
                    <a:p>
                      <a:pPr marL="109538" lvl="1" indent="0" algn="l" fontAlgn="ctr">
                        <a:buFont typeface="Arial" panose="020B0604020202020204" pitchFamily="34" charset="0"/>
                        <a:buNone/>
                        <a:tabLst>
                          <a:tab pos="109538" algn="l"/>
                        </a:tabLst>
                      </a:pPr>
                      <a:r>
                        <a:rPr lang="en-US" sz="1050" b="0" i="0" u="none" strike="noStrike" kern="1200" dirty="0">
                          <a:solidFill>
                            <a:schemeClr val="tx1">
                              <a:lumMod val="65000"/>
                              <a:lumOff val="35000"/>
                            </a:schemeClr>
                          </a:solidFill>
                          <a:effectLst/>
                          <a:latin typeface="Segoe UI" panose="020B0502040204020203" pitchFamily="34" charset="0"/>
                          <a:ea typeface="+mn-ea"/>
                          <a:cs typeface="Segoe UI" panose="020B0502040204020203" pitchFamily="34" charset="0"/>
                        </a:rPr>
                        <a:t>Finalize Network structure and estimate parameters</a:t>
                      </a:r>
                    </a:p>
                  </a:txBody>
                  <a:tcPr marL="8752" marR="8752" marT="8752" marB="0" anchor="ct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fontAlgn="ctr" latinLnBrk="0" hangingPunct="1"/>
                      <a:endParaRPr lang="en-US" sz="1050" b="0" i="0" u="none" strike="noStrike" kern="1200" dirty="0">
                        <a:solidFill>
                          <a:srgbClr val="000000"/>
                        </a:solidFill>
                        <a:effectLst/>
                        <a:latin typeface="Segoe UI" panose="020B0502040204020203" pitchFamily="34" charset="0"/>
                        <a:ea typeface="+mn-ea"/>
                        <a:cs typeface="Segoe UI" panose="020B0502040204020203" pitchFamily="34" charset="0"/>
                      </a:endParaRPr>
                    </a:p>
                  </a:txBody>
                  <a:tcPr marL="8752" marR="8752" marT="8752"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fontAlgn="ctr" latinLnBrk="0" hangingPunct="1"/>
                      <a:endParaRPr lang="en-US" sz="1050" b="0" i="0" u="none" strike="noStrike" kern="1200" dirty="0">
                        <a:solidFill>
                          <a:srgbClr val="000000"/>
                        </a:solidFill>
                        <a:effectLst/>
                        <a:latin typeface="Segoe UI" panose="020B0502040204020203" pitchFamily="34" charset="0"/>
                        <a:ea typeface="+mn-ea"/>
                        <a:cs typeface="Segoe UI" panose="020B0502040204020203" pitchFamily="34" charset="0"/>
                      </a:endParaRPr>
                    </a:p>
                  </a:txBody>
                  <a:tcPr marL="8752" marR="8752" marT="8752"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fontAlgn="ctr" latinLnBrk="0" hangingPunct="1"/>
                      <a:endParaRPr lang="en-US" sz="1050" b="0" i="0" u="none" strike="noStrike" kern="1200" dirty="0">
                        <a:solidFill>
                          <a:srgbClr val="000000"/>
                        </a:solidFill>
                        <a:effectLst/>
                        <a:latin typeface="Segoe UI" panose="020B0502040204020203" pitchFamily="34" charset="0"/>
                        <a:ea typeface="+mn-ea"/>
                        <a:cs typeface="Segoe UI" panose="020B0502040204020203" pitchFamily="34" charset="0"/>
                      </a:endParaRPr>
                    </a:p>
                  </a:txBody>
                  <a:tcPr marL="8752" marR="8752" marT="8752"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fontAlgn="ctr" latinLnBrk="0" hangingPunct="1"/>
                      <a:endParaRPr lang="en-US" sz="1050" b="0" i="0" u="none" strike="noStrike" kern="1200" dirty="0">
                        <a:solidFill>
                          <a:srgbClr val="000000"/>
                        </a:solidFill>
                        <a:effectLst/>
                        <a:latin typeface="Segoe UI" panose="020B0502040204020203" pitchFamily="34" charset="0"/>
                        <a:ea typeface="+mn-ea"/>
                        <a:cs typeface="Segoe UI" panose="020B0502040204020203" pitchFamily="34" charset="0"/>
                      </a:endParaRPr>
                    </a:p>
                  </a:txBody>
                  <a:tcPr marL="8752" marR="8752" marT="8752"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marL="0" algn="ctr" defTabSz="914400" rtl="0" eaLnBrk="1" fontAlgn="ctr" latinLnBrk="0" hangingPunct="1"/>
                      <a:endParaRPr lang="en-US" sz="1050" b="0" i="0" u="none" strike="noStrike" kern="1200" dirty="0">
                        <a:solidFill>
                          <a:srgbClr val="000000"/>
                        </a:solidFill>
                        <a:effectLst/>
                        <a:latin typeface="Segoe UI" panose="020B0502040204020203" pitchFamily="34" charset="0"/>
                        <a:ea typeface="+mn-ea"/>
                        <a:cs typeface="Segoe UI" panose="020B0502040204020203" pitchFamily="34" charset="0"/>
                      </a:endParaRPr>
                    </a:p>
                  </a:txBody>
                  <a:tcPr marL="8752" marR="8752" marT="8752"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marL="0" algn="ctr" defTabSz="914400" rtl="0" eaLnBrk="1" fontAlgn="ctr" latinLnBrk="0" hangingPunct="1"/>
                      <a:endParaRPr lang="en-US" sz="1050" b="0" i="0" u="none" strike="noStrike" kern="1200" dirty="0">
                        <a:solidFill>
                          <a:srgbClr val="000000"/>
                        </a:solidFill>
                        <a:effectLst/>
                        <a:latin typeface="Segoe UI" panose="020B0502040204020203" pitchFamily="34" charset="0"/>
                        <a:ea typeface="+mn-ea"/>
                        <a:cs typeface="Segoe UI" panose="020B0502040204020203" pitchFamily="34" charset="0"/>
                      </a:endParaRPr>
                    </a:p>
                  </a:txBody>
                  <a:tcPr marL="8752" marR="8752" marT="8752"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6666"/>
                    </a:solidFill>
                  </a:tcPr>
                </a:tc>
                <a:tc>
                  <a:txBody>
                    <a:bodyPr/>
                    <a:lstStyle/>
                    <a:p>
                      <a:pPr marL="0" algn="ctr" defTabSz="914400" rtl="0" eaLnBrk="1" fontAlgn="ctr" latinLnBrk="0" hangingPunct="1"/>
                      <a:endParaRPr lang="en-US" sz="1050" b="0" i="0" u="none" strike="noStrike" kern="1200" dirty="0">
                        <a:solidFill>
                          <a:srgbClr val="000000"/>
                        </a:solidFill>
                        <a:effectLst/>
                        <a:latin typeface="Segoe UI" panose="020B0502040204020203" pitchFamily="34" charset="0"/>
                        <a:ea typeface="+mn-ea"/>
                        <a:cs typeface="Segoe UI" panose="020B0502040204020203" pitchFamily="34" charset="0"/>
                      </a:endParaRPr>
                    </a:p>
                  </a:txBody>
                  <a:tcPr marL="8752" marR="8752" marT="8752"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6666"/>
                    </a:solidFill>
                  </a:tcPr>
                </a:tc>
                <a:tc>
                  <a:txBody>
                    <a:bodyPr/>
                    <a:lstStyle/>
                    <a:p>
                      <a:pPr marL="0" algn="ctr" defTabSz="914400" rtl="0" eaLnBrk="1" fontAlgn="ctr" latinLnBrk="0" hangingPunct="1"/>
                      <a:endParaRPr lang="en-US" sz="1050" b="0" i="0" u="none" strike="noStrike" kern="1200" dirty="0">
                        <a:solidFill>
                          <a:srgbClr val="000000"/>
                        </a:solidFill>
                        <a:effectLst/>
                        <a:latin typeface="Segoe UI" panose="020B0502040204020203" pitchFamily="34" charset="0"/>
                        <a:ea typeface="+mn-ea"/>
                        <a:cs typeface="Segoe UI" panose="020B0502040204020203" pitchFamily="34" charset="0"/>
                      </a:endParaRPr>
                    </a:p>
                  </a:txBody>
                  <a:tcPr marL="8752" marR="8752" marT="8752"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6666"/>
                    </a:solidFill>
                  </a:tcPr>
                </a:tc>
                <a:tc>
                  <a:txBody>
                    <a:bodyPr/>
                    <a:lstStyle/>
                    <a:p>
                      <a:pPr marL="0" algn="ctr" defTabSz="914400" rtl="0" eaLnBrk="1" fontAlgn="ctr" latinLnBrk="0" hangingPunct="1"/>
                      <a:endParaRPr lang="en-US" sz="1050" b="0" i="0" u="none" strike="noStrike" kern="1200" dirty="0">
                        <a:solidFill>
                          <a:srgbClr val="000000"/>
                        </a:solidFill>
                        <a:effectLst/>
                        <a:latin typeface="Segoe UI" panose="020B0502040204020203" pitchFamily="34" charset="0"/>
                        <a:ea typeface="+mn-ea"/>
                        <a:cs typeface="Segoe UI" panose="020B0502040204020203" pitchFamily="34" charset="0"/>
                      </a:endParaRPr>
                    </a:p>
                  </a:txBody>
                  <a:tcPr marL="8752" marR="8752" marT="8752"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6666"/>
                    </a:solidFill>
                  </a:tcPr>
                </a:tc>
                <a:tc>
                  <a:txBody>
                    <a:bodyPr/>
                    <a:lstStyle/>
                    <a:p>
                      <a:pPr marL="0" algn="ctr" defTabSz="914400" rtl="0" eaLnBrk="1" fontAlgn="ctr" latinLnBrk="0" hangingPunct="1"/>
                      <a:endParaRPr lang="en-US" sz="1050" b="0" i="0" u="none" strike="noStrike" kern="1200" dirty="0">
                        <a:solidFill>
                          <a:srgbClr val="000000"/>
                        </a:solidFill>
                        <a:effectLst/>
                        <a:latin typeface="Segoe UI" panose="020B0502040204020203" pitchFamily="34" charset="0"/>
                        <a:ea typeface="+mn-ea"/>
                        <a:cs typeface="Segoe UI" panose="020B0502040204020203" pitchFamily="34" charset="0"/>
                      </a:endParaRPr>
                    </a:p>
                  </a:txBody>
                  <a:tcPr marL="8752" marR="8752" marT="8752"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6666"/>
                    </a:solidFill>
                  </a:tcPr>
                </a:tc>
                <a:tc>
                  <a:txBody>
                    <a:bodyPr/>
                    <a:lstStyle/>
                    <a:p>
                      <a:pPr marL="0" algn="ctr" defTabSz="914400" rtl="0" eaLnBrk="1" fontAlgn="ctr" latinLnBrk="0" hangingPunct="1"/>
                      <a:endParaRPr lang="en-US" sz="1050" b="0" i="0" u="none" strike="noStrike" kern="1200" dirty="0">
                        <a:solidFill>
                          <a:srgbClr val="000000"/>
                        </a:solidFill>
                        <a:effectLst/>
                        <a:latin typeface="Segoe UI" panose="020B0502040204020203" pitchFamily="34" charset="0"/>
                        <a:ea typeface="+mn-ea"/>
                        <a:cs typeface="Segoe UI" panose="020B0502040204020203" pitchFamily="34" charset="0"/>
                      </a:endParaRPr>
                    </a:p>
                  </a:txBody>
                  <a:tcPr marL="8752" marR="8752" marT="8752"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marL="0" algn="ctr" defTabSz="914400" rtl="0" eaLnBrk="1" fontAlgn="ctr" latinLnBrk="0" hangingPunct="1"/>
                      <a:endParaRPr lang="en-US" sz="1050" b="0" i="0" u="none" strike="noStrike" kern="1200" dirty="0">
                        <a:solidFill>
                          <a:srgbClr val="000000"/>
                        </a:solidFill>
                        <a:effectLst/>
                        <a:latin typeface="Segoe UI" panose="020B0502040204020203" pitchFamily="34" charset="0"/>
                        <a:ea typeface="+mn-ea"/>
                        <a:cs typeface="Segoe UI" panose="020B0502040204020203" pitchFamily="34" charset="0"/>
                      </a:endParaRPr>
                    </a:p>
                  </a:txBody>
                  <a:tcPr marL="8752" marR="8752" marT="8752"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fontAlgn="ctr" latinLnBrk="0" hangingPunct="1"/>
                      <a:endParaRPr lang="en-US" sz="1050" b="0" i="0" u="none" strike="noStrike" kern="1200" dirty="0">
                        <a:solidFill>
                          <a:srgbClr val="000000"/>
                        </a:solidFill>
                        <a:effectLst/>
                        <a:latin typeface="Segoe UI" panose="020B0502040204020203" pitchFamily="34" charset="0"/>
                        <a:ea typeface="+mn-ea"/>
                        <a:cs typeface="Segoe UI" panose="020B0502040204020203" pitchFamily="34" charset="0"/>
                      </a:endParaRPr>
                    </a:p>
                  </a:txBody>
                  <a:tcPr marL="8752" marR="8752" marT="8752"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fontAlgn="ctr" latinLnBrk="0" hangingPunct="1"/>
                      <a:endParaRPr lang="en-US" sz="1050" b="0" i="0" u="none" strike="noStrike" kern="1200" dirty="0">
                        <a:solidFill>
                          <a:srgbClr val="000000"/>
                        </a:solidFill>
                        <a:effectLst/>
                        <a:latin typeface="Segoe UI" panose="020B0502040204020203" pitchFamily="34" charset="0"/>
                        <a:ea typeface="+mn-ea"/>
                        <a:cs typeface="Segoe UI" panose="020B0502040204020203" pitchFamily="34" charset="0"/>
                      </a:endParaRPr>
                    </a:p>
                  </a:txBody>
                  <a:tcPr marL="8752" marR="8752" marT="8752"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fontAlgn="ctr" latinLnBrk="0" hangingPunct="1"/>
                      <a:endParaRPr lang="en-US" sz="1050" b="0" i="0" u="none" strike="noStrike" kern="1200" dirty="0">
                        <a:solidFill>
                          <a:srgbClr val="000000"/>
                        </a:solidFill>
                        <a:effectLst/>
                        <a:latin typeface="Segoe UI" panose="020B0502040204020203" pitchFamily="34" charset="0"/>
                        <a:ea typeface="+mn-ea"/>
                        <a:cs typeface="Segoe UI" panose="020B0502040204020203" pitchFamily="34" charset="0"/>
                      </a:endParaRPr>
                    </a:p>
                  </a:txBody>
                  <a:tcPr marL="8752" marR="8752" marT="8752"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fontAlgn="ctr" latinLnBrk="0" hangingPunct="1"/>
                      <a:endParaRPr lang="en-US" sz="1050" b="0" i="0" u="none" strike="noStrike" kern="1200" dirty="0">
                        <a:solidFill>
                          <a:srgbClr val="000000"/>
                        </a:solidFill>
                        <a:effectLst/>
                        <a:latin typeface="Segoe UI" panose="020B0502040204020203" pitchFamily="34" charset="0"/>
                        <a:ea typeface="+mn-ea"/>
                        <a:cs typeface="Segoe UI" panose="020B0502040204020203" pitchFamily="34" charset="0"/>
                      </a:endParaRPr>
                    </a:p>
                  </a:txBody>
                  <a:tcPr marL="8752" marR="8752" marT="8752"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fontAlgn="ctr" latinLnBrk="0" hangingPunct="1"/>
                      <a:endParaRPr lang="en-US" sz="1050" b="0" i="0" u="none" strike="noStrike" kern="1200" dirty="0">
                        <a:solidFill>
                          <a:srgbClr val="000000"/>
                        </a:solidFill>
                        <a:effectLst/>
                        <a:latin typeface="Segoe UI" panose="020B0502040204020203" pitchFamily="34" charset="0"/>
                        <a:ea typeface="+mn-ea"/>
                        <a:cs typeface="Segoe UI" panose="020B0502040204020203" pitchFamily="34" charset="0"/>
                      </a:endParaRPr>
                    </a:p>
                  </a:txBody>
                  <a:tcPr marL="8752" marR="8752" marT="8752"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528974047"/>
                  </a:ext>
                </a:extLst>
              </a:tr>
              <a:tr h="508222">
                <a:tc>
                  <a:txBody>
                    <a:bodyPr/>
                    <a:lstStyle/>
                    <a:p>
                      <a:pPr marL="109538" lvl="1" indent="0" algn="ctr" fontAlgn="ctr">
                        <a:buFont typeface="Arial" panose="020B0604020202020204" pitchFamily="34" charset="0"/>
                        <a:buNone/>
                        <a:tabLst>
                          <a:tab pos="109538" algn="l"/>
                        </a:tabLst>
                      </a:pPr>
                      <a:r>
                        <a:rPr lang="en-US" sz="1050" b="1" i="0" u="none" strike="noStrike" kern="1200" dirty="0">
                          <a:solidFill>
                            <a:schemeClr val="tx1">
                              <a:lumMod val="65000"/>
                              <a:lumOff val="35000"/>
                            </a:schemeClr>
                          </a:solidFill>
                          <a:effectLst/>
                          <a:latin typeface="Segoe UI" panose="020B0502040204020203" pitchFamily="34" charset="0"/>
                          <a:ea typeface="+mn-ea"/>
                          <a:cs typeface="Segoe UI" panose="020B0502040204020203" pitchFamily="34" charset="0"/>
                        </a:rPr>
                        <a:t>Testing and Validation</a:t>
                      </a:r>
                    </a:p>
                  </a:txBody>
                  <a:tcPr marL="8752" marR="8752" marT="8752"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vMerge="1">
                  <a:txBody>
                    <a:bodyPr/>
                    <a:lstStyle/>
                    <a:p>
                      <a:endParaRPr lang="en-US"/>
                    </a:p>
                  </a:txBody>
                  <a:tcPr/>
                </a:tc>
                <a:tc>
                  <a:txBody>
                    <a:bodyPr/>
                    <a:lstStyle/>
                    <a:p>
                      <a:pPr marL="109538" lvl="1" indent="0" algn="l" fontAlgn="ctr">
                        <a:buFont typeface="Arial" panose="020B0604020202020204" pitchFamily="34" charset="0"/>
                        <a:buNone/>
                        <a:tabLst>
                          <a:tab pos="109538" algn="l"/>
                        </a:tabLst>
                      </a:pPr>
                      <a:r>
                        <a:rPr lang="en-US" sz="1050" b="0" i="0" u="none" strike="noStrike" kern="1200">
                          <a:solidFill>
                            <a:schemeClr val="tx1">
                              <a:lumMod val="65000"/>
                              <a:lumOff val="35000"/>
                            </a:schemeClr>
                          </a:solidFill>
                          <a:effectLst/>
                          <a:latin typeface="Segoe UI" panose="020B0502040204020203" pitchFamily="34" charset="0"/>
                          <a:ea typeface="+mn-ea"/>
                          <a:cs typeface="Segoe UI" panose="020B0502040204020203" pitchFamily="34" charset="0"/>
                        </a:rPr>
                        <a:t>Validate on macro data and iterate on parameters</a:t>
                      </a:r>
                      <a:endParaRPr lang="en-US" sz="1050" b="0" i="0" u="none" strike="noStrike" kern="1200" dirty="0">
                        <a:solidFill>
                          <a:schemeClr val="tx1">
                            <a:lumMod val="65000"/>
                            <a:lumOff val="35000"/>
                          </a:schemeClr>
                        </a:solidFill>
                        <a:effectLst/>
                        <a:latin typeface="Segoe UI" panose="020B0502040204020203" pitchFamily="34" charset="0"/>
                        <a:ea typeface="+mn-ea"/>
                        <a:cs typeface="Segoe UI" panose="020B0502040204020203" pitchFamily="34" charset="0"/>
                      </a:endParaRPr>
                    </a:p>
                  </a:txBody>
                  <a:tcPr marL="8752" marR="8752" marT="8752"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fontAlgn="ctr" latinLnBrk="0" hangingPunct="1"/>
                      <a:endParaRPr lang="en-US" sz="1050" b="0" i="0" u="none" strike="noStrike" kern="1200" dirty="0">
                        <a:solidFill>
                          <a:srgbClr val="000000"/>
                        </a:solidFill>
                        <a:effectLst/>
                        <a:latin typeface="Segoe UI" panose="020B0502040204020203" pitchFamily="34" charset="0"/>
                        <a:ea typeface="+mn-ea"/>
                        <a:cs typeface="Segoe UI" panose="020B0502040204020203" pitchFamily="34" charset="0"/>
                      </a:endParaRPr>
                    </a:p>
                  </a:txBody>
                  <a:tcPr marL="8752" marR="8752" marT="8752"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fontAlgn="ctr" latinLnBrk="0" hangingPunct="1"/>
                      <a:endParaRPr lang="en-US" sz="1050" b="0" i="0" u="none" strike="noStrike" kern="1200" dirty="0">
                        <a:solidFill>
                          <a:srgbClr val="000000"/>
                        </a:solidFill>
                        <a:effectLst/>
                        <a:latin typeface="Segoe UI" panose="020B0502040204020203" pitchFamily="34" charset="0"/>
                        <a:ea typeface="+mn-ea"/>
                        <a:cs typeface="Segoe UI" panose="020B0502040204020203" pitchFamily="34" charset="0"/>
                      </a:endParaRPr>
                    </a:p>
                  </a:txBody>
                  <a:tcPr marL="8752" marR="8752" marT="8752"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fontAlgn="ctr" latinLnBrk="0" hangingPunct="1"/>
                      <a:endParaRPr lang="en-US" sz="1050" b="0" i="0" u="none" strike="noStrike" kern="1200" dirty="0">
                        <a:solidFill>
                          <a:srgbClr val="000000"/>
                        </a:solidFill>
                        <a:effectLst/>
                        <a:latin typeface="Segoe UI" panose="020B0502040204020203" pitchFamily="34" charset="0"/>
                        <a:ea typeface="+mn-ea"/>
                        <a:cs typeface="Segoe UI" panose="020B0502040204020203" pitchFamily="34" charset="0"/>
                      </a:endParaRPr>
                    </a:p>
                  </a:txBody>
                  <a:tcPr marL="8752" marR="8752" marT="8752"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fontAlgn="ctr" latinLnBrk="0" hangingPunct="1"/>
                      <a:endParaRPr lang="en-US" sz="1050" b="0" i="0" u="none" strike="noStrike" kern="1200" dirty="0">
                        <a:solidFill>
                          <a:srgbClr val="000000"/>
                        </a:solidFill>
                        <a:effectLst/>
                        <a:latin typeface="Segoe UI" panose="020B0502040204020203" pitchFamily="34" charset="0"/>
                        <a:ea typeface="+mn-ea"/>
                        <a:cs typeface="Segoe UI" panose="020B0502040204020203" pitchFamily="34" charset="0"/>
                      </a:endParaRPr>
                    </a:p>
                  </a:txBody>
                  <a:tcPr marL="8752" marR="8752" marT="8752"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fontAlgn="ctr" latinLnBrk="0" hangingPunct="1"/>
                      <a:endParaRPr lang="en-US" sz="1050" b="0" i="0" u="none" strike="noStrike" kern="1200" dirty="0">
                        <a:solidFill>
                          <a:srgbClr val="000000"/>
                        </a:solidFill>
                        <a:effectLst/>
                        <a:latin typeface="Segoe UI" panose="020B0502040204020203" pitchFamily="34" charset="0"/>
                        <a:ea typeface="+mn-ea"/>
                        <a:cs typeface="Segoe UI" panose="020B0502040204020203" pitchFamily="34" charset="0"/>
                      </a:endParaRPr>
                    </a:p>
                  </a:txBody>
                  <a:tcPr marL="8752" marR="8752" marT="8752"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fontAlgn="ctr" latinLnBrk="0" hangingPunct="1"/>
                      <a:endParaRPr lang="en-US" sz="1050" b="0" i="0" u="none" strike="noStrike" kern="1200" dirty="0">
                        <a:solidFill>
                          <a:srgbClr val="000000"/>
                        </a:solidFill>
                        <a:effectLst/>
                        <a:latin typeface="Segoe UI" panose="020B0502040204020203" pitchFamily="34" charset="0"/>
                        <a:ea typeface="+mn-ea"/>
                        <a:cs typeface="Segoe UI" panose="020B0502040204020203" pitchFamily="34" charset="0"/>
                      </a:endParaRPr>
                    </a:p>
                  </a:txBody>
                  <a:tcPr marL="8752" marR="8752" marT="8752"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fontAlgn="ctr" latinLnBrk="0" hangingPunct="1"/>
                      <a:endParaRPr lang="en-US" sz="1050" b="0" i="0" u="none" strike="noStrike" kern="1200" dirty="0">
                        <a:solidFill>
                          <a:srgbClr val="000000"/>
                        </a:solidFill>
                        <a:effectLst/>
                        <a:latin typeface="Segoe UI" panose="020B0502040204020203" pitchFamily="34" charset="0"/>
                        <a:ea typeface="+mn-ea"/>
                        <a:cs typeface="Segoe UI" panose="020B0502040204020203" pitchFamily="34" charset="0"/>
                      </a:endParaRPr>
                    </a:p>
                  </a:txBody>
                  <a:tcPr marL="8752" marR="8752" marT="8752"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fontAlgn="ctr" latinLnBrk="0" hangingPunct="1"/>
                      <a:endParaRPr lang="en-US" sz="1050" b="0" i="0" u="none" strike="noStrike" kern="1200" dirty="0">
                        <a:solidFill>
                          <a:srgbClr val="000000"/>
                        </a:solidFill>
                        <a:effectLst/>
                        <a:latin typeface="Segoe UI" panose="020B0502040204020203" pitchFamily="34" charset="0"/>
                        <a:ea typeface="+mn-ea"/>
                        <a:cs typeface="Segoe UI" panose="020B0502040204020203" pitchFamily="34" charset="0"/>
                      </a:endParaRPr>
                    </a:p>
                  </a:txBody>
                  <a:tcPr marL="8752" marR="8752" marT="8752"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fontAlgn="ctr" latinLnBrk="0" hangingPunct="1"/>
                      <a:endParaRPr lang="en-US" sz="1050" b="0" i="0" u="none" strike="noStrike" kern="1200" dirty="0">
                        <a:solidFill>
                          <a:srgbClr val="000000"/>
                        </a:solidFill>
                        <a:effectLst/>
                        <a:latin typeface="Segoe UI" panose="020B0502040204020203" pitchFamily="34" charset="0"/>
                        <a:ea typeface="+mn-ea"/>
                        <a:cs typeface="Segoe UI" panose="020B0502040204020203" pitchFamily="34" charset="0"/>
                      </a:endParaRPr>
                    </a:p>
                  </a:txBody>
                  <a:tcPr marL="8752" marR="8752" marT="8752"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marL="0" algn="ctr" defTabSz="914400" rtl="0" eaLnBrk="1" fontAlgn="ctr" latinLnBrk="0" hangingPunct="1"/>
                      <a:endParaRPr lang="en-US" sz="1050" b="0" i="0" u="none" strike="noStrike" kern="1200" dirty="0">
                        <a:solidFill>
                          <a:srgbClr val="000000"/>
                        </a:solidFill>
                        <a:effectLst/>
                        <a:latin typeface="Segoe UI" panose="020B0502040204020203" pitchFamily="34" charset="0"/>
                        <a:ea typeface="+mn-ea"/>
                        <a:cs typeface="Segoe UI" panose="020B0502040204020203" pitchFamily="34" charset="0"/>
                      </a:endParaRPr>
                    </a:p>
                  </a:txBody>
                  <a:tcPr marL="8752" marR="8752" marT="8752"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marL="0" algn="ctr" defTabSz="914400" rtl="0" eaLnBrk="1" fontAlgn="ctr" latinLnBrk="0" hangingPunct="1"/>
                      <a:endParaRPr lang="en-US" sz="1050" b="0" i="0" u="none" strike="noStrike" kern="1200" dirty="0">
                        <a:solidFill>
                          <a:srgbClr val="000000"/>
                        </a:solidFill>
                        <a:effectLst/>
                        <a:latin typeface="Segoe UI" panose="020B0502040204020203" pitchFamily="34" charset="0"/>
                        <a:ea typeface="+mn-ea"/>
                        <a:cs typeface="Segoe UI" panose="020B0502040204020203" pitchFamily="34" charset="0"/>
                      </a:endParaRPr>
                    </a:p>
                  </a:txBody>
                  <a:tcPr marL="8752" marR="8752" marT="8752"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6666"/>
                    </a:solidFill>
                  </a:tcPr>
                </a:tc>
                <a:tc>
                  <a:txBody>
                    <a:bodyPr/>
                    <a:lstStyle/>
                    <a:p>
                      <a:pPr marL="0" algn="ctr" defTabSz="914400" rtl="0" eaLnBrk="1" fontAlgn="ctr" latinLnBrk="0" hangingPunct="1"/>
                      <a:endParaRPr lang="en-US" sz="1050" b="0" i="0" u="none" strike="noStrike" kern="1200" dirty="0">
                        <a:solidFill>
                          <a:srgbClr val="000000"/>
                        </a:solidFill>
                        <a:effectLst/>
                        <a:latin typeface="Segoe UI" panose="020B0502040204020203" pitchFamily="34" charset="0"/>
                        <a:ea typeface="+mn-ea"/>
                        <a:cs typeface="Segoe UI" panose="020B0502040204020203" pitchFamily="34" charset="0"/>
                      </a:endParaRPr>
                    </a:p>
                  </a:txBody>
                  <a:tcPr marL="8752" marR="8752" marT="8752"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6666"/>
                    </a:solidFill>
                  </a:tcPr>
                </a:tc>
                <a:tc>
                  <a:txBody>
                    <a:bodyPr/>
                    <a:lstStyle/>
                    <a:p>
                      <a:pPr marL="0" algn="ctr" defTabSz="914400" rtl="0" eaLnBrk="1" fontAlgn="ctr" latinLnBrk="0" hangingPunct="1"/>
                      <a:endParaRPr lang="en-US" sz="1050" b="0" i="0" u="none" strike="noStrike" kern="1200" dirty="0">
                        <a:solidFill>
                          <a:srgbClr val="000000"/>
                        </a:solidFill>
                        <a:effectLst/>
                        <a:latin typeface="Segoe UI" panose="020B0502040204020203" pitchFamily="34" charset="0"/>
                        <a:ea typeface="+mn-ea"/>
                        <a:cs typeface="Segoe UI" panose="020B0502040204020203" pitchFamily="34" charset="0"/>
                      </a:endParaRPr>
                    </a:p>
                  </a:txBody>
                  <a:tcPr marL="8752" marR="8752" marT="8752"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6666"/>
                    </a:solidFill>
                  </a:tcPr>
                </a:tc>
                <a:tc>
                  <a:txBody>
                    <a:bodyPr/>
                    <a:lstStyle/>
                    <a:p>
                      <a:pPr marL="0" algn="ctr" defTabSz="914400" rtl="0" eaLnBrk="1" fontAlgn="ctr" latinLnBrk="0" hangingPunct="1"/>
                      <a:endParaRPr lang="en-US" sz="1050" b="0" i="0" u="none" strike="noStrike" kern="1200" dirty="0">
                        <a:solidFill>
                          <a:srgbClr val="000000"/>
                        </a:solidFill>
                        <a:effectLst/>
                        <a:latin typeface="Segoe UI" panose="020B0502040204020203" pitchFamily="34" charset="0"/>
                        <a:ea typeface="+mn-ea"/>
                        <a:cs typeface="Segoe UI" panose="020B0502040204020203" pitchFamily="34" charset="0"/>
                      </a:endParaRPr>
                    </a:p>
                  </a:txBody>
                  <a:tcPr marL="8752" marR="8752" marT="8752"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6666"/>
                    </a:solidFill>
                  </a:tcPr>
                </a:tc>
                <a:tc>
                  <a:txBody>
                    <a:bodyPr/>
                    <a:lstStyle/>
                    <a:p>
                      <a:pPr marL="0" algn="ctr" defTabSz="914400" rtl="0" eaLnBrk="1" fontAlgn="ctr" latinLnBrk="0" hangingPunct="1"/>
                      <a:endParaRPr lang="en-US" sz="1050" b="0" i="0" u="none" strike="noStrike" kern="1200" dirty="0">
                        <a:solidFill>
                          <a:srgbClr val="000000"/>
                        </a:solidFill>
                        <a:effectLst/>
                        <a:latin typeface="Segoe UI" panose="020B0502040204020203" pitchFamily="34" charset="0"/>
                        <a:ea typeface="+mn-ea"/>
                        <a:cs typeface="Segoe UI" panose="020B0502040204020203" pitchFamily="34" charset="0"/>
                      </a:endParaRPr>
                    </a:p>
                  </a:txBody>
                  <a:tcPr marL="8752" marR="8752" marT="8752"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marL="0" algn="ctr" defTabSz="914400" rtl="0" eaLnBrk="1" fontAlgn="ctr" latinLnBrk="0" hangingPunct="1"/>
                      <a:endParaRPr lang="en-US" sz="1050" b="0" i="0" u="none" strike="noStrike" kern="1200" dirty="0">
                        <a:solidFill>
                          <a:srgbClr val="000000"/>
                        </a:solidFill>
                        <a:effectLst/>
                        <a:latin typeface="Segoe UI" panose="020B0502040204020203" pitchFamily="34" charset="0"/>
                        <a:ea typeface="+mn-ea"/>
                        <a:cs typeface="Segoe UI" panose="020B0502040204020203" pitchFamily="34" charset="0"/>
                      </a:endParaRPr>
                    </a:p>
                  </a:txBody>
                  <a:tcPr marL="8752" marR="8752" marT="8752"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marL="0" algn="ctr" defTabSz="914400" rtl="0" eaLnBrk="1" fontAlgn="ctr" latinLnBrk="0" hangingPunct="1"/>
                      <a:endParaRPr lang="en-US" sz="1050" b="0" i="0" u="none" strike="noStrike" kern="1200" dirty="0">
                        <a:solidFill>
                          <a:srgbClr val="000000"/>
                        </a:solidFill>
                        <a:effectLst/>
                        <a:latin typeface="Segoe UI" panose="020B0502040204020203" pitchFamily="34" charset="0"/>
                        <a:ea typeface="+mn-ea"/>
                        <a:cs typeface="Segoe UI" panose="020B0502040204020203" pitchFamily="34" charset="0"/>
                      </a:endParaRPr>
                    </a:p>
                  </a:txBody>
                  <a:tcPr marL="8752" marR="8752" marT="8752"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419984730"/>
                  </a:ext>
                </a:extLst>
              </a:tr>
              <a:tr h="381350">
                <a:tc>
                  <a:txBody>
                    <a:bodyPr/>
                    <a:lstStyle/>
                    <a:p>
                      <a:pPr marL="109538" lvl="1" indent="0" algn="ctr" fontAlgn="ctr">
                        <a:buFont typeface="Arial" panose="020B0604020202020204" pitchFamily="34" charset="0"/>
                        <a:buNone/>
                        <a:tabLst>
                          <a:tab pos="109538" algn="l"/>
                        </a:tabLst>
                      </a:pPr>
                      <a:r>
                        <a:rPr lang="en-US" sz="1050" b="1" i="0" u="none" strike="noStrike" kern="1200" dirty="0">
                          <a:solidFill>
                            <a:schemeClr val="tx1">
                              <a:lumMod val="65000"/>
                              <a:lumOff val="35000"/>
                            </a:schemeClr>
                          </a:solidFill>
                          <a:effectLst/>
                          <a:latin typeface="Segoe UI" panose="020B0502040204020203" pitchFamily="34" charset="0"/>
                          <a:ea typeface="+mn-ea"/>
                          <a:cs typeface="Segoe UI" panose="020B0502040204020203" pitchFamily="34" charset="0"/>
                        </a:rPr>
                        <a:t>Integration</a:t>
                      </a:r>
                    </a:p>
                  </a:txBody>
                  <a:tcPr marL="8752" marR="8752" marT="8752"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vMerge="1">
                  <a:txBody>
                    <a:bodyPr/>
                    <a:lstStyle/>
                    <a:p>
                      <a:pPr marL="109538" lvl="1" indent="0" algn="ctr" fontAlgn="ctr">
                        <a:buFont typeface="Arial" panose="020B0604020202020204" pitchFamily="34" charset="0"/>
                        <a:buNone/>
                        <a:tabLst>
                          <a:tab pos="109538" algn="l"/>
                        </a:tabLst>
                      </a:pPr>
                      <a:endParaRPr lang="en-US" sz="1050" b="0" i="0" u="none" strike="noStrike" kern="1200" dirty="0">
                        <a:solidFill>
                          <a:schemeClr val="tx1">
                            <a:lumMod val="65000"/>
                            <a:lumOff val="35000"/>
                          </a:schemeClr>
                        </a:solidFill>
                        <a:effectLst/>
                        <a:latin typeface="Segoe UI" panose="020B0502040204020203" pitchFamily="34" charset="0"/>
                        <a:ea typeface="+mn-ea"/>
                        <a:cs typeface="Segoe UI" panose="020B0502040204020203" pitchFamily="34" charset="0"/>
                      </a:endParaRPr>
                    </a:p>
                  </a:txBody>
                  <a:tcPr marL="95379" marR="95379" marT="47690" marB="4769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109538" lvl="1" indent="0" algn="l" fontAlgn="ctr">
                        <a:buFont typeface="Arial" panose="020B0604020202020204" pitchFamily="34" charset="0"/>
                        <a:buNone/>
                        <a:tabLst>
                          <a:tab pos="109538" algn="l"/>
                        </a:tabLst>
                      </a:pPr>
                      <a:r>
                        <a:rPr lang="en-US" sz="1050" b="0" i="0" u="none" strike="noStrike" kern="1200">
                          <a:solidFill>
                            <a:schemeClr val="tx1">
                              <a:lumMod val="65000"/>
                              <a:lumOff val="35000"/>
                            </a:schemeClr>
                          </a:solidFill>
                          <a:effectLst/>
                          <a:latin typeface="Segoe UI" panose="020B0502040204020203" pitchFamily="34" charset="0"/>
                          <a:ea typeface="+mn-ea"/>
                          <a:cs typeface="Segoe UI" panose="020B0502040204020203" pitchFamily="34" charset="0"/>
                        </a:rPr>
                        <a:t>Simple R Shiny Dashboard for clients to check output before scaling</a:t>
                      </a:r>
                      <a:endParaRPr lang="en-US" sz="1050" b="0" i="0" u="none" strike="noStrike" kern="1200" dirty="0">
                        <a:solidFill>
                          <a:schemeClr val="tx1">
                            <a:lumMod val="65000"/>
                            <a:lumOff val="35000"/>
                          </a:schemeClr>
                        </a:solidFill>
                        <a:effectLst/>
                        <a:latin typeface="Segoe UI" panose="020B0502040204020203" pitchFamily="34" charset="0"/>
                        <a:ea typeface="+mn-ea"/>
                        <a:cs typeface="Segoe UI" panose="020B0502040204020203" pitchFamily="34" charset="0"/>
                      </a:endParaRPr>
                    </a:p>
                  </a:txBody>
                  <a:tcPr marL="8752" marR="8752" marT="8752"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fontAlgn="ctr" latinLnBrk="0" hangingPunct="1"/>
                      <a:endParaRPr lang="en-US" sz="1050" b="0" i="0" u="none" strike="noStrike" kern="1200" dirty="0">
                        <a:solidFill>
                          <a:srgbClr val="000000"/>
                        </a:solidFill>
                        <a:effectLst/>
                        <a:latin typeface="Segoe UI" panose="020B0502040204020203" pitchFamily="34" charset="0"/>
                        <a:ea typeface="+mn-ea"/>
                        <a:cs typeface="Segoe UI" panose="020B0502040204020203" pitchFamily="34" charset="0"/>
                      </a:endParaRPr>
                    </a:p>
                  </a:txBody>
                  <a:tcPr marL="8752" marR="8752" marT="8752"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fontAlgn="ctr" latinLnBrk="0" hangingPunct="1"/>
                      <a:endParaRPr lang="en-US" sz="1050" b="0" i="0" u="none" strike="noStrike" kern="1200" dirty="0">
                        <a:solidFill>
                          <a:srgbClr val="000000"/>
                        </a:solidFill>
                        <a:effectLst/>
                        <a:latin typeface="Segoe UI" panose="020B0502040204020203" pitchFamily="34" charset="0"/>
                        <a:ea typeface="+mn-ea"/>
                        <a:cs typeface="Segoe UI" panose="020B0502040204020203" pitchFamily="34" charset="0"/>
                      </a:endParaRPr>
                    </a:p>
                  </a:txBody>
                  <a:tcPr marL="8752" marR="8752" marT="8752"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fontAlgn="ctr" latinLnBrk="0" hangingPunct="1"/>
                      <a:endParaRPr lang="en-US" sz="1050" b="0" i="0" u="none" strike="noStrike" kern="1200" dirty="0">
                        <a:solidFill>
                          <a:srgbClr val="000000"/>
                        </a:solidFill>
                        <a:effectLst/>
                        <a:latin typeface="Segoe UI" panose="020B0502040204020203" pitchFamily="34" charset="0"/>
                        <a:ea typeface="+mn-ea"/>
                        <a:cs typeface="Segoe UI" panose="020B0502040204020203" pitchFamily="34" charset="0"/>
                      </a:endParaRPr>
                    </a:p>
                  </a:txBody>
                  <a:tcPr marL="8752" marR="8752" marT="8752"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fontAlgn="ctr" latinLnBrk="0" hangingPunct="1"/>
                      <a:endParaRPr lang="en-US" sz="1050" b="0" i="0" u="none" strike="noStrike" kern="1200" dirty="0">
                        <a:solidFill>
                          <a:srgbClr val="000000"/>
                        </a:solidFill>
                        <a:effectLst/>
                        <a:latin typeface="Segoe UI" panose="020B0502040204020203" pitchFamily="34" charset="0"/>
                        <a:ea typeface="+mn-ea"/>
                        <a:cs typeface="Segoe UI" panose="020B0502040204020203" pitchFamily="34" charset="0"/>
                      </a:endParaRPr>
                    </a:p>
                  </a:txBody>
                  <a:tcPr marL="8752" marR="8752" marT="8752"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fontAlgn="ctr" latinLnBrk="0" hangingPunct="1"/>
                      <a:endParaRPr lang="en-US" sz="1050" b="0" i="0" u="none" strike="noStrike" kern="1200" dirty="0">
                        <a:solidFill>
                          <a:srgbClr val="000000"/>
                        </a:solidFill>
                        <a:effectLst/>
                        <a:latin typeface="Segoe UI" panose="020B0502040204020203" pitchFamily="34" charset="0"/>
                        <a:ea typeface="+mn-ea"/>
                        <a:cs typeface="Segoe UI" panose="020B0502040204020203" pitchFamily="34" charset="0"/>
                      </a:endParaRPr>
                    </a:p>
                  </a:txBody>
                  <a:tcPr marL="8752" marR="8752" marT="8752"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fontAlgn="ctr" latinLnBrk="0" hangingPunct="1"/>
                      <a:endParaRPr lang="en-US" sz="1050" b="0" i="0" u="none" strike="noStrike" kern="1200" dirty="0">
                        <a:solidFill>
                          <a:srgbClr val="000000"/>
                        </a:solidFill>
                        <a:effectLst/>
                        <a:latin typeface="Segoe UI" panose="020B0502040204020203" pitchFamily="34" charset="0"/>
                        <a:ea typeface="+mn-ea"/>
                        <a:cs typeface="Segoe UI" panose="020B0502040204020203" pitchFamily="34" charset="0"/>
                      </a:endParaRPr>
                    </a:p>
                  </a:txBody>
                  <a:tcPr marL="8752" marR="8752" marT="8752"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fontAlgn="ctr" latinLnBrk="0" hangingPunct="1"/>
                      <a:endParaRPr lang="en-US" sz="1050" b="0" i="0" u="none" strike="noStrike" kern="1200" dirty="0">
                        <a:solidFill>
                          <a:srgbClr val="000000"/>
                        </a:solidFill>
                        <a:effectLst/>
                        <a:latin typeface="Segoe UI" panose="020B0502040204020203" pitchFamily="34" charset="0"/>
                        <a:ea typeface="+mn-ea"/>
                        <a:cs typeface="Segoe UI" panose="020B0502040204020203" pitchFamily="34" charset="0"/>
                      </a:endParaRPr>
                    </a:p>
                  </a:txBody>
                  <a:tcPr marL="8752" marR="8752" marT="8752"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fontAlgn="ctr" latinLnBrk="0" hangingPunct="1"/>
                      <a:endParaRPr lang="en-US" sz="1050" b="0" i="0" u="none" strike="noStrike" kern="1200" dirty="0">
                        <a:solidFill>
                          <a:srgbClr val="000000"/>
                        </a:solidFill>
                        <a:effectLst/>
                        <a:latin typeface="Segoe UI" panose="020B0502040204020203" pitchFamily="34" charset="0"/>
                        <a:ea typeface="+mn-ea"/>
                        <a:cs typeface="Segoe UI" panose="020B0502040204020203" pitchFamily="34" charset="0"/>
                      </a:endParaRPr>
                    </a:p>
                  </a:txBody>
                  <a:tcPr marL="8752" marR="8752" marT="8752"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fontAlgn="ctr" latinLnBrk="0" hangingPunct="1"/>
                      <a:endParaRPr lang="en-US" sz="1050" b="0" i="0" u="none" strike="noStrike" kern="1200" dirty="0">
                        <a:solidFill>
                          <a:srgbClr val="000000"/>
                        </a:solidFill>
                        <a:effectLst/>
                        <a:latin typeface="Segoe UI" panose="020B0502040204020203" pitchFamily="34" charset="0"/>
                        <a:ea typeface="+mn-ea"/>
                        <a:cs typeface="Segoe UI" panose="020B0502040204020203" pitchFamily="34" charset="0"/>
                      </a:endParaRPr>
                    </a:p>
                  </a:txBody>
                  <a:tcPr marL="8752" marR="8752" marT="8752"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marL="0" algn="ctr" defTabSz="914400" rtl="0" eaLnBrk="1" fontAlgn="ctr" latinLnBrk="0" hangingPunct="1"/>
                      <a:endParaRPr lang="en-US" sz="1050" b="0" i="0" u="none" strike="noStrike" kern="1200" dirty="0">
                        <a:solidFill>
                          <a:srgbClr val="000000"/>
                        </a:solidFill>
                        <a:effectLst/>
                        <a:latin typeface="Segoe UI" panose="020B0502040204020203" pitchFamily="34" charset="0"/>
                        <a:ea typeface="+mn-ea"/>
                        <a:cs typeface="Segoe UI" panose="020B0502040204020203" pitchFamily="34" charset="0"/>
                      </a:endParaRPr>
                    </a:p>
                  </a:txBody>
                  <a:tcPr marL="8752" marR="8752" marT="8752"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marL="0" algn="ctr" defTabSz="914400" rtl="0" eaLnBrk="1" fontAlgn="ctr" latinLnBrk="0" hangingPunct="1"/>
                      <a:endParaRPr lang="en-US" sz="1050" b="0" i="0" u="none" strike="noStrike" kern="1200" dirty="0">
                        <a:solidFill>
                          <a:srgbClr val="000000"/>
                        </a:solidFill>
                        <a:effectLst/>
                        <a:latin typeface="Segoe UI" panose="020B0502040204020203" pitchFamily="34" charset="0"/>
                        <a:ea typeface="+mn-ea"/>
                        <a:cs typeface="Segoe UI" panose="020B0502040204020203" pitchFamily="34" charset="0"/>
                      </a:endParaRPr>
                    </a:p>
                  </a:txBody>
                  <a:tcPr marL="8752" marR="8752" marT="8752"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marL="0" algn="ctr" defTabSz="914400" rtl="0" eaLnBrk="1" fontAlgn="ctr" latinLnBrk="0" hangingPunct="1"/>
                      <a:endParaRPr lang="en-US" sz="1050" b="0" i="0" u="none" strike="noStrike" kern="1200" dirty="0">
                        <a:solidFill>
                          <a:srgbClr val="000000"/>
                        </a:solidFill>
                        <a:effectLst/>
                        <a:latin typeface="Segoe UI" panose="020B0502040204020203" pitchFamily="34" charset="0"/>
                        <a:ea typeface="+mn-ea"/>
                        <a:cs typeface="Segoe UI" panose="020B0502040204020203" pitchFamily="34" charset="0"/>
                      </a:endParaRPr>
                    </a:p>
                  </a:txBody>
                  <a:tcPr marL="8752" marR="8752" marT="8752"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marL="0" algn="ctr" defTabSz="914400" rtl="0" eaLnBrk="1" fontAlgn="ctr" latinLnBrk="0" hangingPunct="1"/>
                      <a:endParaRPr lang="en-US" sz="1050" b="0" i="0" u="none" strike="noStrike" kern="1200" dirty="0">
                        <a:solidFill>
                          <a:srgbClr val="000000"/>
                        </a:solidFill>
                        <a:effectLst/>
                        <a:latin typeface="Segoe UI" panose="020B0502040204020203" pitchFamily="34" charset="0"/>
                        <a:ea typeface="+mn-ea"/>
                        <a:cs typeface="Segoe UI" panose="020B0502040204020203" pitchFamily="34" charset="0"/>
                      </a:endParaRPr>
                    </a:p>
                  </a:txBody>
                  <a:tcPr marL="8752" marR="8752" marT="8752"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0" algn="ctr" defTabSz="914400" rtl="0" eaLnBrk="1" fontAlgn="ctr" latinLnBrk="0" hangingPunct="1"/>
                      <a:endParaRPr lang="en-US" sz="1050" b="0" i="0" u="none" strike="noStrike" kern="1200" dirty="0">
                        <a:solidFill>
                          <a:srgbClr val="000000"/>
                        </a:solidFill>
                        <a:effectLst/>
                        <a:latin typeface="Segoe UI" panose="020B0502040204020203" pitchFamily="34" charset="0"/>
                        <a:ea typeface="+mn-ea"/>
                        <a:cs typeface="Segoe UI" panose="020B0502040204020203" pitchFamily="34" charset="0"/>
                      </a:endParaRPr>
                    </a:p>
                  </a:txBody>
                  <a:tcPr marL="8752" marR="8752" marT="8752"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0" algn="ctr" defTabSz="914400" rtl="0" eaLnBrk="1" fontAlgn="ctr" latinLnBrk="0" hangingPunct="1"/>
                      <a:endParaRPr lang="en-US" sz="1050" b="0" i="0" u="none" strike="noStrike" kern="1200" dirty="0">
                        <a:solidFill>
                          <a:srgbClr val="000000"/>
                        </a:solidFill>
                        <a:effectLst/>
                        <a:latin typeface="Segoe UI" panose="020B0502040204020203" pitchFamily="34" charset="0"/>
                        <a:ea typeface="+mn-ea"/>
                        <a:cs typeface="Segoe UI" panose="020B0502040204020203" pitchFamily="34" charset="0"/>
                      </a:endParaRPr>
                    </a:p>
                  </a:txBody>
                  <a:tcPr marL="8752" marR="8752" marT="8752"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6666"/>
                    </a:solidFill>
                  </a:tcPr>
                </a:tc>
                <a:tc>
                  <a:txBody>
                    <a:bodyPr/>
                    <a:lstStyle/>
                    <a:p>
                      <a:pPr marL="0" algn="ctr" defTabSz="914400" rtl="0" eaLnBrk="1" fontAlgn="ctr" latinLnBrk="0" hangingPunct="1"/>
                      <a:endParaRPr lang="en-US" sz="1050" b="0" i="0" u="none" strike="noStrike" kern="1200" dirty="0">
                        <a:solidFill>
                          <a:srgbClr val="000000"/>
                        </a:solidFill>
                        <a:effectLst/>
                        <a:latin typeface="Segoe UI" panose="020B0502040204020203" pitchFamily="34" charset="0"/>
                        <a:ea typeface="+mn-ea"/>
                        <a:cs typeface="Segoe UI" panose="020B0502040204020203" pitchFamily="34" charset="0"/>
                      </a:endParaRPr>
                    </a:p>
                  </a:txBody>
                  <a:tcPr marL="8752" marR="8752" marT="8752"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6666"/>
                    </a:solidFill>
                  </a:tcPr>
                </a:tc>
                <a:tc>
                  <a:txBody>
                    <a:bodyPr/>
                    <a:lstStyle/>
                    <a:p>
                      <a:pPr marL="0" algn="ctr" defTabSz="914400" rtl="0" eaLnBrk="1" fontAlgn="ctr" latinLnBrk="0" hangingPunct="1"/>
                      <a:endParaRPr lang="en-US" sz="1050" b="0" i="0" u="none" strike="noStrike" kern="1200" dirty="0">
                        <a:solidFill>
                          <a:srgbClr val="000000"/>
                        </a:solidFill>
                        <a:effectLst/>
                        <a:latin typeface="Segoe UI" panose="020B0502040204020203" pitchFamily="34" charset="0"/>
                        <a:ea typeface="+mn-ea"/>
                        <a:cs typeface="Segoe UI" panose="020B0502040204020203" pitchFamily="34" charset="0"/>
                      </a:endParaRPr>
                    </a:p>
                  </a:txBody>
                  <a:tcPr marL="8752" marR="8752" marT="8752"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6666"/>
                    </a:solidFill>
                  </a:tcPr>
                </a:tc>
                <a:extLst>
                  <a:ext uri="{0D108BD9-81ED-4DB2-BD59-A6C34878D82A}">
                    <a16:rowId xmlns:a16="http://schemas.microsoft.com/office/drawing/2014/main" val="414063274"/>
                  </a:ext>
                </a:extLst>
              </a:tr>
            </a:tbl>
          </a:graphicData>
        </a:graphic>
      </p:graphicFrame>
      <p:sp>
        <p:nvSpPr>
          <p:cNvPr id="70" name="Rectangle 69">
            <a:extLst>
              <a:ext uri="{FF2B5EF4-FFF2-40B4-BE49-F238E27FC236}">
                <a16:creationId xmlns:a16="http://schemas.microsoft.com/office/drawing/2014/main" id="{5BE7C063-C4B9-48D5-A7E0-B17EFD1EA45F}"/>
              </a:ext>
            </a:extLst>
          </p:cNvPr>
          <p:cNvSpPr>
            <a:spLocks noChangeArrowheads="1"/>
          </p:cNvSpPr>
          <p:nvPr/>
        </p:nvSpPr>
        <p:spPr bwMode="auto">
          <a:xfrm>
            <a:off x="9401548" y="6188186"/>
            <a:ext cx="1857111" cy="246221"/>
          </a:xfrm>
          <a:prstGeom prst="rect">
            <a:avLst/>
          </a:prstGeom>
          <a:noFill/>
          <a:ln w="9525">
            <a:noFill/>
            <a:miter lim="800000"/>
            <a:headEnd/>
            <a:tailEnd/>
          </a:ln>
          <a:extLst/>
        </p:spPr>
        <p:txBody>
          <a:bodyPr wrap="none" anchor="ct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900" b="1" i="1" u="none" strike="noStrike" kern="1200" cap="none" spc="0" normalizeH="0" baseline="0" noProof="0" dirty="0">
                <a:ln>
                  <a:noFill/>
                </a:ln>
                <a:solidFill>
                  <a:prstClr val="black"/>
                </a:solidFill>
                <a:effectLst/>
                <a:uLnTx/>
                <a:uFillTx/>
                <a:latin typeface="Segoe UI" panose="020B0502040204020203" pitchFamily="34" charset="0"/>
                <a:ea typeface="等线" panose="02010600030101010101" pitchFamily="2" charset="-122"/>
                <a:cs typeface="Segoe UI" panose="020B0502040204020203" pitchFamily="34" charset="0"/>
              </a:rPr>
              <a:t>*Phase 1 starts post data procurement</a:t>
            </a:r>
          </a:p>
        </p:txBody>
      </p:sp>
      <p:sp>
        <p:nvSpPr>
          <p:cNvPr id="71" name="Star: 5 Points 70">
            <a:extLst>
              <a:ext uri="{FF2B5EF4-FFF2-40B4-BE49-F238E27FC236}">
                <a16:creationId xmlns:a16="http://schemas.microsoft.com/office/drawing/2014/main" id="{1B7E04A4-2060-4AFB-96A8-66371D37B4EE}"/>
              </a:ext>
            </a:extLst>
          </p:cNvPr>
          <p:cNvSpPr/>
          <p:nvPr/>
        </p:nvSpPr>
        <p:spPr>
          <a:xfrm>
            <a:off x="10674863" y="941670"/>
            <a:ext cx="178198" cy="161500"/>
          </a:xfrm>
          <a:prstGeom prst="star5">
            <a:avLst/>
          </a:prstGeom>
          <a:solidFill>
            <a:srgbClr val="FFE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72" name="TextBox 71">
            <a:extLst>
              <a:ext uri="{FF2B5EF4-FFF2-40B4-BE49-F238E27FC236}">
                <a16:creationId xmlns:a16="http://schemas.microsoft.com/office/drawing/2014/main" id="{6E6E5813-EFAA-4892-80CA-4967D689D80E}"/>
              </a:ext>
            </a:extLst>
          </p:cNvPr>
          <p:cNvSpPr txBox="1"/>
          <p:nvPr/>
        </p:nvSpPr>
        <p:spPr>
          <a:xfrm>
            <a:off x="10807723" y="919518"/>
            <a:ext cx="990992"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Deliverables</a:t>
            </a:r>
          </a:p>
        </p:txBody>
      </p:sp>
      <p:sp>
        <p:nvSpPr>
          <p:cNvPr id="73" name="Rectangle 72">
            <a:extLst>
              <a:ext uri="{FF2B5EF4-FFF2-40B4-BE49-F238E27FC236}">
                <a16:creationId xmlns:a16="http://schemas.microsoft.com/office/drawing/2014/main" id="{17E47EC5-080F-49BC-8886-415B0E311853}"/>
              </a:ext>
            </a:extLst>
          </p:cNvPr>
          <p:cNvSpPr/>
          <p:nvPr/>
        </p:nvSpPr>
        <p:spPr>
          <a:xfrm>
            <a:off x="2019707" y="6202213"/>
            <a:ext cx="2015295" cy="2308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EDA – Exploratory Data Analysis </a:t>
            </a:r>
            <a:endParaRPr kumimoji="0" lang="en-US" sz="900" b="1" i="0" u="none" strike="noStrike" kern="1200" cap="none" spc="0" normalizeH="0" baseline="0" noProof="0" dirty="0">
              <a:ln>
                <a:noFill/>
              </a:ln>
              <a:solidFill>
                <a:prstClr val="black"/>
              </a:solidFill>
              <a:effectLst/>
              <a:uLnTx/>
              <a:uFillTx/>
              <a:latin typeface="Segoe UI" panose="020B0502040204020203" pitchFamily="34" charset="0"/>
              <a:ea typeface="Times New Roman" panose="02020603050405020304" pitchFamily="18" charset="0"/>
              <a:cs typeface="Segoe UI" panose="020B0502040204020203" pitchFamily="34" charset="0"/>
            </a:endParaRPr>
          </a:p>
        </p:txBody>
      </p:sp>
      <p:sp>
        <p:nvSpPr>
          <p:cNvPr id="74" name="Rectangle 73">
            <a:extLst>
              <a:ext uri="{FF2B5EF4-FFF2-40B4-BE49-F238E27FC236}">
                <a16:creationId xmlns:a16="http://schemas.microsoft.com/office/drawing/2014/main" id="{82427A96-0387-4492-82F3-6DFC0FC96659}"/>
              </a:ext>
            </a:extLst>
          </p:cNvPr>
          <p:cNvSpPr/>
          <p:nvPr/>
        </p:nvSpPr>
        <p:spPr>
          <a:xfrm>
            <a:off x="499774" y="6202213"/>
            <a:ext cx="1636987" cy="2308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ADS – Analytical Data set </a:t>
            </a:r>
            <a:endParaRPr kumimoji="0" lang="en-US" sz="900" b="1" i="0" u="none" strike="noStrike" kern="1200" cap="none" spc="0" normalizeH="0" baseline="0" noProof="0" dirty="0">
              <a:ln>
                <a:noFill/>
              </a:ln>
              <a:solidFill>
                <a:prstClr val="black"/>
              </a:solidFill>
              <a:effectLst/>
              <a:uLnTx/>
              <a:uFillTx/>
              <a:latin typeface="Segoe UI" panose="020B0502040204020203" pitchFamily="34" charset="0"/>
              <a:ea typeface="Times New Roman" panose="02020603050405020304" pitchFamily="18" charset="0"/>
              <a:cs typeface="Segoe UI" panose="020B0502040204020203" pitchFamily="34" charset="0"/>
            </a:endParaRPr>
          </a:p>
        </p:txBody>
      </p:sp>
      <p:sp>
        <p:nvSpPr>
          <p:cNvPr id="75" name="Star: 5 Points 74">
            <a:extLst>
              <a:ext uri="{FF2B5EF4-FFF2-40B4-BE49-F238E27FC236}">
                <a16:creationId xmlns:a16="http://schemas.microsoft.com/office/drawing/2014/main" id="{E5EA7A23-2F5F-4B2B-A3D9-BF331952B03A}"/>
              </a:ext>
            </a:extLst>
          </p:cNvPr>
          <p:cNvSpPr/>
          <p:nvPr/>
        </p:nvSpPr>
        <p:spPr>
          <a:xfrm>
            <a:off x="6785786" y="1920379"/>
            <a:ext cx="178198" cy="161500"/>
          </a:xfrm>
          <a:prstGeom prst="star5">
            <a:avLst/>
          </a:prstGeom>
          <a:solidFill>
            <a:srgbClr val="FFE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77" name="Star: 5 Points 76">
            <a:extLst>
              <a:ext uri="{FF2B5EF4-FFF2-40B4-BE49-F238E27FC236}">
                <a16:creationId xmlns:a16="http://schemas.microsoft.com/office/drawing/2014/main" id="{F4F842F9-E66C-4849-B5F4-188E7A1C8AFB}"/>
              </a:ext>
            </a:extLst>
          </p:cNvPr>
          <p:cNvSpPr/>
          <p:nvPr/>
        </p:nvSpPr>
        <p:spPr>
          <a:xfrm>
            <a:off x="9312449" y="3076937"/>
            <a:ext cx="178198" cy="161500"/>
          </a:xfrm>
          <a:prstGeom prst="star5">
            <a:avLst/>
          </a:prstGeom>
          <a:solidFill>
            <a:srgbClr val="FFE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79" name="Star: 5 Points 78">
            <a:extLst>
              <a:ext uri="{FF2B5EF4-FFF2-40B4-BE49-F238E27FC236}">
                <a16:creationId xmlns:a16="http://schemas.microsoft.com/office/drawing/2014/main" id="{8968C984-BB72-4F70-9187-7FAAD7D4C85C}"/>
              </a:ext>
            </a:extLst>
          </p:cNvPr>
          <p:cNvSpPr/>
          <p:nvPr/>
        </p:nvSpPr>
        <p:spPr>
          <a:xfrm>
            <a:off x="11212922" y="3930488"/>
            <a:ext cx="178198" cy="161500"/>
          </a:xfrm>
          <a:prstGeom prst="star5">
            <a:avLst/>
          </a:prstGeom>
          <a:solidFill>
            <a:srgbClr val="FFE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graphicFrame>
        <p:nvGraphicFramePr>
          <p:cNvPr id="80" name="Table 79">
            <a:extLst>
              <a:ext uri="{FF2B5EF4-FFF2-40B4-BE49-F238E27FC236}">
                <a16:creationId xmlns:a16="http://schemas.microsoft.com/office/drawing/2014/main" id="{58439A28-8D27-4EA3-82FC-181C8713A32F}"/>
              </a:ext>
            </a:extLst>
          </p:cNvPr>
          <p:cNvGraphicFramePr>
            <a:graphicFrameLocks noGrp="1"/>
          </p:cNvGraphicFramePr>
          <p:nvPr>
            <p:extLst>
              <p:ext uri="{D42A27DB-BD31-4B8C-83A1-F6EECF244321}">
                <p14:modId xmlns:p14="http://schemas.microsoft.com/office/powerpoint/2010/main" val="2838668377"/>
              </p:ext>
            </p:extLst>
          </p:nvPr>
        </p:nvGraphicFramePr>
        <p:xfrm>
          <a:off x="567573" y="4602944"/>
          <a:ext cx="10896599" cy="1363073"/>
        </p:xfrm>
        <a:graphic>
          <a:graphicData uri="http://schemas.openxmlformats.org/drawingml/2006/table">
            <a:tbl>
              <a:tblPr bandRow="1"/>
              <a:tblGrid>
                <a:gridCol w="1229329">
                  <a:extLst>
                    <a:ext uri="{9D8B030D-6E8A-4147-A177-3AD203B41FA5}">
                      <a16:colId xmlns:a16="http://schemas.microsoft.com/office/drawing/2014/main" val="1934385407"/>
                    </a:ext>
                  </a:extLst>
                </a:gridCol>
                <a:gridCol w="1350335">
                  <a:extLst>
                    <a:ext uri="{9D8B030D-6E8A-4147-A177-3AD203B41FA5}">
                      <a16:colId xmlns:a16="http://schemas.microsoft.com/office/drawing/2014/main" val="1084048495"/>
                    </a:ext>
                  </a:extLst>
                </a:gridCol>
                <a:gridCol w="3593805">
                  <a:extLst>
                    <a:ext uri="{9D8B030D-6E8A-4147-A177-3AD203B41FA5}">
                      <a16:colId xmlns:a16="http://schemas.microsoft.com/office/drawing/2014/main" val="3946942503"/>
                    </a:ext>
                  </a:extLst>
                </a:gridCol>
                <a:gridCol w="4723130">
                  <a:extLst>
                    <a:ext uri="{9D8B030D-6E8A-4147-A177-3AD203B41FA5}">
                      <a16:colId xmlns:a16="http://schemas.microsoft.com/office/drawing/2014/main" val="1601008671"/>
                    </a:ext>
                  </a:extLst>
                </a:gridCol>
              </a:tblGrid>
              <a:tr h="420197">
                <a:tc>
                  <a:txBody>
                    <a:bodyPr/>
                    <a:lstStyle/>
                    <a:p>
                      <a:pPr marL="109537" marR="0" lvl="1" indent="0" algn="ctr" defTabSz="914400" rtl="0" eaLnBrk="1" fontAlgn="ctr" latinLnBrk="0" hangingPunct="1">
                        <a:lnSpc>
                          <a:spcPct val="100000"/>
                        </a:lnSpc>
                        <a:spcBef>
                          <a:spcPts val="0"/>
                        </a:spcBef>
                        <a:spcAft>
                          <a:spcPts val="0"/>
                        </a:spcAft>
                        <a:buClrTx/>
                        <a:buSzTx/>
                        <a:buFont typeface="Arial" panose="020B0604020202020204" pitchFamily="34" charset="0"/>
                        <a:buNone/>
                        <a:tabLst/>
                        <a:defRPr/>
                      </a:pPr>
                      <a:r>
                        <a:rPr lang="en-US" sz="1100" b="1" i="0" u="none" strike="noStrike" kern="1200" dirty="0">
                          <a:solidFill>
                            <a:schemeClr val="tx1">
                              <a:lumMod val="65000"/>
                              <a:lumOff val="35000"/>
                            </a:schemeClr>
                          </a:solidFill>
                          <a:effectLst/>
                          <a:latin typeface="Segoe UI" panose="020B0502040204020203" pitchFamily="34" charset="0"/>
                          <a:ea typeface="+mn-ea"/>
                          <a:cs typeface="Segoe UI" panose="020B0502040204020203" pitchFamily="34" charset="0"/>
                        </a:rPr>
                        <a:t>Architecture diagram</a:t>
                      </a:r>
                    </a:p>
                  </a:txBody>
                  <a:tcPr marL="8752" marR="8752" marT="8752"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rowSpan="4">
                  <a:txBody>
                    <a:bodyPr/>
                    <a:lstStyle/>
                    <a:p>
                      <a:pPr marL="109538" lvl="1" indent="0" algn="ctr" fontAlgn="ctr">
                        <a:buFont typeface="Arial" panose="020B0604020202020204" pitchFamily="34" charset="0"/>
                        <a:buNone/>
                        <a:tabLst>
                          <a:tab pos="109538" algn="l"/>
                        </a:tabLst>
                      </a:pPr>
                      <a:r>
                        <a:rPr lang="en-US" sz="1100" b="1" i="0" u="none" strike="noStrike" kern="1200" dirty="0">
                          <a:solidFill>
                            <a:schemeClr val="tx1">
                              <a:lumMod val="65000"/>
                              <a:lumOff val="35000"/>
                            </a:schemeClr>
                          </a:solidFill>
                          <a:effectLst/>
                          <a:latin typeface="Segoe UI" panose="020B0502040204020203" pitchFamily="34" charset="0"/>
                          <a:ea typeface="+mn-ea"/>
                          <a:cs typeface="Segoe UI" panose="020B0502040204020203" pitchFamily="34" charset="0"/>
                        </a:rPr>
                        <a:t>Phase 2</a:t>
                      </a:r>
                    </a:p>
                    <a:p>
                      <a:pPr marL="109538" lvl="1" indent="0" algn="ctr" fontAlgn="ctr">
                        <a:buFont typeface="Arial" panose="020B0604020202020204" pitchFamily="34" charset="0"/>
                        <a:buNone/>
                        <a:tabLst>
                          <a:tab pos="109538" algn="l"/>
                        </a:tabLst>
                      </a:pPr>
                      <a:r>
                        <a:rPr lang="en-US" sz="1100" b="1" i="0" u="none" strike="noStrike" kern="1200" dirty="0">
                          <a:solidFill>
                            <a:schemeClr val="tx1">
                              <a:lumMod val="65000"/>
                              <a:lumOff val="35000"/>
                            </a:schemeClr>
                          </a:solidFill>
                          <a:effectLst/>
                          <a:latin typeface="Segoe UI" panose="020B0502040204020203" pitchFamily="34" charset="0"/>
                          <a:ea typeface="+mn-ea"/>
                          <a:cs typeface="Segoe UI" panose="020B0502040204020203" pitchFamily="34" charset="0"/>
                        </a:rPr>
                        <a:t>Web tool</a:t>
                      </a:r>
                    </a:p>
                    <a:p>
                      <a:pPr marL="109538" lvl="1" indent="0" algn="ctr" fontAlgn="ctr">
                        <a:buFont typeface="Arial" panose="020B0604020202020204" pitchFamily="34" charset="0"/>
                        <a:buNone/>
                        <a:tabLst>
                          <a:tab pos="109538" algn="l"/>
                        </a:tabLst>
                      </a:pPr>
                      <a:r>
                        <a:rPr lang="en-US" sz="1100" b="1" i="0" u="none" strike="noStrike" kern="1200" dirty="0">
                          <a:solidFill>
                            <a:schemeClr val="tx1">
                              <a:lumMod val="65000"/>
                              <a:lumOff val="35000"/>
                            </a:schemeClr>
                          </a:solidFill>
                          <a:effectLst/>
                          <a:latin typeface="Segoe UI" panose="020B0502040204020203" pitchFamily="34" charset="0"/>
                          <a:ea typeface="+mn-ea"/>
                          <a:cs typeface="Segoe UI" panose="020B0502040204020203" pitchFamily="34" charset="0"/>
                        </a:rPr>
                        <a:t>For Scale</a:t>
                      </a:r>
                    </a:p>
                  </a:txBody>
                  <a:tcPr marL="8752" marR="8752" marT="8752"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109537" marR="0" lvl="1" indent="0" algn="l" defTabSz="914400" rtl="0" eaLnBrk="1" fontAlgn="ctr" latinLnBrk="0" hangingPunct="1">
                        <a:lnSpc>
                          <a:spcPct val="100000"/>
                        </a:lnSpc>
                        <a:spcBef>
                          <a:spcPts val="0"/>
                        </a:spcBef>
                        <a:spcAft>
                          <a:spcPts val="0"/>
                        </a:spcAft>
                        <a:buClrTx/>
                        <a:buSzTx/>
                        <a:buFont typeface="Arial" panose="020B0604020202020204" pitchFamily="34" charset="0"/>
                        <a:buNone/>
                        <a:tabLst/>
                        <a:defRPr/>
                      </a:pPr>
                      <a:r>
                        <a:rPr lang="en-US" sz="1100" b="0" i="0" u="none" strike="noStrike" kern="1200" dirty="0">
                          <a:solidFill>
                            <a:schemeClr val="tx1">
                              <a:lumMod val="65000"/>
                              <a:lumOff val="35000"/>
                            </a:schemeClr>
                          </a:solidFill>
                          <a:effectLst/>
                          <a:latin typeface="Segoe UI" panose="020B0502040204020203" pitchFamily="34" charset="0"/>
                          <a:ea typeface="+mn-ea"/>
                          <a:cs typeface="Segoe UI" panose="020B0502040204020203" pitchFamily="34" charset="0"/>
                        </a:rPr>
                        <a:t>Final architecture plan</a:t>
                      </a:r>
                    </a:p>
                  </a:txBody>
                  <a:tcPr marL="8752" marR="8752" marT="8752"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rowSpan="4">
                  <a:txBody>
                    <a:bodyPr/>
                    <a:lstStyle/>
                    <a:p>
                      <a:pPr marL="0" algn="ctr" defTabSz="914400" rtl="0" eaLnBrk="1" fontAlgn="ctr" latinLnBrk="0" hangingPunct="1"/>
                      <a:endParaRPr lang="en-US" sz="1100" b="0" i="0" u="none" strike="noStrike" kern="1200" dirty="0">
                        <a:solidFill>
                          <a:srgbClr val="000000"/>
                        </a:solidFill>
                        <a:effectLst/>
                        <a:latin typeface="Segoe UI" panose="020B0502040204020203" pitchFamily="34" charset="0"/>
                        <a:ea typeface="+mn-ea"/>
                        <a:cs typeface="Segoe UI" panose="020B0502040204020203" pitchFamily="34" charset="0"/>
                      </a:endParaRPr>
                    </a:p>
                  </a:txBody>
                  <a:tcPr marL="8752" marR="8752" marT="8752"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22895425"/>
                  </a:ext>
                </a:extLst>
              </a:tr>
              <a:tr h="314292">
                <a:tc>
                  <a:txBody>
                    <a:bodyPr/>
                    <a:lstStyle/>
                    <a:p>
                      <a:pPr marL="109537" marR="0" lvl="1" indent="0" algn="ctr" defTabSz="914400" rtl="0" eaLnBrk="1" fontAlgn="ctr" latinLnBrk="0" hangingPunct="1">
                        <a:lnSpc>
                          <a:spcPct val="100000"/>
                        </a:lnSpc>
                        <a:spcBef>
                          <a:spcPts val="0"/>
                        </a:spcBef>
                        <a:spcAft>
                          <a:spcPts val="0"/>
                        </a:spcAft>
                        <a:buClrTx/>
                        <a:buSzTx/>
                        <a:buFont typeface="Arial" panose="020B0604020202020204" pitchFamily="34" charset="0"/>
                        <a:buNone/>
                        <a:tabLst/>
                        <a:defRPr/>
                      </a:pPr>
                      <a:r>
                        <a:rPr lang="en-US" sz="1100" b="1" i="0" u="none" strike="noStrike" kern="1200" dirty="0">
                          <a:solidFill>
                            <a:schemeClr val="tx1">
                              <a:lumMod val="65000"/>
                              <a:lumOff val="35000"/>
                            </a:schemeClr>
                          </a:solidFill>
                          <a:effectLst/>
                          <a:latin typeface="Segoe UI" panose="020B0502040204020203" pitchFamily="34" charset="0"/>
                          <a:ea typeface="+mn-ea"/>
                          <a:cs typeface="Segoe UI" panose="020B0502040204020203" pitchFamily="34" charset="0"/>
                        </a:rPr>
                        <a:t>UI Development</a:t>
                      </a:r>
                    </a:p>
                  </a:txBody>
                  <a:tcPr marL="8752" marR="8752" marT="8752"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vMerge="1">
                  <a:txBody>
                    <a:bodyPr/>
                    <a:lstStyle/>
                    <a:p>
                      <a:endParaRPr lang="en-US"/>
                    </a:p>
                  </a:txBody>
                  <a:tcPr/>
                </a:tc>
                <a:tc>
                  <a:txBody>
                    <a:bodyPr/>
                    <a:lstStyle/>
                    <a:p>
                      <a:pPr marL="109537" marR="0" lvl="1" indent="0" algn="l" defTabSz="914400" rtl="0" eaLnBrk="1" fontAlgn="ctr" latinLnBrk="0" hangingPunct="1">
                        <a:lnSpc>
                          <a:spcPct val="100000"/>
                        </a:lnSpc>
                        <a:spcBef>
                          <a:spcPts val="0"/>
                        </a:spcBef>
                        <a:spcAft>
                          <a:spcPts val="0"/>
                        </a:spcAft>
                        <a:buClrTx/>
                        <a:buSzTx/>
                        <a:buFont typeface="Arial" panose="020B0604020202020204" pitchFamily="34" charset="0"/>
                        <a:buNone/>
                        <a:tabLst/>
                        <a:defRPr/>
                      </a:pPr>
                      <a:r>
                        <a:rPr lang="en-US" sz="1100" b="0" i="0" u="none" strike="noStrike" kern="1200" dirty="0">
                          <a:solidFill>
                            <a:schemeClr val="tx1">
                              <a:lumMod val="65000"/>
                              <a:lumOff val="35000"/>
                            </a:schemeClr>
                          </a:solidFill>
                          <a:effectLst/>
                          <a:latin typeface="Segoe UI" panose="020B0502040204020203" pitchFamily="34" charset="0"/>
                          <a:ea typeface="+mn-ea"/>
                          <a:cs typeface="Segoe UI" panose="020B0502040204020203" pitchFamily="34" charset="0"/>
                        </a:rPr>
                        <a:t>Develop UI for the Web tool</a:t>
                      </a:r>
                    </a:p>
                  </a:txBody>
                  <a:tcPr marL="8752" marR="8752" marT="8752"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vMerge="1">
                  <a:txBody>
                    <a:bodyPr/>
                    <a:lstStyle/>
                    <a:p>
                      <a:endParaRPr lang="en-US"/>
                    </a:p>
                  </a:txBody>
                  <a:tcPr/>
                </a:tc>
                <a:extLst>
                  <a:ext uri="{0D108BD9-81ED-4DB2-BD59-A6C34878D82A}">
                    <a16:rowId xmlns:a16="http://schemas.microsoft.com/office/drawing/2014/main" val="980443998"/>
                  </a:ext>
                </a:extLst>
              </a:tr>
              <a:tr h="314292">
                <a:tc rowSpan="2">
                  <a:txBody>
                    <a:bodyPr/>
                    <a:lstStyle/>
                    <a:p>
                      <a:pPr marL="109537" marR="0" lvl="1" indent="0" algn="ctr" defTabSz="914400" rtl="0" eaLnBrk="1" fontAlgn="ctr" latinLnBrk="0" hangingPunct="1">
                        <a:lnSpc>
                          <a:spcPct val="100000"/>
                        </a:lnSpc>
                        <a:spcBef>
                          <a:spcPts val="0"/>
                        </a:spcBef>
                        <a:spcAft>
                          <a:spcPts val="0"/>
                        </a:spcAft>
                        <a:buClrTx/>
                        <a:buSzTx/>
                        <a:buFont typeface="Arial" panose="020B0604020202020204" pitchFamily="34" charset="0"/>
                        <a:buNone/>
                        <a:tabLst/>
                        <a:defRPr/>
                      </a:pPr>
                      <a:r>
                        <a:rPr lang="en-US" sz="1100" b="1" i="0" u="none" strike="noStrike" kern="1200" dirty="0">
                          <a:solidFill>
                            <a:schemeClr val="tx1">
                              <a:lumMod val="65000"/>
                              <a:lumOff val="35000"/>
                            </a:schemeClr>
                          </a:solidFill>
                          <a:effectLst/>
                          <a:latin typeface="Segoe UI" panose="020B0502040204020203" pitchFamily="34" charset="0"/>
                          <a:ea typeface="+mn-ea"/>
                          <a:cs typeface="Segoe UI" panose="020B0502040204020203" pitchFamily="34" charset="0"/>
                        </a:rPr>
                        <a:t>Deployment</a:t>
                      </a:r>
                    </a:p>
                  </a:txBody>
                  <a:tcPr marL="8752" marR="8752" marT="8752"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vMerge="1">
                  <a:txBody>
                    <a:bodyPr/>
                    <a:lstStyle/>
                    <a:p>
                      <a:endParaRPr lang="en-US"/>
                    </a:p>
                  </a:txBody>
                  <a:tcPr/>
                </a:tc>
                <a:tc>
                  <a:txBody>
                    <a:bodyPr/>
                    <a:lstStyle/>
                    <a:p>
                      <a:pPr marL="109537" marR="0" lvl="1" indent="0" algn="l" defTabSz="914400" rtl="0" eaLnBrk="1" fontAlgn="ctr" latinLnBrk="0" hangingPunct="1">
                        <a:lnSpc>
                          <a:spcPct val="100000"/>
                        </a:lnSpc>
                        <a:spcBef>
                          <a:spcPts val="0"/>
                        </a:spcBef>
                        <a:spcAft>
                          <a:spcPts val="0"/>
                        </a:spcAft>
                        <a:buClrTx/>
                        <a:buSzTx/>
                        <a:buFont typeface="Arial" panose="020B0604020202020204" pitchFamily="34" charset="0"/>
                        <a:buNone/>
                        <a:tabLst/>
                        <a:defRPr/>
                      </a:pPr>
                      <a:r>
                        <a:rPr lang="en-US" sz="1100" b="0" i="0" u="none" strike="noStrike" kern="1200" dirty="0">
                          <a:solidFill>
                            <a:schemeClr val="tx1">
                              <a:lumMod val="65000"/>
                              <a:lumOff val="35000"/>
                            </a:schemeClr>
                          </a:solidFill>
                          <a:effectLst/>
                          <a:latin typeface="Segoe UI" panose="020B0502040204020203" pitchFamily="34" charset="0"/>
                          <a:ea typeface="+mn-ea"/>
                          <a:cs typeface="Segoe UI" panose="020B0502040204020203" pitchFamily="34" charset="0"/>
                        </a:rPr>
                        <a:t>Development, setting cadence and rules </a:t>
                      </a:r>
                    </a:p>
                  </a:txBody>
                  <a:tcPr marL="8752" marR="8752" marT="8752"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vMerge="1">
                  <a:txBody>
                    <a:bodyPr/>
                    <a:lstStyle/>
                    <a:p>
                      <a:pPr marL="0" algn="ctr" defTabSz="914400" rtl="0" eaLnBrk="1" fontAlgn="ctr" latinLnBrk="0" hangingPunct="1"/>
                      <a:endParaRPr lang="en-US" sz="1100" b="0" i="0" u="none" strike="noStrike" kern="1200" dirty="0">
                        <a:solidFill>
                          <a:srgbClr val="000000"/>
                        </a:solidFill>
                        <a:effectLst/>
                        <a:latin typeface="Segoe UI" panose="020B0502040204020203" pitchFamily="34" charset="0"/>
                        <a:ea typeface="+mn-ea"/>
                        <a:cs typeface="Segoe UI" panose="020B0502040204020203" pitchFamily="34" charset="0"/>
                      </a:endParaRPr>
                    </a:p>
                  </a:txBody>
                  <a:tcPr marL="8752" marR="8752" marT="8752"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190294418"/>
                  </a:ext>
                </a:extLst>
              </a:tr>
              <a:tr h="314292">
                <a:tc vMerge="1">
                  <a:txBody>
                    <a:bodyPr/>
                    <a:lstStyle/>
                    <a:p>
                      <a:pPr marL="109537" marR="0" lvl="1" indent="0" algn="ctr" defTabSz="914400" rtl="0" eaLnBrk="1" fontAlgn="ctr" latinLnBrk="0" hangingPunct="1">
                        <a:lnSpc>
                          <a:spcPct val="100000"/>
                        </a:lnSpc>
                        <a:spcBef>
                          <a:spcPts val="0"/>
                        </a:spcBef>
                        <a:spcAft>
                          <a:spcPts val="0"/>
                        </a:spcAft>
                        <a:buClrTx/>
                        <a:buSzTx/>
                        <a:buFont typeface="Arial" panose="020B0604020202020204" pitchFamily="34" charset="0"/>
                        <a:buNone/>
                        <a:tabLst/>
                        <a:defRPr/>
                      </a:pPr>
                      <a:endParaRPr lang="en-US" sz="1200" b="1" i="0" u="none" strike="noStrike" kern="1200" dirty="0">
                        <a:solidFill>
                          <a:schemeClr val="tx1">
                            <a:lumMod val="65000"/>
                            <a:lumOff val="35000"/>
                          </a:schemeClr>
                        </a:solidFill>
                        <a:effectLst/>
                        <a:latin typeface="+mj-lt"/>
                        <a:ea typeface="+mn-ea"/>
                        <a:cs typeface="+mn-cs"/>
                      </a:endParaRPr>
                    </a:p>
                  </a:txBody>
                  <a:tcPr marL="8752" marR="8752" marT="8752" marB="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vMerge="1">
                  <a:txBody>
                    <a:bodyPr/>
                    <a:lstStyle/>
                    <a:p>
                      <a:pPr marL="109538" lvl="1" indent="0" algn="ctr" fontAlgn="ctr">
                        <a:buFont typeface="Arial" panose="020B0604020202020204" pitchFamily="34" charset="0"/>
                        <a:buNone/>
                        <a:tabLst>
                          <a:tab pos="109538" algn="l"/>
                        </a:tabLst>
                      </a:pPr>
                      <a:endParaRPr lang="en-US" sz="1300" b="1" i="0" u="none" strike="noStrike" kern="1200" dirty="0">
                        <a:solidFill>
                          <a:schemeClr val="tx1">
                            <a:lumMod val="65000"/>
                            <a:lumOff val="35000"/>
                          </a:schemeClr>
                        </a:solidFill>
                        <a:effectLst/>
                        <a:latin typeface="+mn-lt"/>
                        <a:ea typeface="+mn-ea"/>
                        <a:cs typeface="+mn-cs"/>
                      </a:endParaRPr>
                    </a:p>
                  </a:txBody>
                  <a:tcPr marL="8752" marR="8752" marT="8752"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109537" marR="0" lvl="1" indent="0" algn="l" defTabSz="914400" rtl="0" eaLnBrk="1" fontAlgn="ctr" latinLnBrk="0" hangingPunct="1">
                        <a:lnSpc>
                          <a:spcPct val="100000"/>
                        </a:lnSpc>
                        <a:spcBef>
                          <a:spcPts val="0"/>
                        </a:spcBef>
                        <a:spcAft>
                          <a:spcPts val="0"/>
                        </a:spcAft>
                        <a:buClrTx/>
                        <a:buSzTx/>
                        <a:buFont typeface="Arial" panose="020B0604020202020204" pitchFamily="34" charset="0"/>
                        <a:buNone/>
                        <a:tabLst/>
                        <a:defRPr/>
                      </a:pPr>
                      <a:r>
                        <a:rPr lang="en-US" sz="1100" b="0" i="0" u="none" strike="noStrike" kern="1200" dirty="0">
                          <a:solidFill>
                            <a:schemeClr val="tx1">
                              <a:lumMod val="65000"/>
                              <a:lumOff val="35000"/>
                            </a:schemeClr>
                          </a:solidFill>
                          <a:effectLst/>
                          <a:latin typeface="Segoe UI" panose="020B0502040204020203" pitchFamily="34" charset="0"/>
                          <a:ea typeface="+mn-ea"/>
                          <a:cs typeface="Segoe UI" panose="020B0502040204020203" pitchFamily="34" charset="0"/>
                        </a:rPr>
                        <a:t>Integration and testing in prod environment</a:t>
                      </a:r>
                    </a:p>
                  </a:txBody>
                  <a:tcPr marL="8752" marR="8752" marT="8752"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vMerge="1">
                  <a:txBody>
                    <a:bodyPr/>
                    <a:lstStyle/>
                    <a:p>
                      <a:pPr marL="0" algn="ctr" defTabSz="914400" rtl="0" eaLnBrk="1" fontAlgn="ctr" latinLnBrk="0" hangingPunct="1"/>
                      <a:endParaRPr lang="en-US" sz="1100" b="0" i="0" u="none" strike="noStrike" kern="1200" dirty="0">
                        <a:solidFill>
                          <a:srgbClr val="000000"/>
                        </a:solidFill>
                        <a:effectLst/>
                        <a:latin typeface="Segoe UI" panose="020B0502040204020203" pitchFamily="34" charset="0"/>
                        <a:ea typeface="+mn-ea"/>
                        <a:cs typeface="Segoe UI" panose="020B0502040204020203" pitchFamily="34" charset="0"/>
                      </a:endParaRPr>
                    </a:p>
                  </a:txBody>
                  <a:tcPr marL="8752" marR="8752" marT="8752"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65332244"/>
                  </a:ext>
                </a:extLst>
              </a:tr>
            </a:tbl>
          </a:graphicData>
        </a:graphic>
      </p:graphicFrame>
      <p:sp>
        <p:nvSpPr>
          <p:cNvPr id="81" name="TextBox 80">
            <a:extLst>
              <a:ext uri="{FF2B5EF4-FFF2-40B4-BE49-F238E27FC236}">
                <a16:creationId xmlns:a16="http://schemas.microsoft.com/office/drawing/2014/main" id="{E16A6D33-012A-4E6F-9BE4-AB5D5F45B631}"/>
              </a:ext>
            </a:extLst>
          </p:cNvPr>
          <p:cNvSpPr txBox="1"/>
          <p:nvPr/>
        </p:nvSpPr>
        <p:spPr>
          <a:xfrm>
            <a:off x="7009171" y="5297201"/>
            <a:ext cx="4458929"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TO BE DECIDED</a:t>
            </a:r>
          </a:p>
        </p:txBody>
      </p:sp>
      <p:sp>
        <p:nvSpPr>
          <p:cNvPr id="19" name="Star: 5 Points 18">
            <a:extLst>
              <a:ext uri="{FF2B5EF4-FFF2-40B4-BE49-F238E27FC236}">
                <a16:creationId xmlns:a16="http://schemas.microsoft.com/office/drawing/2014/main" id="{31771D20-209A-44EE-A802-4250B5F766BD}"/>
              </a:ext>
            </a:extLst>
          </p:cNvPr>
          <p:cNvSpPr/>
          <p:nvPr/>
        </p:nvSpPr>
        <p:spPr>
          <a:xfrm>
            <a:off x="7902206" y="2697108"/>
            <a:ext cx="178198" cy="161500"/>
          </a:xfrm>
          <a:prstGeom prst="star5">
            <a:avLst/>
          </a:prstGeom>
          <a:solidFill>
            <a:srgbClr val="FFE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7" name="TextBox 6">
            <a:extLst>
              <a:ext uri="{FF2B5EF4-FFF2-40B4-BE49-F238E27FC236}">
                <a16:creationId xmlns:a16="http://schemas.microsoft.com/office/drawing/2014/main" id="{BE6712A5-63D6-4C49-9E2E-32D5A193EBC8}"/>
              </a:ext>
            </a:extLst>
          </p:cNvPr>
          <p:cNvSpPr txBox="1"/>
          <p:nvPr/>
        </p:nvSpPr>
        <p:spPr>
          <a:xfrm>
            <a:off x="8749537" y="2751546"/>
            <a:ext cx="978196" cy="261610"/>
          </a:xfrm>
          <a:prstGeom prst="rect">
            <a:avLst/>
          </a:prstGeom>
          <a:noFill/>
        </p:spPr>
        <p:txBody>
          <a:bodyPr wrap="square" rtlCol="0">
            <a:spAutoFit/>
          </a:bodyPr>
          <a:lstStyle/>
          <a:p>
            <a:r>
              <a:rPr lang="en-US" sz="1100" b="1" dirty="0"/>
              <a:t>Milestone 1</a:t>
            </a:r>
          </a:p>
        </p:txBody>
      </p:sp>
      <p:sp>
        <p:nvSpPr>
          <p:cNvPr id="23" name="TextBox 22">
            <a:extLst>
              <a:ext uri="{FF2B5EF4-FFF2-40B4-BE49-F238E27FC236}">
                <a16:creationId xmlns:a16="http://schemas.microsoft.com/office/drawing/2014/main" id="{21AE7BFD-54AB-4100-B224-7F8891EE6AFD}"/>
              </a:ext>
            </a:extLst>
          </p:cNvPr>
          <p:cNvSpPr txBox="1"/>
          <p:nvPr/>
        </p:nvSpPr>
        <p:spPr>
          <a:xfrm>
            <a:off x="10674863" y="3653184"/>
            <a:ext cx="978196" cy="261610"/>
          </a:xfrm>
          <a:prstGeom prst="rect">
            <a:avLst/>
          </a:prstGeom>
          <a:noFill/>
        </p:spPr>
        <p:txBody>
          <a:bodyPr wrap="square" rtlCol="0">
            <a:spAutoFit/>
          </a:bodyPr>
          <a:lstStyle/>
          <a:p>
            <a:r>
              <a:rPr lang="en-US" sz="1100" b="1" dirty="0"/>
              <a:t>Milestone 2</a:t>
            </a:r>
          </a:p>
        </p:txBody>
      </p:sp>
    </p:spTree>
    <p:extLst>
      <p:ext uri="{BB962C8B-B14F-4D97-AF65-F5344CB8AC3E}">
        <p14:creationId xmlns:p14="http://schemas.microsoft.com/office/powerpoint/2010/main" val="25474129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Round Same Side Corner Rectangle 64">
            <a:extLst>
              <a:ext uri="{FF2B5EF4-FFF2-40B4-BE49-F238E27FC236}">
                <a16:creationId xmlns:a16="http://schemas.microsoft.com/office/drawing/2014/main" id="{CD59FDB3-E3C3-4646-A3A7-FD2E467AFAC9}"/>
              </a:ext>
            </a:extLst>
          </p:cNvPr>
          <p:cNvSpPr/>
          <p:nvPr/>
        </p:nvSpPr>
        <p:spPr bwMode="auto">
          <a:xfrm>
            <a:off x="554463" y="1320800"/>
            <a:ext cx="11071909" cy="5198102"/>
          </a:xfrm>
          <a:prstGeom prst="rect">
            <a:avLst/>
          </a:prstGeom>
          <a:solidFill>
            <a:schemeClr val="bg1">
              <a:lumMod val="95000"/>
            </a:schemeClr>
          </a:solidFill>
          <a:ln w="9525">
            <a:noFill/>
            <a:round/>
            <a:headEnd/>
            <a:tailEnd/>
          </a:ln>
        </p:spPr>
        <p:txBody>
          <a:bodyPr vert="horz" wrap="square" lIns="91440" tIns="45720" rIns="91440" bIns="45720" numCol="1" rtlCol="0" anchor="t" anchorCtr="0" compatLnSpc="1">
            <a:prstTxWarp prst="textNoShape">
              <a:avLst/>
            </a:prstTxWarp>
          </a:bodyPr>
          <a:lstStyle/>
          <a:p>
            <a:r>
              <a:rPr lang="en-US" sz="1600" b="1" dirty="0">
                <a:solidFill>
                  <a:srgbClr val="A5A5A5">
                    <a:lumMod val="50000"/>
                  </a:srgbClr>
                </a:solidFill>
                <a:latin typeface="Calibri Light" panose="020F0302020204030204"/>
              </a:rPr>
              <a:t>An agent based model simulates the actions and interactions of autonomous agents which allows for a view on their effects on the system as a whole. Particularly effective in cases where it is difficult to capture complex interactions in the form of equations</a:t>
            </a:r>
            <a:endParaRPr lang="en-US" sz="1600" dirty="0"/>
          </a:p>
        </p:txBody>
      </p:sp>
      <p:sp>
        <p:nvSpPr>
          <p:cNvPr id="42" name="TextBox 41">
            <a:extLst>
              <a:ext uri="{FF2B5EF4-FFF2-40B4-BE49-F238E27FC236}">
                <a16:creationId xmlns:a16="http://schemas.microsoft.com/office/drawing/2014/main" id="{F22009C4-3185-463F-A9F9-D61CE19EEF08}"/>
              </a:ext>
            </a:extLst>
          </p:cNvPr>
          <p:cNvSpPr txBox="1"/>
          <p:nvPr/>
        </p:nvSpPr>
        <p:spPr>
          <a:xfrm>
            <a:off x="447429" y="449171"/>
            <a:ext cx="10964875" cy="707886"/>
          </a:xfrm>
          <a:prstGeom prst="rect">
            <a:avLst/>
          </a:prstGeom>
          <a:noFill/>
        </p:spPr>
        <p:txBody>
          <a:bodyPr wrap="square" rtlCol="0" anchor="ctr">
            <a:spAutoFit/>
          </a:bodyPr>
          <a:lstStyle/>
          <a:p>
            <a:pPr lvl="0">
              <a:defRPr/>
            </a:pPr>
            <a:r>
              <a:rPr lang="en-US" sz="2000" b="1" dirty="0">
                <a:solidFill>
                  <a:srgbClr val="800000"/>
                </a:solidFill>
                <a:latin typeface="Calibri" panose="020F0502020204030204"/>
                <a:ea typeface="Segoe UI Historic" panose="020B0502040204020203" pitchFamily="34" charset="0"/>
                <a:cs typeface="Segoe UI Historic" panose="020B0502040204020203" pitchFamily="34" charset="0"/>
              </a:rPr>
              <a:t>COMPLEXITY </a:t>
            </a:r>
            <a:r>
              <a:rPr lang="en-US" sz="2000" b="1" dirty="0">
                <a:solidFill>
                  <a:srgbClr val="002060"/>
                </a:solidFill>
              </a:rPr>
              <a:t>|</a:t>
            </a:r>
            <a:r>
              <a:rPr lang="en-US" sz="2000" b="1" dirty="0">
                <a:solidFill>
                  <a:srgbClr val="800000"/>
                </a:solidFill>
              </a:rPr>
              <a:t> </a:t>
            </a:r>
            <a:r>
              <a:rPr lang="en-US" sz="2000" b="1" dirty="0">
                <a:solidFill>
                  <a:srgbClr val="A5A5A5">
                    <a:lumMod val="50000"/>
                  </a:srgbClr>
                </a:solidFill>
                <a:latin typeface="Calibri Light" panose="020F0302020204030204"/>
              </a:rPr>
              <a:t>Agent Based Modeling is an unique approach to understand and model the complexity within today’s marketplace</a:t>
            </a:r>
            <a:endParaRPr kumimoji="0" lang="en-US" sz="2000" b="1" i="0" u="none" strike="noStrike" kern="1200" cap="none" spc="0" normalizeH="0" baseline="0" noProof="0" dirty="0">
              <a:ln>
                <a:noFill/>
              </a:ln>
              <a:solidFill>
                <a:srgbClr val="A5A5A5">
                  <a:lumMod val="50000"/>
                </a:srgbClr>
              </a:solidFill>
              <a:effectLst/>
              <a:uLnTx/>
              <a:uFillTx/>
              <a:latin typeface="Calibri Light" panose="020F0302020204030204"/>
              <a:ea typeface="+mn-ea"/>
              <a:cs typeface="+mn-cs"/>
            </a:endParaRPr>
          </a:p>
        </p:txBody>
      </p:sp>
      <p:sp>
        <p:nvSpPr>
          <p:cNvPr id="4" name="Rectangle 3">
            <a:extLst>
              <a:ext uri="{FF2B5EF4-FFF2-40B4-BE49-F238E27FC236}">
                <a16:creationId xmlns:a16="http://schemas.microsoft.com/office/drawing/2014/main" id="{39558850-1B21-47D5-96C7-DDB549AFA597}"/>
              </a:ext>
            </a:extLst>
          </p:cNvPr>
          <p:cNvSpPr/>
          <p:nvPr/>
        </p:nvSpPr>
        <p:spPr>
          <a:xfrm>
            <a:off x="5974813" y="3244334"/>
            <a:ext cx="242374" cy="369332"/>
          </a:xfrm>
          <a:prstGeom prst="rect">
            <a:avLst/>
          </a:prstGeom>
        </p:spPr>
        <p:txBody>
          <a:bodyPr wrap="none">
            <a:spAutoFit/>
          </a:bodyPr>
          <a:lstStyle/>
          <a:p>
            <a:r>
              <a:rPr lang="en-US" dirty="0">
                <a:solidFill>
                  <a:srgbClr val="000000"/>
                </a:solidFill>
                <a:latin typeface="Times New Roman" panose="02020603050405020304" pitchFamily="18" charset="0"/>
              </a:rPr>
              <a:t> </a:t>
            </a:r>
            <a:endParaRPr lang="en-US" dirty="0"/>
          </a:p>
        </p:txBody>
      </p:sp>
      <p:sp>
        <p:nvSpPr>
          <p:cNvPr id="50" name="Rectangle 49">
            <a:extLst>
              <a:ext uri="{FF2B5EF4-FFF2-40B4-BE49-F238E27FC236}">
                <a16:creationId xmlns:a16="http://schemas.microsoft.com/office/drawing/2014/main" id="{13A94A41-0FCC-468E-8FF8-AF12BB5B191D}"/>
              </a:ext>
            </a:extLst>
          </p:cNvPr>
          <p:cNvSpPr/>
          <p:nvPr/>
        </p:nvSpPr>
        <p:spPr>
          <a:xfrm>
            <a:off x="7875041" y="2921959"/>
            <a:ext cx="3412899" cy="3046988"/>
          </a:xfrm>
          <a:prstGeom prst="rect">
            <a:avLst/>
          </a:prstGeom>
        </p:spPr>
        <p:txBody>
          <a:bodyPr wrap="square">
            <a:spAutoFit/>
          </a:bodyPr>
          <a:lstStyle/>
          <a:p>
            <a:endParaRPr lang="en-US" sz="1600" dirty="0">
              <a:solidFill>
                <a:srgbClr val="333333"/>
              </a:solidFill>
              <a:latin typeface="Calibri Light" panose="020F0302020204030204" pitchFamily="34" charset="0"/>
              <a:cs typeface="Calibri Light" panose="020F0302020204030204" pitchFamily="34" charset="0"/>
            </a:endParaRPr>
          </a:p>
          <a:p>
            <a:r>
              <a:rPr lang="en-US" sz="1600" dirty="0">
                <a:solidFill>
                  <a:srgbClr val="333333"/>
                </a:solidFill>
                <a:latin typeface="Calibri Light" panose="020F0302020204030204" pitchFamily="34" charset="0"/>
                <a:cs typeface="Calibri Light" panose="020F0302020204030204" pitchFamily="34" charset="0"/>
              </a:rPr>
              <a:t>"</a:t>
            </a:r>
            <a:r>
              <a:rPr lang="en-US" sz="1600" b="1" dirty="0">
                <a:solidFill>
                  <a:srgbClr val="333333"/>
                </a:solidFill>
                <a:latin typeface="Calibri Light" panose="020F0302020204030204" pitchFamily="34" charset="0"/>
                <a:cs typeface="Calibri Light" panose="020F0302020204030204" pitchFamily="34" charset="0"/>
              </a:rPr>
              <a:t>Alignment</a:t>
            </a:r>
            <a:r>
              <a:rPr lang="en-US" sz="1600" dirty="0">
                <a:solidFill>
                  <a:srgbClr val="333333"/>
                </a:solidFill>
                <a:latin typeface="Calibri Light" panose="020F0302020204030204" pitchFamily="34" charset="0"/>
                <a:cs typeface="Calibri Light" panose="020F0302020204030204" pitchFamily="34" charset="0"/>
              </a:rPr>
              <a:t>" means that a bird tends to turn so that it is moving in the same direction that nearby birds are moving.</a:t>
            </a:r>
          </a:p>
          <a:p>
            <a:endParaRPr lang="en-US" sz="1600" dirty="0">
              <a:solidFill>
                <a:srgbClr val="333333"/>
              </a:solidFill>
              <a:latin typeface="Calibri Light" panose="020F0302020204030204" pitchFamily="34" charset="0"/>
              <a:cs typeface="Calibri Light" panose="020F0302020204030204" pitchFamily="34" charset="0"/>
            </a:endParaRPr>
          </a:p>
          <a:p>
            <a:r>
              <a:rPr lang="en-US" sz="1600" dirty="0">
                <a:solidFill>
                  <a:srgbClr val="333333"/>
                </a:solidFill>
                <a:latin typeface="Calibri Light" panose="020F0302020204030204" pitchFamily="34" charset="0"/>
                <a:cs typeface="Calibri Light" panose="020F0302020204030204" pitchFamily="34" charset="0"/>
              </a:rPr>
              <a:t>"</a:t>
            </a:r>
            <a:r>
              <a:rPr lang="en-US" sz="1600" b="1" dirty="0">
                <a:solidFill>
                  <a:srgbClr val="333333"/>
                </a:solidFill>
                <a:latin typeface="Calibri Light" panose="020F0302020204030204" pitchFamily="34" charset="0"/>
                <a:cs typeface="Calibri Light" panose="020F0302020204030204" pitchFamily="34" charset="0"/>
              </a:rPr>
              <a:t>Separation</a:t>
            </a:r>
            <a:r>
              <a:rPr lang="en-US" sz="1600" dirty="0">
                <a:solidFill>
                  <a:srgbClr val="333333"/>
                </a:solidFill>
                <a:latin typeface="Calibri Light" panose="020F0302020204030204" pitchFamily="34" charset="0"/>
                <a:cs typeface="Calibri Light" panose="020F0302020204030204" pitchFamily="34" charset="0"/>
              </a:rPr>
              <a:t>" means that a bird will turn to avoid another bird which gets too close.</a:t>
            </a:r>
          </a:p>
          <a:p>
            <a:endParaRPr lang="en-US" sz="1600" dirty="0">
              <a:solidFill>
                <a:srgbClr val="333333"/>
              </a:solidFill>
              <a:latin typeface="Calibri Light" panose="020F0302020204030204" pitchFamily="34" charset="0"/>
              <a:cs typeface="Calibri Light" panose="020F0302020204030204" pitchFamily="34" charset="0"/>
            </a:endParaRPr>
          </a:p>
          <a:p>
            <a:r>
              <a:rPr lang="en-US" sz="1600" dirty="0">
                <a:solidFill>
                  <a:srgbClr val="333333"/>
                </a:solidFill>
                <a:latin typeface="Calibri Light" panose="020F0302020204030204" pitchFamily="34" charset="0"/>
                <a:cs typeface="Calibri Light" panose="020F0302020204030204" pitchFamily="34" charset="0"/>
              </a:rPr>
              <a:t>"</a:t>
            </a:r>
            <a:r>
              <a:rPr lang="en-US" sz="1600" b="1" dirty="0">
                <a:solidFill>
                  <a:srgbClr val="333333"/>
                </a:solidFill>
                <a:latin typeface="Calibri Light" panose="020F0302020204030204" pitchFamily="34" charset="0"/>
                <a:cs typeface="Calibri Light" panose="020F0302020204030204" pitchFamily="34" charset="0"/>
              </a:rPr>
              <a:t>Cohesion</a:t>
            </a:r>
            <a:r>
              <a:rPr lang="en-US" sz="1600" dirty="0">
                <a:solidFill>
                  <a:srgbClr val="333333"/>
                </a:solidFill>
                <a:latin typeface="Calibri Light" panose="020F0302020204030204" pitchFamily="34" charset="0"/>
                <a:cs typeface="Calibri Light" panose="020F0302020204030204" pitchFamily="34" charset="0"/>
              </a:rPr>
              <a:t>" means that a bird will move towards other nearby birds (unless another bird is too close).</a:t>
            </a:r>
            <a:endParaRPr lang="en-US" sz="1600" b="0" i="0" dirty="0">
              <a:solidFill>
                <a:srgbClr val="333333"/>
              </a:solidFill>
              <a:effectLst/>
              <a:latin typeface="Calibri Light" panose="020F0302020204030204" pitchFamily="34" charset="0"/>
              <a:cs typeface="Calibri Light" panose="020F0302020204030204" pitchFamily="34" charset="0"/>
            </a:endParaRPr>
          </a:p>
        </p:txBody>
      </p:sp>
      <p:sp>
        <p:nvSpPr>
          <p:cNvPr id="51" name="Arrow: Left-Right 50">
            <a:extLst>
              <a:ext uri="{FF2B5EF4-FFF2-40B4-BE49-F238E27FC236}">
                <a16:creationId xmlns:a16="http://schemas.microsoft.com/office/drawing/2014/main" id="{C8E307F5-1F9F-4251-86F5-52274A6A17ED}"/>
              </a:ext>
            </a:extLst>
          </p:cNvPr>
          <p:cNvSpPr/>
          <p:nvPr/>
        </p:nvSpPr>
        <p:spPr>
          <a:xfrm>
            <a:off x="7404126" y="4340349"/>
            <a:ext cx="470915" cy="318052"/>
          </a:xfrm>
          <a:prstGeom prst="leftRightArrow">
            <a:avLst>
              <a:gd name="adj1" fmla="val 50000"/>
              <a:gd name="adj2" fmla="val 50000"/>
            </a:avLst>
          </a:prstGeom>
          <a:solidFill>
            <a:srgbClr val="163D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libri Light" panose="020F0302020204030204" pitchFamily="34" charset="0"/>
              <a:cs typeface="Calibri Light" panose="020F0302020204030204" pitchFamily="34" charset="0"/>
            </a:endParaRPr>
          </a:p>
        </p:txBody>
      </p:sp>
      <p:sp>
        <p:nvSpPr>
          <p:cNvPr id="52" name="Arrow: Curved Down 51">
            <a:extLst>
              <a:ext uri="{FF2B5EF4-FFF2-40B4-BE49-F238E27FC236}">
                <a16:creationId xmlns:a16="http://schemas.microsoft.com/office/drawing/2014/main" id="{B4A09787-C60D-429E-A11C-01A59C2987E3}"/>
              </a:ext>
            </a:extLst>
          </p:cNvPr>
          <p:cNvSpPr/>
          <p:nvPr/>
        </p:nvSpPr>
        <p:spPr>
          <a:xfrm rot="16200000">
            <a:off x="7387329" y="3441520"/>
            <a:ext cx="422413" cy="336737"/>
          </a:xfrm>
          <a:prstGeom prst="curvedDownArrow">
            <a:avLst/>
          </a:prstGeom>
          <a:solidFill>
            <a:srgbClr val="163D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Calibri Light" panose="020F0302020204030204" pitchFamily="34" charset="0"/>
              <a:cs typeface="Calibri Light" panose="020F0302020204030204" pitchFamily="34" charset="0"/>
            </a:endParaRPr>
          </a:p>
        </p:txBody>
      </p:sp>
      <p:sp>
        <p:nvSpPr>
          <p:cNvPr id="53" name="Arrow: Striped Right 52">
            <a:extLst>
              <a:ext uri="{FF2B5EF4-FFF2-40B4-BE49-F238E27FC236}">
                <a16:creationId xmlns:a16="http://schemas.microsoft.com/office/drawing/2014/main" id="{67EEA10A-BC7A-4D8F-A5F2-595294930A69}"/>
              </a:ext>
            </a:extLst>
          </p:cNvPr>
          <p:cNvSpPr/>
          <p:nvPr/>
        </p:nvSpPr>
        <p:spPr>
          <a:xfrm>
            <a:off x="7458194" y="5318298"/>
            <a:ext cx="362778" cy="404324"/>
          </a:xfrm>
          <a:prstGeom prst="stripedRightArrow">
            <a:avLst/>
          </a:prstGeom>
          <a:solidFill>
            <a:srgbClr val="163D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libri Light" panose="020F0302020204030204" pitchFamily="34" charset="0"/>
              <a:cs typeface="Calibri Light" panose="020F0302020204030204" pitchFamily="34" charset="0"/>
            </a:endParaRPr>
          </a:p>
        </p:txBody>
      </p:sp>
      <p:sp>
        <p:nvSpPr>
          <p:cNvPr id="54" name="TextBox 53">
            <a:extLst>
              <a:ext uri="{FF2B5EF4-FFF2-40B4-BE49-F238E27FC236}">
                <a16:creationId xmlns:a16="http://schemas.microsoft.com/office/drawing/2014/main" id="{D3D472EA-B8DE-4374-BF52-AABF731AF748}"/>
              </a:ext>
            </a:extLst>
          </p:cNvPr>
          <p:cNvSpPr txBox="1"/>
          <p:nvPr/>
        </p:nvSpPr>
        <p:spPr>
          <a:xfrm>
            <a:off x="7889375" y="2519518"/>
            <a:ext cx="3412899" cy="584775"/>
          </a:xfrm>
          <a:prstGeom prst="rect">
            <a:avLst/>
          </a:prstGeom>
          <a:noFill/>
          <a:ln>
            <a:noFill/>
          </a:ln>
        </p:spPr>
        <p:txBody>
          <a:bodyPr wrap="square" rtlCol="0">
            <a:spAutoFit/>
          </a:bodyPr>
          <a:lstStyle/>
          <a:p>
            <a:pPr algn="ctr"/>
            <a:r>
              <a:rPr lang="en-US" sz="1600" dirty="0">
                <a:solidFill>
                  <a:srgbClr val="333333"/>
                </a:solidFill>
                <a:latin typeface="Calibri Light" panose="020F0302020204030204" pitchFamily="34" charset="0"/>
                <a:cs typeface="Calibri Light" panose="020F0302020204030204" pitchFamily="34" charset="0"/>
              </a:rPr>
              <a:t>The birds follow three rules: </a:t>
            </a:r>
          </a:p>
          <a:p>
            <a:pPr algn="ctr"/>
            <a:r>
              <a:rPr lang="en-US" sz="1600" b="1" dirty="0">
                <a:solidFill>
                  <a:srgbClr val="333333"/>
                </a:solidFill>
                <a:latin typeface="Calibri Light" panose="020F0302020204030204" pitchFamily="34" charset="0"/>
                <a:cs typeface="Calibri Light" panose="020F0302020204030204" pitchFamily="34" charset="0"/>
              </a:rPr>
              <a:t>Alignment</a:t>
            </a:r>
            <a:r>
              <a:rPr lang="en-US" sz="1600" dirty="0">
                <a:solidFill>
                  <a:srgbClr val="333333"/>
                </a:solidFill>
                <a:latin typeface="Calibri Light" panose="020F0302020204030204" pitchFamily="34" charset="0"/>
                <a:cs typeface="Calibri Light" panose="020F0302020204030204" pitchFamily="34" charset="0"/>
              </a:rPr>
              <a:t>, </a:t>
            </a:r>
            <a:r>
              <a:rPr lang="en-US" sz="1600" b="1" dirty="0">
                <a:solidFill>
                  <a:srgbClr val="333333"/>
                </a:solidFill>
                <a:latin typeface="Calibri Light" panose="020F0302020204030204" pitchFamily="34" charset="0"/>
                <a:cs typeface="Calibri Light" panose="020F0302020204030204" pitchFamily="34" charset="0"/>
              </a:rPr>
              <a:t>Separation</a:t>
            </a:r>
            <a:r>
              <a:rPr lang="en-US" sz="1600" dirty="0">
                <a:solidFill>
                  <a:srgbClr val="333333"/>
                </a:solidFill>
                <a:latin typeface="Calibri Light" panose="020F0302020204030204" pitchFamily="34" charset="0"/>
                <a:cs typeface="Calibri Light" panose="020F0302020204030204" pitchFamily="34" charset="0"/>
              </a:rPr>
              <a:t>, and </a:t>
            </a:r>
            <a:r>
              <a:rPr lang="en-US" sz="1600" b="1" dirty="0">
                <a:solidFill>
                  <a:srgbClr val="333333"/>
                </a:solidFill>
                <a:latin typeface="Calibri Light" panose="020F0302020204030204" pitchFamily="34" charset="0"/>
                <a:cs typeface="Calibri Light" panose="020F0302020204030204" pitchFamily="34" charset="0"/>
              </a:rPr>
              <a:t>Cohesion</a:t>
            </a:r>
            <a:endParaRPr lang="en-US" sz="1600" dirty="0">
              <a:solidFill>
                <a:srgbClr val="333333"/>
              </a:solidFill>
              <a:latin typeface="Calibri Light" panose="020F0302020204030204" pitchFamily="34" charset="0"/>
              <a:cs typeface="Calibri Light" panose="020F0302020204030204" pitchFamily="34" charset="0"/>
            </a:endParaRPr>
          </a:p>
        </p:txBody>
      </p:sp>
      <p:sp>
        <p:nvSpPr>
          <p:cNvPr id="55" name="Rectangle 54">
            <a:extLst>
              <a:ext uri="{FF2B5EF4-FFF2-40B4-BE49-F238E27FC236}">
                <a16:creationId xmlns:a16="http://schemas.microsoft.com/office/drawing/2014/main" id="{E4555421-D2A7-4E69-99DC-C071BB28630A}"/>
              </a:ext>
            </a:extLst>
          </p:cNvPr>
          <p:cNvSpPr/>
          <p:nvPr/>
        </p:nvSpPr>
        <p:spPr>
          <a:xfrm>
            <a:off x="7874268" y="2503652"/>
            <a:ext cx="3455041" cy="592364"/>
          </a:xfrm>
          <a:prstGeom prst="rect">
            <a:avLst/>
          </a:prstGeom>
          <a:noFill/>
          <a:ln w="12700">
            <a:solidFill>
              <a:srgbClr val="163D2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libri Light" panose="020F0302020204030204" pitchFamily="34" charset="0"/>
              <a:cs typeface="Calibri Light" panose="020F0302020204030204" pitchFamily="34" charset="0"/>
            </a:endParaRPr>
          </a:p>
        </p:txBody>
      </p:sp>
      <p:pic>
        <p:nvPicPr>
          <p:cNvPr id="56" name="Picture 55">
            <a:extLst>
              <a:ext uri="{FF2B5EF4-FFF2-40B4-BE49-F238E27FC236}">
                <a16:creationId xmlns:a16="http://schemas.microsoft.com/office/drawing/2014/main" id="{75F940E6-70A0-4212-98CF-240A80452CD7}"/>
              </a:ext>
            </a:extLst>
          </p:cNvPr>
          <p:cNvPicPr/>
          <p:nvPr/>
        </p:nvPicPr>
        <p:blipFill>
          <a:blip r:embed="rId3">
            <a:extLst>
              <a:ext uri="{28A0092B-C50C-407E-A947-70E740481C1C}">
                <a14:useLocalDpi xmlns:a14="http://schemas.microsoft.com/office/drawing/2010/main" val="0"/>
              </a:ext>
            </a:extLst>
          </a:blip>
          <a:stretch>
            <a:fillRect/>
          </a:stretch>
        </p:blipFill>
        <p:spPr>
          <a:xfrm>
            <a:off x="688409" y="2300983"/>
            <a:ext cx="6605635" cy="4078731"/>
          </a:xfrm>
          <a:prstGeom prst="rect">
            <a:avLst/>
          </a:prstGeom>
        </p:spPr>
      </p:pic>
    </p:spTree>
    <p:extLst>
      <p:ext uri="{BB962C8B-B14F-4D97-AF65-F5344CB8AC3E}">
        <p14:creationId xmlns:p14="http://schemas.microsoft.com/office/powerpoint/2010/main" val="10567365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EC71932-07A0-49B8-8CA8-8D06E6593C88}"/>
              </a:ext>
            </a:extLst>
          </p:cNvPr>
          <p:cNvSpPr txBox="1"/>
          <p:nvPr/>
        </p:nvSpPr>
        <p:spPr>
          <a:xfrm>
            <a:off x="429494" y="417037"/>
            <a:ext cx="10978661" cy="1015663"/>
          </a:xfrm>
          <a:prstGeom prst="rect">
            <a:avLst/>
          </a:prstGeom>
          <a:noFill/>
        </p:spPr>
        <p:txBody>
          <a:bodyPr wrap="square" rtlCol="0" anchor="ctr">
            <a:spAutoFit/>
          </a:bodyPr>
          <a:lstStyle/>
          <a:p>
            <a:pPr lvl="0">
              <a:defRPr/>
            </a:pPr>
            <a:r>
              <a:rPr kumimoji="0" lang="en-US" sz="2000" b="1" i="0" u="none" strike="noStrike" kern="1200" cap="none" spc="0" normalizeH="0" baseline="0" noProof="0" dirty="0">
                <a:ln>
                  <a:noFill/>
                </a:ln>
                <a:solidFill>
                  <a:srgbClr val="800000"/>
                </a:solidFill>
                <a:effectLst/>
                <a:uLnTx/>
                <a:uFillTx/>
                <a:latin typeface="Calibri" panose="020F0502020204030204"/>
                <a:ea typeface="Segoe UI Historic" panose="020B0502040204020203" pitchFamily="34" charset="0"/>
                <a:cs typeface="Segoe UI Historic" panose="020B0502040204020203" pitchFamily="34" charset="0"/>
              </a:rPr>
              <a:t>CONSUMER’S PATH TO PURCHASE</a:t>
            </a:r>
            <a:r>
              <a:rPr lang="en-US" sz="2000" b="1" dirty="0">
                <a:solidFill>
                  <a:srgbClr val="002060"/>
                </a:solidFill>
              </a:rPr>
              <a:t>|</a:t>
            </a:r>
            <a:r>
              <a:rPr lang="en-US" sz="2000" b="1" dirty="0">
                <a:solidFill>
                  <a:srgbClr val="A5A5A5">
                    <a:lumMod val="50000"/>
                  </a:srgbClr>
                </a:solidFill>
                <a:latin typeface="Calibri Light" panose="020F0302020204030204"/>
              </a:rPr>
              <a:t> ABM mimics consumer purchase decision flow thereby creating bottom up data for analysis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000" b="1" dirty="0">
              <a:solidFill>
                <a:srgbClr val="A5A5A5">
                  <a:lumMod val="50000"/>
                </a:srgbClr>
              </a:solidFill>
              <a:latin typeface="Calibri Light" panose="020F0302020204030204"/>
            </a:endParaRPr>
          </a:p>
        </p:txBody>
      </p:sp>
      <p:pic>
        <p:nvPicPr>
          <p:cNvPr id="7" name="Picture 6">
            <a:extLst>
              <a:ext uri="{FF2B5EF4-FFF2-40B4-BE49-F238E27FC236}">
                <a16:creationId xmlns:a16="http://schemas.microsoft.com/office/drawing/2014/main" id="{DF339889-D7F0-4763-8706-A66349E1C3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08071" y="1417263"/>
            <a:ext cx="3708652" cy="3209544"/>
          </a:xfrm>
          <a:prstGeom prst="rect">
            <a:avLst/>
          </a:prstGeom>
        </p:spPr>
      </p:pic>
      <p:pic>
        <p:nvPicPr>
          <p:cNvPr id="9" name="Picture 8">
            <a:extLst>
              <a:ext uri="{FF2B5EF4-FFF2-40B4-BE49-F238E27FC236}">
                <a16:creationId xmlns:a16="http://schemas.microsoft.com/office/drawing/2014/main" id="{B6554A8E-D40E-484B-A3FC-717997779F1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62517" y="1417263"/>
            <a:ext cx="3629483" cy="3209544"/>
          </a:xfrm>
          <a:prstGeom prst="rect">
            <a:avLst/>
          </a:prstGeom>
        </p:spPr>
      </p:pic>
      <p:pic>
        <p:nvPicPr>
          <p:cNvPr id="11" name="Picture 10">
            <a:extLst>
              <a:ext uri="{FF2B5EF4-FFF2-40B4-BE49-F238E27FC236}">
                <a16:creationId xmlns:a16="http://schemas.microsoft.com/office/drawing/2014/main" id="{5E25E10F-8A07-4CA3-9332-D3C40F9C3FFC}"/>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17221" y="1435823"/>
            <a:ext cx="3958330" cy="3209456"/>
          </a:xfrm>
          <a:prstGeom prst="rect">
            <a:avLst/>
          </a:prstGeom>
        </p:spPr>
      </p:pic>
      <p:sp>
        <p:nvSpPr>
          <p:cNvPr id="13" name="Rectangle: Rounded Corners 12">
            <a:extLst>
              <a:ext uri="{FF2B5EF4-FFF2-40B4-BE49-F238E27FC236}">
                <a16:creationId xmlns:a16="http://schemas.microsoft.com/office/drawing/2014/main" id="{8EF373E1-5A66-4A73-8AC1-34902DCCF3C9}"/>
              </a:ext>
            </a:extLst>
          </p:cNvPr>
          <p:cNvSpPr/>
          <p:nvPr/>
        </p:nvSpPr>
        <p:spPr>
          <a:xfrm>
            <a:off x="833269" y="5197691"/>
            <a:ext cx="2414953" cy="877714"/>
          </a:xfrm>
          <a:prstGeom prst="roundRect">
            <a:avLst/>
          </a:prstGeom>
          <a:noFill/>
          <a:ln w="31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rPr>
              <a:t>Depending on the segment of an agent, </a:t>
            </a:r>
            <a:r>
              <a:rPr kumimoji="0" lang="en-US" sz="1100" b="0" i="1" u="none" strike="noStrike" kern="1200" cap="none" spc="0" normalizeH="0" baseline="0" noProof="0" dirty="0">
                <a:ln>
                  <a:noFill/>
                </a:ln>
                <a:solidFill>
                  <a:srgbClr val="C00000"/>
                </a:solidFill>
                <a:effectLst/>
                <a:uLnTx/>
                <a:uFillTx/>
                <a:latin typeface="Calibri" panose="020F0502020204030204"/>
                <a:ea typeface="+mn-ea"/>
                <a:cs typeface="+mn-cs"/>
              </a:rPr>
              <a:t>time of the day and weekend/weekday</a:t>
            </a:r>
            <a:r>
              <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rPr>
              <a:t>, agent gets assigned a </a:t>
            </a:r>
            <a:r>
              <a:rPr kumimoji="0" lang="en-US" sz="1100" b="0" i="1" u="none" strike="noStrike" kern="1200" cap="none" spc="0" normalizeH="0" baseline="0" noProof="0" dirty="0">
                <a:ln>
                  <a:noFill/>
                </a:ln>
                <a:solidFill>
                  <a:srgbClr val="C00000"/>
                </a:solidFill>
                <a:effectLst/>
                <a:uLnTx/>
                <a:uFillTx/>
                <a:latin typeface="Calibri" panose="020F0502020204030204"/>
                <a:ea typeface="+mn-ea"/>
                <a:cs typeface="+mn-cs"/>
              </a:rPr>
              <a:t>drinking moment</a:t>
            </a:r>
          </a:p>
        </p:txBody>
      </p:sp>
      <p:sp>
        <p:nvSpPr>
          <p:cNvPr id="20" name="Rectangle: Rounded Corners 19">
            <a:extLst>
              <a:ext uri="{FF2B5EF4-FFF2-40B4-BE49-F238E27FC236}">
                <a16:creationId xmlns:a16="http://schemas.microsoft.com/office/drawing/2014/main" id="{92290E14-7447-429A-B501-51BDA66B7000}"/>
              </a:ext>
            </a:extLst>
          </p:cNvPr>
          <p:cNvSpPr/>
          <p:nvPr/>
        </p:nvSpPr>
        <p:spPr>
          <a:xfrm>
            <a:off x="4815642" y="5197691"/>
            <a:ext cx="2414953" cy="950844"/>
          </a:xfrm>
          <a:prstGeom prst="roundRect">
            <a:avLst/>
          </a:prstGeom>
          <a:noFill/>
          <a:ln w="31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rPr>
              <a:t>Based on the </a:t>
            </a:r>
            <a:r>
              <a:rPr kumimoji="0" lang="en-US" sz="1100" b="0" i="1" u="none" strike="noStrike" kern="1200" cap="none" spc="0" normalizeH="0" baseline="0" noProof="0" dirty="0">
                <a:ln>
                  <a:noFill/>
                </a:ln>
                <a:solidFill>
                  <a:srgbClr val="C00000"/>
                </a:solidFill>
                <a:effectLst/>
                <a:uLnTx/>
                <a:uFillTx/>
                <a:latin typeface="Calibri" panose="020F0502020204030204"/>
                <a:ea typeface="+mn-ea"/>
                <a:cs typeface="+mn-cs"/>
              </a:rPr>
              <a:t>drinking moment &amp; temperature</a:t>
            </a:r>
            <a:r>
              <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rPr>
              <a:t>, the agent picks a beverage category </a:t>
            </a:r>
          </a:p>
        </p:txBody>
      </p:sp>
      <p:sp>
        <p:nvSpPr>
          <p:cNvPr id="22" name="Rectangle: Rounded Corners 21">
            <a:extLst>
              <a:ext uri="{FF2B5EF4-FFF2-40B4-BE49-F238E27FC236}">
                <a16:creationId xmlns:a16="http://schemas.microsoft.com/office/drawing/2014/main" id="{C14712A6-0DDA-4BD5-82D9-ED885EFB4D95}"/>
              </a:ext>
            </a:extLst>
          </p:cNvPr>
          <p:cNvSpPr/>
          <p:nvPr/>
        </p:nvSpPr>
        <p:spPr>
          <a:xfrm>
            <a:off x="9169781" y="5171139"/>
            <a:ext cx="2414953" cy="930818"/>
          </a:xfrm>
          <a:prstGeom prst="roundRect">
            <a:avLst/>
          </a:prstGeom>
          <a:noFill/>
          <a:ln w="31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rPr>
              <a:t>Impact of all other factors, decide if the agent purchases </a:t>
            </a:r>
            <a:r>
              <a:rPr kumimoji="0" lang="en-US" sz="1100" b="0" i="1" u="none" strike="noStrike" kern="1200" cap="none" spc="0" normalizeH="0" baseline="0" noProof="0" dirty="0">
                <a:ln>
                  <a:noFill/>
                </a:ln>
                <a:solidFill>
                  <a:srgbClr val="C00000"/>
                </a:solidFill>
                <a:effectLst/>
                <a:uLnTx/>
                <a:uFillTx/>
                <a:latin typeface="Calibri" panose="020F0502020204030204"/>
                <a:ea typeface="+mn-ea"/>
                <a:cs typeface="+mn-cs"/>
              </a:rPr>
              <a:t>coke products </a:t>
            </a:r>
            <a:r>
              <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rPr>
              <a:t>if he choses RTD</a:t>
            </a:r>
          </a:p>
        </p:txBody>
      </p:sp>
      <p:sp>
        <p:nvSpPr>
          <p:cNvPr id="25" name="Arrow: Chevron 24">
            <a:extLst>
              <a:ext uri="{FF2B5EF4-FFF2-40B4-BE49-F238E27FC236}">
                <a16:creationId xmlns:a16="http://schemas.microsoft.com/office/drawing/2014/main" id="{AB53C950-69BA-462D-960F-4DACA6645EC8}"/>
              </a:ext>
            </a:extLst>
          </p:cNvPr>
          <p:cNvSpPr/>
          <p:nvPr/>
        </p:nvSpPr>
        <p:spPr>
          <a:xfrm>
            <a:off x="4508071" y="2637566"/>
            <a:ext cx="388129" cy="525534"/>
          </a:xfrm>
          <a:prstGeom prst="chevron">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8" name="Arrow: Chevron 27">
            <a:extLst>
              <a:ext uri="{FF2B5EF4-FFF2-40B4-BE49-F238E27FC236}">
                <a16:creationId xmlns:a16="http://schemas.microsoft.com/office/drawing/2014/main" id="{82EC6C72-17F7-43E8-8FE0-985FCDCE671A}"/>
              </a:ext>
            </a:extLst>
          </p:cNvPr>
          <p:cNvSpPr/>
          <p:nvPr/>
        </p:nvSpPr>
        <p:spPr>
          <a:xfrm>
            <a:off x="8449243" y="2637566"/>
            <a:ext cx="388129" cy="525534"/>
          </a:xfrm>
          <a:prstGeom prst="chevron">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51934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1" nodeType="with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20" grpId="0" animBg="1"/>
      <p:bldP spid="22" grpId="0" animBg="1"/>
      <p:bldP spid="25" grpId="0" animBg="1"/>
      <p:bldP spid="25" grpId="1" animBg="1"/>
      <p:bldP spid="28"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1D64E9-CCEB-4ECF-9B8E-B214E00E2782}"/>
              </a:ext>
            </a:extLst>
          </p:cNvPr>
          <p:cNvSpPr>
            <a:spLocks noGrp="1"/>
          </p:cNvSpPr>
          <p:nvPr>
            <p:ph type="title"/>
          </p:nvPr>
        </p:nvSpPr>
        <p:spPr>
          <a:xfrm>
            <a:off x="431800" y="603141"/>
            <a:ext cx="10515600" cy="646331"/>
          </a:xfrm>
          <a:noFill/>
        </p:spPr>
        <p:txBody>
          <a:bodyPr wrap="square" rtlCol="0" anchor="ctr">
            <a:spAutoFit/>
          </a:bodyPr>
          <a:lstStyle/>
          <a:p>
            <a:r>
              <a:rPr lang="en-US" sz="2000" b="1">
                <a:solidFill>
                  <a:srgbClr val="800000"/>
                </a:solidFill>
                <a:latin typeface="Calibri" panose="020F0502020204030204" pitchFamily="34" charset="0"/>
                <a:ea typeface="Segoe UI Historic" panose="020B0502040204020203" pitchFamily="34" charset="0"/>
                <a:cs typeface="Calibri" panose="020F0502020204030204" pitchFamily="34" charset="0"/>
              </a:rPr>
              <a:t>NETWORK INPUT|</a:t>
            </a:r>
            <a:r>
              <a:rPr lang="en-US" sz="2000" b="1">
                <a:solidFill>
                  <a:srgbClr val="800000"/>
                </a:solidFill>
                <a:ea typeface="Segoe UI Historic" panose="020B0502040204020203" pitchFamily="34" charset="0"/>
                <a:cs typeface="Segoe UI Historic" panose="020B0502040204020203" pitchFamily="34" charset="0"/>
              </a:rPr>
              <a:t> </a:t>
            </a:r>
            <a:r>
              <a:rPr lang="en-US" sz="2000" b="1">
                <a:solidFill>
                  <a:srgbClr val="525252"/>
                </a:solidFill>
                <a:ea typeface="Segoe UI Historic" panose="020B0502040204020203" pitchFamily="34" charset="0"/>
                <a:cs typeface="Segoe UI Historic" panose="020B0502040204020203" pitchFamily="34" charset="0"/>
              </a:rPr>
              <a:t>A number of data sources along with heuristics were fused to create conditional probability tables for the Bayesian Network nodes</a:t>
            </a:r>
          </a:p>
        </p:txBody>
      </p:sp>
      <p:sp>
        <p:nvSpPr>
          <p:cNvPr id="3" name="Slide Number Placeholder 2">
            <a:extLst>
              <a:ext uri="{FF2B5EF4-FFF2-40B4-BE49-F238E27FC236}">
                <a16:creationId xmlns:a16="http://schemas.microsoft.com/office/drawing/2014/main" id="{58596FF0-1E8B-4E44-90F1-C2EFF2A002D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DA874B4-731E-4B09-9B3B-47334395B9F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aphicFrame>
        <p:nvGraphicFramePr>
          <p:cNvPr id="4" name="Table 3">
            <a:extLst>
              <a:ext uri="{FF2B5EF4-FFF2-40B4-BE49-F238E27FC236}">
                <a16:creationId xmlns:a16="http://schemas.microsoft.com/office/drawing/2014/main" id="{256E59DC-C690-44B6-A2C9-02CC4C79A161}"/>
              </a:ext>
            </a:extLst>
          </p:cNvPr>
          <p:cNvGraphicFramePr>
            <a:graphicFrameLocks noGrp="1"/>
          </p:cNvGraphicFramePr>
          <p:nvPr/>
        </p:nvGraphicFramePr>
        <p:xfrm>
          <a:off x="616069" y="1486710"/>
          <a:ext cx="4944221" cy="4935169"/>
        </p:xfrm>
        <a:graphic>
          <a:graphicData uri="http://schemas.openxmlformats.org/drawingml/2006/table">
            <a:tbl>
              <a:tblPr firstRow="1" bandRow="1">
                <a:tableStyleId>{F5AB1C69-6EDB-4FF4-983F-18BD219EF322}</a:tableStyleId>
              </a:tblPr>
              <a:tblGrid>
                <a:gridCol w="2370985">
                  <a:extLst>
                    <a:ext uri="{9D8B030D-6E8A-4147-A177-3AD203B41FA5}">
                      <a16:colId xmlns:a16="http://schemas.microsoft.com/office/drawing/2014/main" val="2029990034"/>
                    </a:ext>
                  </a:extLst>
                </a:gridCol>
                <a:gridCol w="2573236">
                  <a:extLst>
                    <a:ext uri="{9D8B030D-6E8A-4147-A177-3AD203B41FA5}">
                      <a16:colId xmlns:a16="http://schemas.microsoft.com/office/drawing/2014/main" val="1109152258"/>
                    </a:ext>
                  </a:extLst>
                </a:gridCol>
              </a:tblGrid>
              <a:tr h="444060">
                <a:tc>
                  <a:txBody>
                    <a:bodyPr/>
                    <a:lstStyle/>
                    <a:p>
                      <a:pPr algn="ctr"/>
                      <a:r>
                        <a:rPr lang="en-US" sz="1600"/>
                        <a:t>Node</a:t>
                      </a:r>
                    </a:p>
                  </a:txBody>
                  <a:tcPr>
                    <a:solidFill>
                      <a:srgbClr val="800000"/>
                    </a:solidFill>
                  </a:tcPr>
                </a:tc>
                <a:tc>
                  <a:txBody>
                    <a:bodyPr/>
                    <a:lstStyle/>
                    <a:p>
                      <a:pPr algn="ctr"/>
                      <a:r>
                        <a:rPr lang="en-US" sz="1600"/>
                        <a:t>Source</a:t>
                      </a:r>
                    </a:p>
                  </a:txBody>
                  <a:tcPr>
                    <a:solidFill>
                      <a:srgbClr val="800000"/>
                    </a:solidFill>
                  </a:tcPr>
                </a:tc>
                <a:extLst>
                  <a:ext uri="{0D108BD9-81ED-4DB2-BD59-A6C34878D82A}">
                    <a16:rowId xmlns:a16="http://schemas.microsoft.com/office/drawing/2014/main" val="1465684947"/>
                  </a:ext>
                </a:extLst>
              </a:tr>
              <a:tr h="595154">
                <a:tc>
                  <a:txBody>
                    <a:bodyPr/>
                    <a:lstStyle/>
                    <a:p>
                      <a:pPr algn="l"/>
                      <a:r>
                        <a:rPr lang="en-US" sz="1300" kern="1200">
                          <a:solidFill>
                            <a:schemeClr val="dk1"/>
                          </a:solidFill>
                          <a:latin typeface="+mn-lt"/>
                          <a:ea typeface="+mn-ea"/>
                          <a:cs typeface="+mn-cs"/>
                        </a:rPr>
                        <a:t>Synthetic demographic segment data</a:t>
                      </a:r>
                    </a:p>
                  </a:txBody>
                  <a:tcPr anchor="ctr">
                    <a:solidFill>
                      <a:srgbClr val="D8CBCB"/>
                    </a:solidFill>
                  </a:tcPr>
                </a:tc>
                <a:tc>
                  <a:txBody>
                    <a:bodyPr/>
                    <a:lstStyle/>
                    <a:p>
                      <a:pPr algn="l"/>
                      <a:r>
                        <a:rPr lang="en-US" sz="1300"/>
                        <a:t>US Census and PersonicX segmentation data</a:t>
                      </a:r>
                    </a:p>
                  </a:txBody>
                  <a:tcPr anchor="ctr">
                    <a:solidFill>
                      <a:srgbClr val="D8CBCB"/>
                    </a:solidFill>
                  </a:tcPr>
                </a:tc>
                <a:extLst>
                  <a:ext uri="{0D108BD9-81ED-4DB2-BD59-A6C34878D82A}">
                    <a16:rowId xmlns:a16="http://schemas.microsoft.com/office/drawing/2014/main" val="966125720"/>
                  </a:ext>
                </a:extLst>
              </a:tr>
              <a:tr h="595154">
                <a:tc>
                  <a:txBody>
                    <a:bodyPr/>
                    <a:lstStyle/>
                    <a:p>
                      <a:pPr algn="l"/>
                      <a:r>
                        <a:rPr lang="en-US" sz="1300"/>
                        <a:t>Drinking Moment, Beverage Category</a:t>
                      </a:r>
                    </a:p>
                  </a:txBody>
                  <a:tcPr anchor="ctr"/>
                </a:tc>
                <a:tc>
                  <a:txBody>
                    <a:bodyPr/>
                    <a:lstStyle/>
                    <a:p>
                      <a:pPr algn="l"/>
                      <a:r>
                        <a:rPr lang="en-US" sz="1300"/>
                        <a:t>Slides from CBL 2.0 in S&amp;I Connect Portal</a:t>
                      </a:r>
                    </a:p>
                  </a:txBody>
                  <a:tcPr anchor="ctr"/>
                </a:tc>
                <a:extLst>
                  <a:ext uri="{0D108BD9-81ED-4DB2-BD59-A6C34878D82A}">
                    <a16:rowId xmlns:a16="http://schemas.microsoft.com/office/drawing/2014/main" val="4104079033"/>
                  </a:ext>
                </a:extLst>
              </a:tr>
              <a:tr h="595154">
                <a:tc>
                  <a:txBody>
                    <a:bodyPr/>
                    <a:lstStyle/>
                    <a:p>
                      <a:pPr algn="l"/>
                      <a:r>
                        <a:rPr lang="en-US" sz="1300">
                          <a:solidFill>
                            <a:schemeClr val="tx1"/>
                          </a:solidFill>
                          <a:highlight>
                            <a:srgbClr val="D8CBCB"/>
                          </a:highlight>
                        </a:rPr>
                        <a:t>Purchase, Price reduction across brands</a:t>
                      </a:r>
                    </a:p>
                  </a:txBody>
                  <a:tcPr anchor="ctr">
                    <a:solidFill>
                      <a:srgbClr val="D8CBCB"/>
                    </a:solidFill>
                  </a:tcPr>
                </a:tc>
                <a:tc>
                  <a:txBody>
                    <a:bodyPr/>
                    <a:lstStyle/>
                    <a:p>
                      <a:pPr algn="l"/>
                      <a:r>
                        <a:rPr lang="en-US" sz="1300">
                          <a:solidFill>
                            <a:schemeClr val="tx1"/>
                          </a:solidFill>
                          <a:highlight>
                            <a:srgbClr val="D8CBCB"/>
                          </a:highlight>
                        </a:rPr>
                        <a:t>Nielsen sales data</a:t>
                      </a:r>
                    </a:p>
                  </a:txBody>
                  <a:tcPr anchor="ctr">
                    <a:solidFill>
                      <a:srgbClr val="D8CBCB"/>
                    </a:solidFill>
                  </a:tcPr>
                </a:tc>
                <a:extLst>
                  <a:ext uri="{0D108BD9-81ED-4DB2-BD59-A6C34878D82A}">
                    <a16:rowId xmlns:a16="http://schemas.microsoft.com/office/drawing/2014/main" val="3231769831"/>
                  </a:ext>
                </a:extLst>
              </a:tr>
              <a:tr h="595154">
                <a:tc>
                  <a:txBody>
                    <a:bodyPr/>
                    <a:lstStyle/>
                    <a:p>
                      <a:pPr algn="l"/>
                      <a:r>
                        <a:rPr lang="en-US" sz="1300"/>
                        <a:t>Promotion and Display metrics</a:t>
                      </a:r>
                    </a:p>
                  </a:txBody>
                  <a:tcPr anchor="ctr"/>
                </a:tc>
                <a:tc>
                  <a:txBody>
                    <a:bodyPr/>
                    <a:lstStyle/>
                    <a:p>
                      <a:pPr algn="l"/>
                      <a:r>
                        <a:rPr lang="en-US" sz="1300"/>
                        <a:t>Feature Vision data</a:t>
                      </a:r>
                    </a:p>
                  </a:txBody>
                  <a:tcPr anchor="ctr"/>
                </a:tc>
                <a:extLst>
                  <a:ext uri="{0D108BD9-81ED-4DB2-BD59-A6C34878D82A}">
                    <a16:rowId xmlns:a16="http://schemas.microsoft.com/office/drawing/2014/main" val="338060166"/>
                  </a:ext>
                </a:extLst>
              </a:tr>
              <a:tr h="595154">
                <a:tc>
                  <a:txBody>
                    <a:bodyPr/>
                    <a:lstStyle/>
                    <a:p>
                      <a:pPr algn="l"/>
                      <a:r>
                        <a:rPr lang="en-US" sz="1300"/>
                        <a:t>Temperature</a:t>
                      </a:r>
                    </a:p>
                  </a:txBody>
                  <a:tcPr anchor="ctr">
                    <a:solidFill>
                      <a:srgbClr val="D8CBCB"/>
                    </a:solidFill>
                  </a:tcPr>
                </a:tc>
                <a:tc>
                  <a:txBody>
                    <a:bodyPr/>
                    <a:lstStyle/>
                    <a:p>
                      <a:pPr algn="l"/>
                      <a:r>
                        <a:rPr lang="en-US" sz="1300"/>
                        <a:t>Publicly available temperature data</a:t>
                      </a:r>
                    </a:p>
                  </a:txBody>
                  <a:tcPr anchor="ctr">
                    <a:solidFill>
                      <a:srgbClr val="D8CBCB"/>
                    </a:solidFill>
                  </a:tcPr>
                </a:tc>
                <a:extLst>
                  <a:ext uri="{0D108BD9-81ED-4DB2-BD59-A6C34878D82A}">
                    <a16:rowId xmlns:a16="http://schemas.microsoft.com/office/drawing/2014/main" val="1175982781"/>
                  </a:ext>
                </a:extLst>
              </a:tr>
              <a:tr h="444060">
                <a:tc>
                  <a:txBody>
                    <a:bodyPr/>
                    <a:lstStyle/>
                    <a:p>
                      <a:pPr algn="l"/>
                      <a:r>
                        <a:rPr lang="en-US" sz="1300"/>
                        <a:t>Overall marketing spends</a:t>
                      </a:r>
                    </a:p>
                  </a:txBody>
                  <a:tcPr anchor="ctr"/>
                </a:tc>
                <a:tc>
                  <a:txBody>
                    <a:bodyPr/>
                    <a:lstStyle/>
                    <a:p>
                      <a:pPr algn="l"/>
                      <a:r>
                        <a:rPr lang="en-US" sz="1300"/>
                        <a:t>Slide from Coke intranet</a:t>
                      </a:r>
                    </a:p>
                  </a:txBody>
                  <a:tcPr anchor="ctr"/>
                </a:tc>
                <a:extLst>
                  <a:ext uri="{0D108BD9-81ED-4DB2-BD59-A6C34878D82A}">
                    <a16:rowId xmlns:a16="http://schemas.microsoft.com/office/drawing/2014/main" val="1578270347"/>
                  </a:ext>
                </a:extLst>
              </a:tr>
              <a:tr h="1071279">
                <a:tc>
                  <a:txBody>
                    <a:bodyPr/>
                    <a:lstStyle/>
                    <a:p>
                      <a:pPr algn="l"/>
                      <a:r>
                        <a:rPr lang="en-US" sz="1300" b="0" i="0" kern="1200" dirty="0">
                          <a:solidFill>
                            <a:schemeClr val="dk1"/>
                          </a:solidFill>
                          <a:effectLst/>
                          <a:latin typeface="+mn-lt"/>
                          <a:ea typeface="+mn-ea"/>
                          <a:cs typeface="+mn-cs"/>
                        </a:rPr>
                        <a:t>Novelty Seeking, Brand Awareness, Social Index, Product Adoption Segment, Fuze Promotion Index</a:t>
                      </a:r>
                      <a:endParaRPr lang="en-US" sz="1300" dirty="0"/>
                    </a:p>
                  </a:txBody>
                  <a:tcPr anchor="ctr">
                    <a:solidFill>
                      <a:srgbClr val="D8CBCB"/>
                    </a:solidFill>
                  </a:tcPr>
                </a:tc>
                <a:tc>
                  <a:txBody>
                    <a:bodyPr/>
                    <a:lstStyle/>
                    <a:p>
                      <a:pPr algn="l"/>
                      <a:r>
                        <a:rPr lang="en-US" sz="1300"/>
                        <a:t>Rules based on business knowledge and assumptions</a:t>
                      </a:r>
                    </a:p>
                  </a:txBody>
                  <a:tcPr anchor="ctr">
                    <a:solidFill>
                      <a:srgbClr val="D8CBCB"/>
                    </a:solidFill>
                  </a:tcPr>
                </a:tc>
                <a:extLst>
                  <a:ext uri="{0D108BD9-81ED-4DB2-BD59-A6C34878D82A}">
                    <a16:rowId xmlns:a16="http://schemas.microsoft.com/office/drawing/2014/main" val="1440968829"/>
                  </a:ext>
                </a:extLst>
              </a:tr>
            </a:tbl>
          </a:graphicData>
        </a:graphic>
      </p:graphicFrame>
      <p:graphicFrame>
        <p:nvGraphicFramePr>
          <p:cNvPr id="6" name="Table 5">
            <a:extLst>
              <a:ext uri="{FF2B5EF4-FFF2-40B4-BE49-F238E27FC236}">
                <a16:creationId xmlns:a16="http://schemas.microsoft.com/office/drawing/2014/main" id="{CC36443A-F782-49AE-84DD-76B65FE11654}"/>
              </a:ext>
            </a:extLst>
          </p:cNvPr>
          <p:cNvGraphicFramePr>
            <a:graphicFrameLocks noGrp="1"/>
          </p:cNvGraphicFramePr>
          <p:nvPr/>
        </p:nvGraphicFramePr>
        <p:xfrm>
          <a:off x="6213693" y="1483737"/>
          <a:ext cx="4944221" cy="2026920"/>
        </p:xfrm>
        <a:graphic>
          <a:graphicData uri="http://schemas.openxmlformats.org/drawingml/2006/table">
            <a:tbl>
              <a:tblPr firstRow="1" bandRow="1">
                <a:tableStyleId>{5C22544A-7EE6-4342-B048-85BDC9FD1C3A}</a:tableStyleId>
              </a:tblPr>
              <a:tblGrid>
                <a:gridCol w="4944221">
                  <a:extLst>
                    <a:ext uri="{9D8B030D-6E8A-4147-A177-3AD203B41FA5}">
                      <a16:colId xmlns:a16="http://schemas.microsoft.com/office/drawing/2014/main" val="2969370010"/>
                    </a:ext>
                  </a:extLst>
                </a:gridCol>
              </a:tblGrid>
              <a:tr h="277962">
                <a:tc>
                  <a:txBody>
                    <a:bodyPr/>
                    <a:lstStyle/>
                    <a:p>
                      <a:pPr algn="ctr"/>
                      <a:r>
                        <a:rPr lang="en-US">
                          <a:solidFill>
                            <a:schemeClr val="bg1"/>
                          </a:solidFill>
                          <a:highlight>
                            <a:srgbClr val="800000"/>
                          </a:highlight>
                        </a:rPr>
                        <a:t>Assumptions</a:t>
                      </a:r>
                    </a:p>
                  </a:txBody>
                  <a:tcPr>
                    <a:solidFill>
                      <a:srgbClr val="800000"/>
                    </a:solidFill>
                  </a:tcPr>
                </a:tc>
                <a:extLst>
                  <a:ext uri="{0D108BD9-81ED-4DB2-BD59-A6C34878D82A}">
                    <a16:rowId xmlns:a16="http://schemas.microsoft.com/office/drawing/2014/main" val="1071387258"/>
                  </a:ext>
                </a:extLst>
              </a:tr>
              <a:tr h="1498737">
                <a:tc>
                  <a:txBody>
                    <a:bodyPr/>
                    <a:lstStyle/>
                    <a:p>
                      <a:pPr marL="285750" indent="-285750">
                        <a:lnSpc>
                          <a:spcPct val="100000"/>
                        </a:lnSpc>
                        <a:buFont typeface="Arial" panose="020B0604020202020204" pitchFamily="34" charset="0"/>
                        <a:buChar char="•"/>
                      </a:pPr>
                      <a:r>
                        <a:rPr lang="en-US" sz="1300"/>
                        <a:t>Customers from a state are proportionately distributed to CTAs based on volume share of RTD Tea sales</a:t>
                      </a:r>
                    </a:p>
                    <a:p>
                      <a:pPr marL="285750" indent="-285750">
                        <a:lnSpc>
                          <a:spcPct val="100000"/>
                        </a:lnSpc>
                        <a:buFont typeface="Arial" panose="020B0604020202020204" pitchFamily="34" charset="0"/>
                        <a:buChar char="•"/>
                      </a:pPr>
                      <a:endParaRPr lang="en-US" sz="1300"/>
                    </a:p>
                    <a:p>
                      <a:pPr marL="285750" indent="-285750">
                        <a:lnSpc>
                          <a:spcPct val="100000"/>
                        </a:lnSpc>
                        <a:buFont typeface="Arial" panose="020B0604020202020204" pitchFamily="34" charset="0"/>
                        <a:buChar char="•"/>
                      </a:pPr>
                      <a:r>
                        <a:rPr lang="en-US" sz="1300"/>
                        <a:t>Marketing reach of each channel is proportional to Recall metric of marketing spends slide</a:t>
                      </a:r>
                    </a:p>
                    <a:p>
                      <a:pPr marL="0" indent="0">
                        <a:lnSpc>
                          <a:spcPct val="100000"/>
                        </a:lnSpc>
                        <a:buFont typeface="Arial" panose="020B0604020202020204" pitchFamily="34" charset="0"/>
                        <a:buNone/>
                      </a:pPr>
                      <a:endParaRPr lang="en-US" sz="1300"/>
                    </a:p>
                    <a:p>
                      <a:pPr marL="285750" indent="-285750">
                        <a:lnSpc>
                          <a:spcPct val="100000"/>
                        </a:lnSpc>
                        <a:buFont typeface="Arial" panose="020B0604020202020204" pitchFamily="34" charset="0"/>
                        <a:buChar char="•"/>
                      </a:pPr>
                      <a:r>
                        <a:rPr lang="en-US" sz="1200"/>
                        <a:t>Effect of promotion/display is same for all CTAs and segments </a:t>
                      </a:r>
                      <a:endParaRPr lang="en-US" sz="1300"/>
                    </a:p>
                    <a:p>
                      <a:pPr marL="0" indent="0">
                        <a:lnSpc>
                          <a:spcPct val="100000"/>
                        </a:lnSpc>
                        <a:buFont typeface="Arial" panose="020B0604020202020204" pitchFamily="34" charset="0"/>
                        <a:buNone/>
                      </a:pPr>
                      <a:endParaRPr lang="en-US" sz="1300"/>
                    </a:p>
                  </a:txBody>
                  <a:tcPr>
                    <a:solidFill>
                      <a:srgbClr val="F0F0F0"/>
                    </a:solidFill>
                  </a:tcPr>
                </a:tc>
                <a:extLst>
                  <a:ext uri="{0D108BD9-81ED-4DB2-BD59-A6C34878D82A}">
                    <a16:rowId xmlns:a16="http://schemas.microsoft.com/office/drawing/2014/main" val="3687578130"/>
                  </a:ext>
                </a:extLst>
              </a:tr>
            </a:tbl>
          </a:graphicData>
        </a:graphic>
      </p:graphicFrame>
      <p:graphicFrame>
        <p:nvGraphicFramePr>
          <p:cNvPr id="7" name="Table 6">
            <a:extLst>
              <a:ext uri="{FF2B5EF4-FFF2-40B4-BE49-F238E27FC236}">
                <a16:creationId xmlns:a16="http://schemas.microsoft.com/office/drawing/2014/main" id="{2492D22F-8FAC-4BDB-BF50-B1B0B66F814D}"/>
              </a:ext>
            </a:extLst>
          </p:cNvPr>
          <p:cNvGraphicFramePr>
            <a:graphicFrameLocks noGrp="1"/>
          </p:cNvGraphicFramePr>
          <p:nvPr/>
        </p:nvGraphicFramePr>
        <p:xfrm>
          <a:off x="6222929" y="3509767"/>
          <a:ext cx="4935911" cy="3052585"/>
        </p:xfrm>
        <a:graphic>
          <a:graphicData uri="http://schemas.openxmlformats.org/drawingml/2006/table">
            <a:tbl>
              <a:tblPr firstRow="1" bandRow="1">
                <a:tableStyleId>{5C22544A-7EE6-4342-B048-85BDC9FD1C3A}</a:tableStyleId>
              </a:tblPr>
              <a:tblGrid>
                <a:gridCol w="4935911">
                  <a:extLst>
                    <a:ext uri="{9D8B030D-6E8A-4147-A177-3AD203B41FA5}">
                      <a16:colId xmlns:a16="http://schemas.microsoft.com/office/drawing/2014/main" val="2969370010"/>
                    </a:ext>
                  </a:extLst>
                </a:gridCol>
              </a:tblGrid>
              <a:tr h="385585">
                <a:tc>
                  <a:txBody>
                    <a:bodyPr/>
                    <a:lstStyle/>
                    <a:p>
                      <a:pPr algn="ctr"/>
                      <a:r>
                        <a:rPr lang="en-US" sz="1600">
                          <a:solidFill>
                            <a:schemeClr val="bg1"/>
                          </a:solidFill>
                          <a:highlight>
                            <a:srgbClr val="800000"/>
                          </a:highlight>
                        </a:rPr>
                        <a:t>Heuristic Rules</a:t>
                      </a:r>
                    </a:p>
                  </a:txBody>
                  <a:tcPr>
                    <a:solidFill>
                      <a:srgbClr val="800000"/>
                    </a:solidFill>
                  </a:tcPr>
                </a:tc>
                <a:extLst>
                  <a:ext uri="{0D108BD9-81ED-4DB2-BD59-A6C34878D82A}">
                    <a16:rowId xmlns:a16="http://schemas.microsoft.com/office/drawing/2014/main" val="1071387258"/>
                  </a:ext>
                </a:extLst>
              </a:tr>
              <a:tr h="2079026">
                <a:tc>
                  <a:txBody>
                    <a:bodyPr/>
                    <a:lstStyle/>
                    <a:p>
                      <a:pPr marL="285750" lvl="0" indent="-285750">
                        <a:buFont typeface="Arial" panose="020B0604020202020204" pitchFamily="34" charset="0"/>
                        <a:buChar char="•"/>
                      </a:pPr>
                      <a:r>
                        <a:rPr lang="en-US" sz="1300" kern="1200" dirty="0">
                          <a:solidFill>
                            <a:schemeClr val="dk1"/>
                          </a:solidFill>
                          <a:effectLst/>
                          <a:latin typeface="+mn-lt"/>
                          <a:ea typeface="+mn-ea"/>
                          <a:cs typeface="+mn-cs"/>
                        </a:rPr>
                        <a:t>Agent drinking moment behavior defined based on segments and part of day</a:t>
                      </a:r>
                    </a:p>
                    <a:p>
                      <a:pPr marL="285750" lvl="0" indent="-285750">
                        <a:buFont typeface="Arial" panose="020B0604020202020204" pitchFamily="34" charset="0"/>
                        <a:buChar char="•"/>
                      </a:pPr>
                      <a:r>
                        <a:rPr lang="en-US" sz="1300" kern="1200" dirty="0">
                          <a:solidFill>
                            <a:schemeClr val="dk1"/>
                          </a:solidFill>
                          <a:effectLst/>
                          <a:latin typeface="+mn-lt"/>
                          <a:ea typeface="+mn-ea"/>
                          <a:cs typeface="+mn-cs"/>
                        </a:rPr>
                        <a:t>Agents have a higher probability for choosing a drinking moment on a hot day</a:t>
                      </a:r>
                    </a:p>
                    <a:p>
                      <a:pPr marL="285750" lvl="0" indent="-285750">
                        <a:buFont typeface="Arial" panose="020B0604020202020204" pitchFamily="34" charset="0"/>
                        <a:buChar char="•"/>
                      </a:pPr>
                      <a:r>
                        <a:rPr lang="en-US" sz="1300" kern="1200" dirty="0">
                          <a:solidFill>
                            <a:schemeClr val="dk1"/>
                          </a:solidFill>
                          <a:effectLst/>
                          <a:latin typeface="+mn-lt"/>
                          <a:ea typeface="+mn-ea"/>
                          <a:cs typeface="+mn-cs"/>
                        </a:rPr>
                        <a:t>Agents have different motivations to purchase Fuze based on how often they have consumed in the recent past - product adoption segments</a:t>
                      </a:r>
                    </a:p>
                    <a:p>
                      <a:pPr marL="742950" lvl="1" indent="-285750">
                        <a:buFont typeface="Courier New" panose="02070309020205020404" pitchFamily="49" charset="0"/>
                        <a:buChar char="o"/>
                      </a:pPr>
                      <a:r>
                        <a:rPr lang="en-US" sz="1300" kern="1200" dirty="0">
                          <a:solidFill>
                            <a:schemeClr val="dk1"/>
                          </a:solidFill>
                          <a:effectLst/>
                          <a:latin typeface="+mn-lt"/>
                          <a:ea typeface="+mn-ea"/>
                          <a:cs typeface="+mn-cs"/>
                        </a:rPr>
                        <a:t>Agents who do not consume Fuze often are motivated by combinations of social index, brand awareness and promotions</a:t>
                      </a:r>
                    </a:p>
                    <a:p>
                      <a:pPr marL="742950" lvl="1" indent="-285750">
                        <a:buFont typeface="Courier New" panose="02070309020205020404" pitchFamily="49" charset="0"/>
                        <a:buChar char="o"/>
                      </a:pPr>
                      <a:r>
                        <a:rPr lang="en-US" sz="1300" kern="1200" dirty="0">
                          <a:solidFill>
                            <a:schemeClr val="dk1"/>
                          </a:solidFill>
                          <a:effectLst/>
                          <a:latin typeface="+mn-lt"/>
                          <a:ea typeface="+mn-ea"/>
                          <a:cs typeface="+mn-cs"/>
                        </a:rPr>
                        <a:t>Agents who consume Fuze often are primarily motivated by the availability of flavors, promotions, etc.</a:t>
                      </a:r>
                    </a:p>
                    <a:p>
                      <a:pPr marL="0" indent="0">
                        <a:buFont typeface="Arial" panose="020B0604020202020204" pitchFamily="34" charset="0"/>
                        <a:buNone/>
                      </a:pPr>
                      <a:endParaRPr lang="en-US" sz="1300" dirty="0"/>
                    </a:p>
                  </a:txBody>
                  <a:tcPr>
                    <a:solidFill>
                      <a:srgbClr val="F0F0F0"/>
                    </a:solidFill>
                  </a:tcPr>
                </a:tc>
                <a:extLst>
                  <a:ext uri="{0D108BD9-81ED-4DB2-BD59-A6C34878D82A}">
                    <a16:rowId xmlns:a16="http://schemas.microsoft.com/office/drawing/2014/main" val="3687578130"/>
                  </a:ext>
                </a:extLst>
              </a:tr>
            </a:tbl>
          </a:graphicData>
        </a:graphic>
      </p:graphicFrame>
    </p:spTree>
    <p:extLst>
      <p:ext uri="{BB962C8B-B14F-4D97-AF65-F5344CB8AC3E}">
        <p14:creationId xmlns:p14="http://schemas.microsoft.com/office/powerpoint/2010/main" val="6266008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50E5A8-EC78-4930-A333-96506DA3E687}"/>
              </a:ext>
            </a:extLst>
          </p:cNvPr>
          <p:cNvSpPr txBox="1">
            <a:spLocks/>
          </p:cNvSpPr>
          <p:nvPr/>
        </p:nvSpPr>
        <p:spPr>
          <a:xfrm>
            <a:off x="465908" y="399104"/>
            <a:ext cx="10515600" cy="369332"/>
          </a:xfrm>
          <a:prstGeom prst="rect">
            <a:avLst/>
          </a:prstGeom>
          <a:noFill/>
        </p:spPr>
        <p:txBody>
          <a:bodyPr wrap="square"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b="1" dirty="0">
                <a:solidFill>
                  <a:srgbClr val="800000"/>
                </a:solidFill>
                <a:latin typeface="Calibri" panose="020F0502020204030204" pitchFamily="34" charset="0"/>
                <a:ea typeface="Segoe UI Historic" panose="020B0502040204020203" pitchFamily="34" charset="0"/>
                <a:cs typeface="Calibri" panose="020F0502020204030204" pitchFamily="34" charset="0"/>
              </a:rPr>
              <a:t>Creating Brand Awareness Index | </a:t>
            </a:r>
            <a:endParaRPr lang="en-US" sz="2000" b="1" dirty="0">
              <a:solidFill>
                <a:srgbClr val="525252"/>
              </a:solidFill>
              <a:ea typeface="Segoe UI Historic" panose="020B0502040204020203" pitchFamily="34" charset="0"/>
              <a:cs typeface="Segoe UI Historic" panose="020B0502040204020203" pitchFamily="34" charset="0"/>
            </a:endParaRPr>
          </a:p>
        </p:txBody>
      </p:sp>
      <p:sp>
        <p:nvSpPr>
          <p:cNvPr id="3" name="TextBox 2">
            <a:extLst>
              <a:ext uri="{FF2B5EF4-FFF2-40B4-BE49-F238E27FC236}">
                <a16:creationId xmlns:a16="http://schemas.microsoft.com/office/drawing/2014/main" id="{2200C872-3BF6-4484-9C63-3ABCC663F222}"/>
              </a:ext>
            </a:extLst>
          </p:cNvPr>
          <p:cNvSpPr txBox="1"/>
          <p:nvPr/>
        </p:nvSpPr>
        <p:spPr>
          <a:xfrm>
            <a:off x="618307" y="940837"/>
            <a:ext cx="10751686" cy="584775"/>
          </a:xfrm>
          <a:prstGeom prst="rect">
            <a:avLst/>
          </a:prstGeom>
          <a:solidFill>
            <a:schemeClr val="bg1">
              <a:lumMod val="95000"/>
            </a:schemeClr>
          </a:solidFill>
          <a:ln>
            <a:noFill/>
          </a:ln>
        </p:spPr>
        <p:txBody>
          <a:bodyPr wrap="square" rtlCol="0">
            <a:spAutoFit/>
          </a:bodyPr>
          <a:lstStyle/>
          <a:p>
            <a:r>
              <a:rPr lang="en-US" sz="1600" b="1" dirty="0">
                <a:latin typeface="+mj-lt"/>
              </a:rPr>
              <a:t>Brand Awareness Index captures the current level of brand perception by an agent, dynamically updating itself every time an agent is exposed to an advertising piece </a:t>
            </a:r>
          </a:p>
        </p:txBody>
      </p:sp>
      <p:sp>
        <p:nvSpPr>
          <p:cNvPr id="4" name="Rectangle 3">
            <a:extLst>
              <a:ext uri="{FF2B5EF4-FFF2-40B4-BE49-F238E27FC236}">
                <a16:creationId xmlns:a16="http://schemas.microsoft.com/office/drawing/2014/main" id="{C99BFA7C-3732-45D3-BB53-9C61D3856638}"/>
              </a:ext>
            </a:extLst>
          </p:cNvPr>
          <p:cNvSpPr/>
          <p:nvPr/>
        </p:nvSpPr>
        <p:spPr>
          <a:xfrm>
            <a:off x="618308" y="1915886"/>
            <a:ext cx="3248297" cy="853440"/>
          </a:xfrm>
          <a:prstGeom prst="rect">
            <a:avLst/>
          </a:prstGeom>
          <a:solidFill>
            <a:srgbClr val="0066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Understand Media Exposure</a:t>
            </a:r>
          </a:p>
        </p:txBody>
      </p:sp>
      <p:sp>
        <p:nvSpPr>
          <p:cNvPr id="5" name="Rectangle 4">
            <a:extLst>
              <a:ext uri="{FF2B5EF4-FFF2-40B4-BE49-F238E27FC236}">
                <a16:creationId xmlns:a16="http://schemas.microsoft.com/office/drawing/2014/main" id="{0CE2B0DC-11A5-47E4-AD0C-2A6621A3C88E}"/>
              </a:ext>
            </a:extLst>
          </p:cNvPr>
          <p:cNvSpPr/>
          <p:nvPr/>
        </p:nvSpPr>
        <p:spPr>
          <a:xfrm>
            <a:off x="4448996" y="1907176"/>
            <a:ext cx="3248296" cy="853440"/>
          </a:xfrm>
          <a:prstGeom prst="rect">
            <a:avLst/>
          </a:prstGeom>
          <a:solidFill>
            <a:srgbClr val="0066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Calculate Brand Awareness</a:t>
            </a:r>
          </a:p>
        </p:txBody>
      </p:sp>
      <p:sp>
        <p:nvSpPr>
          <p:cNvPr id="6" name="Rectangle 5">
            <a:extLst>
              <a:ext uri="{FF2B5EF4-FFF2-40B4-BE49-F238E27FC236}">
                <a16:creationId xmlns:a16="http://schemas.microsoft.com/office/drawing/2014/main" id="{B483E77B-1F01-49E3-A7C4-B90C2CFD37DF}"/>
              </a:ext>
            </a:extLst>
          </p:cNvPr>
          <p:cNvSpPr/>
          <p:nvPr/>
        </p:nvSpPr>
        <p:spPr>
          <a:xfrm>
            <a:off x="8321047" y="1915886"/>
            <a:ext cx="3248296" cy="853440"/>
          </a:xfrm>
          <a:prstGeom prst="rect">
            <a:avLst/>
          </a:prstGeom>
          <a:solidFill>
            <a:srgbClr val="0066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Validate impact on Purchase</a:t>
            </a:r>
          </a:p>
        </p:txBody>
      </p:sp>
      <p:sp>
        <p:nvSpPr>
          <p:cNvPr id="7" name="Rectangle 6">
            <a:extLst>
              <a:ext uri="{FF2B5EF4-FFF2-40B4-BE49-F238E27FC236}">
                <a16:creationId xmlns:a16="http://schemas.microsoft.com/office/drawing/2014/main" id="{FE590F4E-B994-4E9C-9085-DDBEEFAC378D}"/>
              </a:ext>
            </a:extLst>
          </p:cNvPr>
          <p:cNvSpPr/>
          <p:nvPr/>
        </p:nvSpPr>
        <p:spPr>
          <a:xfrm>
            <a:off x="618307" y="2781607"/>
            <a:ext cx="3248297" cy="307926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30620F83-9378-412F-B97C-E9DA563D7BDB}"/>
              </a:ext>
            </a:extLst>
          </p:cNvPr>
          <p:cNvSpPr/>
          <p:nvPr/>
        </p:nvSpPr>
        <p:spPr>
          <a:xfrm>
            <a:off x="4452259" y="2769326"/>
            <a:ext cx="3248297" cy="309154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EB20E15E-311D-486D-8ED2-DB8DE43D1564}"/>
              </a:ext>
            </a:extLst>
          </p:cNvPr>
          <p:cNvSpPr/>
          <p:nvPr/>
        </p:nvSpPr>
        <p:spPr>
          <a:xfrm>
            <a:off x="8330572" y="2795179"/>
            <a:ext cx="3248297" cy="311331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741D5040-E720-49C1-9CDE-4AB2F7481A89}"/>
              </a:ext>
            </a:extLst>
          </p:cNvPr>
          <p:cNvSpPr/>
          <p:nvPr/>
        </p:nvSpPr>
        <p:spPr>
          <a:xfrm>
            <a:off x="465908" y="1815493"/>
            <a:ext cx="483325" cy="494993"/>
          </a:xfrm>
          <a:prstGeom prst="ellipse">
            <a:avLst/>
          </a:prstGeom>
          <a:solidFill>
            <a:srgbClr val="80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t>1</a:t>
            </a:r>
          </a:p>
        </p:txBody>
      </p:sp>
      <p:sp>
        <p:nvSpPr>
          <p:cNvPr id="12" name="Oval 11">
            <a:extLst>
              <a:ext uri="{FF2B5EF4-FFF2-40B4-BE49-F238E27FC236}">
                <a16:creationId xmlns:a16="http://schemas.microsoft.com/office/drawing/2014/main" id="{25BD608A-3D07-445B-9A89-7235209FE31C}"/>
              </a:ext>
            </a:extLst>
          </p:cNvPr>
          <p:cNvSpPr/>
          <p:nvPr/>
        </p:nvSpPr>
        <p:spPr>
          <a:xfrm>
            <a:off x="4296600" y="1815491"/>
            <a:ext cx="483325" cy="494993"/>
          </a:xfrm>
          <a:prstGeom prst="ellipse">
            <a:avLst/>
          </a:prstGeom>
          <a:solidFill>
            <a:srgbClr val="80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t>2</a:t>
            </a:r>
          </a:p>
        </p:txBody>
      </p:sp>
      <p:sp>
        <p:nvSpPr>
          <p:cNvPr id="13" name="Oval 12">
            <a:extLst>
              <a:ext uri="{FF2B5EF4-FFF2-40B4-BE49-F238E27FC236}">
                <a16:creationId xmlns:a16="http://schemas.microsoft.com/office/drawing/2014/main" id="{6E350F0C-A3A1-4254-A19B-FA4D8179E8C2}"/>
              </a:ext>
            </a:extLst>
          </p:cNvPr>
          <p:cNvSpPr/>
          <p:nvPr/>
        </p:nvSpPr>
        <p:spPr>
          <a:xfrm>
            <a:off x="8188235" y="1815491"/>
            <a:ext cx="483325" cy="494993"/>
          </a:xfrm>
          <a:prstGeom prst="ellipse">
            <a:avLst/>
          </a:prstGeom>
          <a:solidFill>
            <a:srgbClr val="80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t>3</a:t>
            </a:r>
          </a:p>
        </p:txBody>
      </p:sp>
      <p:sp>
        <p:nvSpPr>
          <p:cNvPr id="14" name="Isosceles Triangle 13">
            <a:extLst>
              <a:ext uri="{FF2B5EF4-FFF2-40B4-BE49-F238E27FC236}">
                <a16:creationId xmlns:a16="http://schemas.microsoft.com/office/drawing/2014/main" id="{B6CE468F-F9B7-4366-8080-B6FA811DE206}"/>
              </a:ext>
            </a:extLst>
          </p:cNvPr>
          <p:cNvSpPr/>
          <p:nvPr/>
        </p:nvSpPr>
        <p:spPr>
          <a:xfrm rot="5400000">
            <a:off x="3138135" y="4040555"/>
            <a:ext cx="2013947" cy="302983"/>
          </a:xfrm>
          <a:prstGeom prst="triangle">
            <a:avLst/>
          </a:prstGeom>
          <a:solidFill>
            <a:srgbClr val="8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Isosceles Triangle 14">
            <a:extLst>
              <a:ext uri="{FF2B5EF4-FFF2-40B4-BE49-F238E27FC236}">
                <a16:creationId xmlns:a16="http://schemas.microsoft.com/office/drawing/2014/main" id="{FDA13D4B-832D-4AA8-A616-1F687E8C50EF}"/>
              </a:ext>
            </a:extLst>
          </p:cNvPr>
          <p:cNvSpPr/>
          <p:nvPr/>
        </p:nvSpPr>
        <p:spPr>
          <a:xfrm rot="5400000">
            <a:off x="7029770" y="4040555"/>
            <a:ext cx="2013947" cy="302983"/>
          </a:xfrm>
          <a:prstGeom prst="triangle">
            <a:avLst/>
          </a:prstGeom>
          <a:solidFill>
            <a:srgbClr val="8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TextBox 16">
            <a:extLst>
              <a:ext uri="{FF2B5EF4-FFF2-40B4-BE49-F238E27FC236}">
                <a16:creationId xmlns:a16="http://schemas.microsoft.com/office/drawing/2014/main" id="{439ADA56-21F1-4AB8-9FBC-EEE75C7D5F30}"/>
              </a:ext>
            </a:extLst>
          </p:cNvPr>
          <p:cNvSpPr txBox="1"/>
          <p:nvPr/>
        </p:nvSpPr>
        <p:spPr>
          <a:xfrm>
            <a:off x="1447186" y="3351237"/>
            <a:ext cx="2434593" cy="523220"/>
          </a:xfrm>
          <a:prstGeom prst="rect">
            <a:avLst/>
          </a:prstGeom>
          <a:noFill/>
        </p:spPr>
        <p:txBody>
          <a:bodyPr wrap="square" rtlCol="0">
            <a:spAutoFit/>
          </a:bodyPr>
          <a:lstStyle/>
          <a:p>
            <a:r>
              <a:rPr lang="en-US" sz="1400" b="1"/>
              <a:t>Understand overall media consumption</a:t>
            </a:r>
          </a:p>
        </p:txBody>
      </p:sp>
      <p:sp>
        <p:nvSpPr>
          <p:cNvPr id="18" name="TextBox 17">
            <a:extLst>
              <a:ext uri="{FF2B5EF4-FFF2-40B4-BE49-F238E27FC236}">
                <a16:creationId xmlns:a16="http://schemas.microsoft.com/office/drawing/2014/main" id="{5C2C8488-A6BE-462F-B513-401F8B2B3281}"/>
              </a:ext>
            </a:extLst>
          </p:cNvPr>
          <p:cNvSpPr txBox="1"/>
          <p:nvPr/>
        </p:nvSpPr>
        <p:spPr>
          <a:xfrm>
            <a:off x="1462360" y="4623133"/>
            <a:ext cx="2434593" cy="523220"/>
          </a:xfrm>
          <a:prstGeom prst="rect">
            <a:avLst/>
          </a:prstGeom>
          <a:noFill/>
        </p:spPr>
        <p:txBody>
          <a:bodyPr wrap="square" rtlCol="0">
            <a:spAutoFit/>
          </a:bodyPr>
          <a:lstStyle/>
          <a:p>
            <a:r>
              <a:rPr lang="en-US" sz="1400" b="1"/>
              <a:t>Layer in Segment level information</a:t>
            </a:r>
          </a:p>
        </p:txBody>
      </p:sp>
      <p:sp>
        <p:nvSpPr>
          <p:cNvPr id="25" name="TextBox 24">
            <a:extLst>
              <a:ext uri="{FF2B5EF4-FFF2-40B4-BE49-F238E27FC236}">
                <a16:creationId xmlns:a16="http://schemas.microsoft.com/office/drawing/2014/main" id="{F628E5F8-B8C2-46A5-A0AC-FDB11D2E92CC}"/>
              </a:ext>
            </a:extLst>
          </p:cNvPr>
          <p:cNvSpPr txBox="1"/>
          <p:nvPr/>
        </p:nvSpPr>
        <p:spPr>
          <a:xfrm>
            <a:off x="5238241" y="3128040"/>
            <a:ext cx="2477490" cy="307777"/>
          </a:xfrm>
          <a:prstGeom prst="rect">
            <a:avLst/>
          </a:prstGeom>
          <a:noFill/>
        </p:spPr>
        <p:txBody>
          <a:bodyPr wrap="square" rtlCol="0">
            <a:spAutoFit/>
          </a:bodyPr>
          <a:lstStyle/>
          <a:p>
            <a:r>
              <a:rPr lang="en-US" sz="1400" b="1"/>
              <a:t>Define Brand Awareness Index</a:t>
            </a:r>
          </a:p>
        </p:txBody>
      </p:sp>
      <p:sp>
        <p:nvSpPr>
          <p:cNvPr id="27" name="TextBox 26">
            <a:extLst>
              <a:ext uri="{FF2B5EF4-FFF2-40B4-BE49-F238E27FC236}">
                <a16:creationId xmlns:a16="http://schemas.microsoft.com/office/drawing/2014/main" id="{00D843E0-ED7E-4F3C-9AC2-ED97C8636B95}"/>
              </a:ext>
            </a:extLst>
          </p:cNvPr>
          <p:cNvSpPr txBox="1"/>
          <p:nvPr/>
        </p:nvSpPr>
        <p:spPr>
          <a:xfrm>
            <a:off x="5280089" y="3948539"/>
            <a:ext cx="2480212" cy="523220"/>
          </a:xfrm>
          <a:prstGeom prst="rect">
            <a:avLst/>
          </a:prstGeom>
          <a:noFill/>
        </p:spPr>
        <p:txBody>
          <a:bodyPr wrap="square" rtlCol="0">
            <a:spAutoFit/>
          </a:bodyPr>
          <a:lstStyle/>
          <a:p>
            <a:r>
              <a:rPr lang="en-US" sz="1400" b="1"/>
              <a:t>Calculate ad exposure frequency</a:t>
            </a:r>
          </a:p>
        </p:txBody>
      </p:sp>
      <p:sp>
        <p:nvSpPr>
          <p:cNvPr id="29" name="TextBox 28">
            <a:extLst>
              <a:ext uri="{FF2B5EF4-FFF2-40B4-BE49-F238E27FC236}">
                <a16:creationId xmlns:a16="http://schemas.microsoft.com/office/drawing/2014/main" id="{F3DEB0AA-9B9C-431A-8968-A4D0410258B3}"/>
              </a:ext>
            </a:extLst>
          </p:cNvPr>
          <p:cNvSpPr txBox="1"/>
          <p:nvPr/>
        </p:nvSpPr>
        <p:spPr>
          <a:xfrm>
            <a:off x="5235519" y="4984199"/>
            <a:ext cx="2480212" cy="307777"/>
          </a:xfrm>
          <a:prstGeom prst="rect">
            <a:avLst/>
          </a:prstGeom>
          <a:noFill/>
        </p:spPr>
        <p:txBody>
          <a:bodyPr wrap="square" rtlCol="0">
            <a:spAutoFit/>
          </a:bodyPr>
          <a:lstStyle/>
          <a:p>
            <a:r>
              <a:rPr lang="en-US" sz="1400" b="1"/>
              <a:t>Update brand awareness index</a:t>
            </a:r>
          </a:p>
        </p:txBody>
      </p:sp>
      <p:sp>
        <p:nvSpPr>
          <p:cNvPr id="32" name="TextBox 31">
            <a:extLst>
              <a:ext uri="{FF2B5EF4-FFF2-40B4-BE49-F238E27FC236}">
                <a16:creationId xmlns:a16="http://schemas.microsoft.com/office/drawing/2014/main" id="{DAC7DCE9-0500-4B13-A552-6733139413E9}"/>
              </a:ext>
            </a:extLst>
          </p:cNvPr>
          <p:cNvSpPr txBox="1"/>
          <p:nvPr/>
        </p:nvSpPr>
        <p:spPr>
          <a:xfrm>
            <a:off x="9305490" y="2985140"/>
            <a:ext cx="2396666" cy="523220"/>
          </a:xfrm>
          <a:prstGeom prst="rect">
            <a:avLst/>
          </a:prstGeom>
          <a:noFill/>
        </p:spPr>
        <p:txBody>
          <a:bodyPr wrap="square" rtlCol="0">
            <a:spAutoFit/>
          </a:bodyPr>
          <a:lstStyle/>
          <a:p>
            <a:r>
              <a:rPr lang="en-US" sz="1400" b="1"/>
              <a:t>Calculate macro level sales lift caused by marketing</a:t>
            </a:r>
          </a:p>
        </p:txBody>
      </p:sp>
      <p:sp>
        <p:nvSpPr>
          <p:cNvPr id="35" name="TextBox 34">
            <a:extLst>
              <a:ext uri="{FF2B5EF4-FFF2-40B4-BE49-F238E27FC236}">
                <a16:creationId xmlns:a16="http://schemas.microsoft.com/office/drawing/2014/main" id="{312B7EFD-0D07-4BAE-9744-4100396E3CA1}"/>
              </a:ext>
            </a:extLst>
          </p:cNvPr>
          <p:cNvSpPr txBox="1"/>
          <p:nvPr/>
        </p:nvSpPr>
        <p:spPr>
          <a:xfrm>
            <a:off x="9305490" y="4214503"/>
            <a:ext cx="2301766" cy="523220"/>
          </a:xfrm>
          <a:prstGeom prst="rect">
            <a:avLst/>
          </a:prstGeom>
          <a:noFill/>
        </p:spPr>
        <p:txBody>
          <a:bodyPr wrap="square" rtlCol="0">
            <a:spAutoFit/>
          </a:bodyPr>
          <a:lstStyle/>
          <a:p>
            <a:r>
              <a:rPr lang="en-US" sz="1400" b="1"/>
              <a:t>Tune parameter till sales lift is validated</a:t>
            </a:r>
          </a:p>
        </p:txBody>
      </p:sp>
      <p:pic>
        <p:nvPicPr>
          <p:cNvPr id="37" name="Picture 36">
            <a:extLst>
              <a:ext uri="{FF2B5EF4-FFF2-40B4-BE49-F238E27FC236}">
                <a16:creationId xmlns:a16="http://schemas.microsoft.com/office/drawing/2014/main" id="{E1558F35-6934-44CE-B14E-67E388C369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9839" y="3379114"/>
            <a:ext cx="595642" cy="595642"/>
          </a:xfrm>
          <a:prstGeom prst="rect">
            <a:avLst/>
          </a:prstGeom>
        </p:spPr>
      </p:pic>
      <p:pic>
        <p:nvPicPr>
          <p:cNvPr id="38" name="Picture 18" descr="Image result for customer segment icon">
            <a:extLst>
              <a:ext uri="{FF2B5EF4-FFF2-40B4-BE49-F238E27FC236}">
                <a16:creationId xmlns:a16="http://schemas.microsoft.com/office/drawing/2014/main" id="{F21CBB1E-2B3F-487C-B984-02881C0D89CD}"/>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9778" b="97333" l="4000" r="96889">
                        <a14:foregroundMark x1="25778" y1="40000" x2="23111" y2="19111"/>
                        <a14:foregroundMark x1="11556" y1="88889" x2="20000" y2="70667"/>
                        <a14:foregroundMark x1="85333" y1="94222" x2="70667" y2="69333"/>
                        <a14:foregroundMark x1="47556" y1="23111" x2="50667" y2="31556"/>
                        <a14:foregroundMark x1="4000" y1="94222" x2="25778" y2="92889"/>
                        <a14:foregroundMark x1="85333" y1="92889" x2="96889" y2="97333"/>
                      </a14:backgroundRemoval>
                    </a14:imgEffect>
                  </a14:imgLayer>
                </a14:imgProps>
              </a:ext>
              <a:ext uri="{28A0092B-C50C-407E-A947-70E740481C1C}">
                <a14:useLocalDpi xmlns:a14="http://schemas.microsoft.com/office/drawing/2010/main" val="0"/>
              </a:ext>
            </a:extLst>
          </a:blip>
          <a:srcRect/>
          <a:stretch>
            <a:fillRect/>
          </a:stretch>
        </p:blipFill>
        <p:spPr bwMode="auto">
          <a:xfrm>
            <a:off x="769839" y="4572262"/>
            <a:ext cx="600173" cy="623998"/>
          </a:xfrm>
          <a:prstGeom prst="rect">
            <a:avLst/>
          </a:prstGeom>
          <a:noFill/>
          <a:extLst>
            <a:ext uri="{909E8E84-426E-40DD-AFC4-6F175D3DCCD1}">
              <a14:hiddenFill xmlns:a14="http://schemas.microsoft.com/office/drawing/2010/main">
                <a:solidFill>
                  <a:srgbClr val="FFFFFF"/>
                </a:solidFill>
              </a14:hiddenFill>
            </a:ext>
          </a:extLst>
        </p:spPr>
      </p:pic>
      <p:cxnSp>
        <p:nvCxnSpPr>
          <p:cNvPr id="16" name="Straight Connector 15">
            <a:extLst>
              <a:ext uri="{FF2B5EF4-FFF2-40B4-BE49-F238E27FC236}">
                <a16:creationId xmlns:a16="http://schemas.microsoft.com/office/drawing/2014/main" id="{802F62BF-3F53-4788-939F-C3F8FB16B60B}"/>
              </a:ext>
            </a:extLst>
          </p:cNvPr>
          <p:cNvCxnSpPr/>
          <p:nvPr/>
        </p:nvCxnSpPr>
        <p:spPr>
          <a:xfrm>
            <a:off x="4633673" y="4011706"/>
            <a:ext cx="0" cy="498078"/>
          </a:xfrm>
          <a:prstGeom prst="line">
            <a:avLst/>
          </a:prstGeom>
          <a:ln w="28575"/>
        </p:spPr>
        <p:style>
          <a:lnRef idx="1">
            <a:schemeClr val="dk1"/>
          </a:lnRef>
          <a:fillRef idx="0">
            <a:schemeClr val="dk1"/>
          </a:fillRef>
          <a:effectRef idx="0">
            <a:schemeClr val="dk1"/>
          </a:effectRef>
          <a:fontRef idx="minor">
            <a:schemeClr val="tx1"/>
          </a:fontRef>
        </p:style>
      </p:cxnSp>
      <p:cxnSp>
        <p:nvCxnSpPr>
          <p:cNvPr id="39" name="Straight Connector 38">
            <a:extLst>
              <a:ext uri="{FF2B5EF4-FFF2-40B4-BE49-F238E27FC236}">
                <a16:creationId xmlns:a16="http://schemas.microsoft.com/office/drawing/2014/main" id="{5D6E3F61-28B9-4553-B95B-B5492906F3CA}"/>
              </a:ext>
            </a:extLst>
          </p:cNvPr>
          <p:cNvCxnSpPr>
            <a:cxnSpLocks/>
          </p:cNvCxnSpPr>
          <p:nvPr/>
        </p:nvCxnSpPr>
        <p:spPr>
          <a:xfrm flipH="1">
            <a:off x="4582154" y="4463223"/>
            <a:ext cx="563880"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41" name="Connector: Curved 40">
            <a:extLst>
              <a:ext uri="{FF2B5EF4-FFF2-40B4-BE49-F238E27FC236}">
                <a16:creationId xmlns:a16="http://schemas.microsoft.com/office/drawing/2014/main" id="{9E7CF962-DF4E-4F22-B473-B35B2EE93B43}"/>
              </a:ext>
            </a:extLst>
          </p:cNvPr>
          <p:cNvCxnSpPr>
            <a:cxnSpLocks/>
          </p:cNvCxnSpPr>
          <p:nvPr/>
        </p:nvCxnSpPr>
        <p:spPr>
          <a:xfrm flipV="1">
            <a:off x="4633673" y="4127866"/>
            <a:ext cx="512360" cy="335358"/>
          </a:xfrm>
          <a:prstGeom prst="curvedConnector3">
            <a:avLst>
              <a:gd name="adj1" fmla="val 50000"/>
            </a:avLst>
          </a:prstGeom>
          <a:ln w="28575"/>
        </p:spPr>
        <p:style>
          <a:lnRef idx="1">
            <a:schemeClr val="dk1"/>
          </a:lnRef>
          <a:fillRef idx="0">
            <a:schemeClr val="dk1"/>
          </a:fillRef>
          <a:effectRef idx="0">
            <a:schemeClr val="dk1"/>
          </a:effectRef>
          <a:fontRef idx="minor">
            <a:schemeClr val="tx1"/>
          </a:fontRef>
        </p:style>
      </p:cxnSp>
      <p:pic>
        <p:nvPicPr>
          <p:cNvPr id="28" name="Picture 27">
            <a:extLst>
              <a:ext uri="{FF2B5EF4-FFF2-40B4-BE49-F238E27FC236}">
                <a16:creationId xmlns:a16="http://schemas.microsoft.com/office/drawing/2014/main" id="{00F83CDD-A9CD-4A5C-8C66-7C64BAD239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50391" y="3074583"/>
            <a:ext cx="595642" cy="595642"/>
          </a:xfrm>
          <a:prstGeom prst="rect">
            <a:avLst/>
          </a:prstGeom>
        </p:spPr>
      </p:pic>
      <p:pic>
        <p:nvPicPr>
          <p:cNvPr id="30" name="Picture 29">
            <a:extLst>
              <a:ext uri="{FF2B5EF4-FFF2-40B4-BE49-F238E27FC236}">
                <a16:creationId xmlns:a16="http://schemas.microsoft.com/office/drawing/2014/main" id="{1044CB3A-3435-4635-A34B-B262112594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04095" y="4920865"/>
            <a:ext cx="595642" cy="595642"/>
          </a:xfrm>
          <a:prstGeom prst="rect">
            <a:avLst/>
          </a:prstGeom>
        </p:spPr>
      </p:pic>
      <p:pic>
        <p:nvPicPr>
          <p:cNvPr id="31" name="Picture 30">
            <a:extLst>
              <a:ext uri="{FF2B5EF4-FFF2-40B4-BE49-F238E27FC236}">
                <a16:creationId xmlns:a16="http://schemas.microsoft.com/office/drawing/2014/main" id="{774BCE44-A215-45D7-A8CE-4ECFF825BA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53221" y="2977162"/>
            <a:ext cx="595642" cy="595642"/>
          </a:xfrm>
          <a:prstGeom prst="rect">
            <a:avLst/>
          </a:prstGeom>
        </p:spPr>
      </p:pic>
      <p:pic>
        <p:nvPicPr>
          <p:cNvPr id="33" name="Picture 32">
            <a:extLst>
              <a:ext uri="{FF2B5EF4-FFF2-40B4-BE49-F238E27FC236}">
                <a16:creationId xmlns:a16="http://schemas.microsoft.com/office/drawing/2014/main" id="{E3D06240-9637-4F29-A337-44F5E23DE6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99287" y="4165402"/>
            <a:ext cx="595642" cy="595642"/>
          </a:xfrm>
          <a:prstGeom prst="rect">
            <a:avLst/>
          </a:prstGeom>
        </p:spPr>
      </p:pic>
      <p:sp>
        <p:nvSpPr>
          <p:cNvPr id="34" name="TextBox 33">
            <a:extLst>
              <a:ext uri="{FF2B5EF4-FFF2-40B4-BE49-F238E27FC236}">
                <a16:creationId xmlns:a16="http://schemas.microsoft.com/office/drawing/2014/main" id="{0DC72DCD-E3A9-4F87-ACBF-8BBAAAE9EACE}"/>
              </a:ext>
            </a:extLst>
          </p:cNvPr>
          <p:cNvSpPr txBox="1"/>
          <p:nvPr/>
        </p:nvSpPr>
        <p:spPr>
          <a:xfrm>
            <a:off x="297551" y="6568559"/>
            <a:ext cx="638175" cy="338554"/>
          </a:xfrm>
          <a:prstGeom prst="rect">
            <a:avLst/>
          </a:prstGeom>
          <a:noFill/>
        </p:spPr>
        <p:txBody>
          <a:bodyPr wrap="square" rtlCol="0">
            <a:spAutoFit/>
          </a:bodyPr>
          <a:lstStyle/>
          <a:p>
            <a:r>
              <a:rPr lang="en-US" sz="1600" dirty="0">
                <a:latin typeface="+mj-lt"/>
                <a:hlinkClick r:id="rId5" action="ppaction://hlinksldjump"/>
              </a:rPr>
              <a:t>Back</a:t>
            </a:r>
            <a:endParaRPr lang="en-US" sz="1600" dirty="0">
              <a:latin typeface="+mj-lt"/>
            </a:endParaRPr>
          </a:p>
        </p:txBody>
      </p:sp>
    </p:spTree>
    <p:extLst>
      <p:ext uri="{BB962C8B-B14F-4D97-AF65-F5344CB8AC3E}">
        <p14:creationId xmlns:p14="http://schemas.microsoft.com/office/powerpoint/2010/main" val="13035716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E75511C-802C-4278-B9ED-A514AFB45B5F}"/>
              </a:ext>
            </a:extLst>
          </p:cNvPr>
          <p:cNvSpPr txBox="1"/>
          <p:nvPr/>
        </p:nvSpPr>
        <p:spPr>
          <a:xfrm>
            <a:off x="353233" y="442090"/>
            <a:ext cx="4202438" cy="400110"/>
          </a:xfrm>
          <a:prstGeom prst="rect">
            <a:avLst/>
          </a:prstGeom>
          <a:noFill/>
        </p:spPr>
        <p:txBody>
          <a:bodyPr wrap="square" rtlCol="0">
            <a:spAutoFit/>
          </a:bodyPr>
          <a:lstStyle/>
          <a:p>
            <a:r>
              <a:rPr lang="en-US" sz="2000" b="1" dirty="0"/>
              <a:t> </a:t>
            </a:r>
            <a:r>
              <a:rPr lang="en-US" sz="2000" b="1" dirty="0">
                <a:solidFill>
                  <a:srgbClr val="800000"/>
                </a:solidFill>
              </a:rPr>
              <a:t>Understanding Media Exposure | </a:t>
            </a:r>
          </a:p>
        </p:txBody>
      </p:sp>
      <p:sp>
        <p:nvSpPr>
          <p:cNvPr id="5" name="Rectangle 4">
            <a:extLst>
              <a:ext uri="{FF2B5EF4-FFF2-40B4-BE49-F238E27FC236}">
                <a16:creationId xmlns:a16="http://schemas.microsoft.com/office/drawing/2014/main" id="{61D6EBAD-047A-46FC-A531-E2A04672C777}"/>
              </a:ext>
            </a:extLst>
          </p:cNvPr>
          <p:cNvSpPr/>
          <p:nvPr/>
        </p:nvSpPr>
        <p:spPr>
          <a:xfrm>
            <a:off x="542260" y="1001190"/>
            <a:ext cx="11402090" cy="5485335"/>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sz="1200" dirty="0">
              <a:solidFill>
                <a:schemeClr val="tx1"/>
              </a:solidFill>
            </a:endParaRPr>
          </a:p>
        </p:txBody>
      </p:sp>
      <p:sp>
        <p:nvSpPr>
          <p:cNvPr id="6" name="TextBox 5">
            <a:extLst>
              <a:ext uri="{FF2B5EF4-FFF2-40B4-BE49-F238E27FC236}">
                <a16:creationId xmlns:a16="http://schemas.microsoft.com/office/drawing/2014/main" id="{7CB6D11A-2C58-4507-8B95-1084389D64C9}"/>
              </a:ext>
            </a:extLst>
          </p:cNvPr>
          <p:cNvSpPr txBox="1"/>
          <p:nvPr/>
        </p:nvSpPr>
        <p:spPr>
          <a:xfrm>
            <a:off x="847722" y="1792570"/>
            <a:ext cx="3524251" cy="923330"/>
          </a:xfrm>
          <a:prstGeom prst="rect">
            <a:avLst/>
          </a:prstGeom>
          <a:solidFill>
            <a:srgbClr val="006666"/>
          </a:solidFill>
        </p:spPr>
        <p:txBody>
          <a:bodyPr wrap="square" rtlCol="0">
            <a:spAutoFit/>
          </a:bodyPr>
          <a:lstStyle/>
          <a:p>
            <a:r>
              <a:rPr lang="en-US" b="1" dirty="0">
                <a:solidFill>
                  <a:schemeClr val="bg1"/>
                </a:solidFill>
              </a:rPr>
              <a:t>Use Nielsen Data to identify reach of media channels to different segments</a:t>
            </a:r>
          </a:p>
        </p:txBody>
      </p:sp>
      <p:sp>
        <p:nvSpPr>
          <p:cNvPr id="7" name="TextBox 6">
            <a:extLst>
              <a:ext uri="{FF2B5EF4-FFF2-40B4-BE49-F238E27FC236}">
                <a16:creationId xmlns:a16="http://schemas.microsoft.com/office/drawing/2014/main" id="{1CC88E21-99BE-4813-BCB5-79A79F24B7AB}"/>
              </a:ext>
            </a:extLst>
          </p:cNvPr>
          <p:cNvSpPr txBox="1"/>
          <p:nvPr/>
        </p:nvSpPr>
        <p:spPr>
          <a:xfrm>
            <a:off x="919569" y="2874890"/>
            <a:ext cx="3380559" cy="2031325"/>
          </a:xfrm>
          <a:prstGeom prst="rect">
            <a:avLst/>
          </a:prstGeom>
          <a:noFill/>
        </p:spPr>
        <p:txBody>
          <a:bodyPr wrap="square" rtlCol="0">
            <a:spAutoFit/>
          </a:bodyPr>
          <a:lstStyle/>
          <a:p>
            <a:pPr algn="just"/>
            <a:r>
              <a:rPr lang="en-US" sz="1400" dirty="0"/>
              <a:t>3</a:t>
            </a:r>
            <a:r>
              <a:rPr lang="en-US" sz="1400" baseline="30000" dirty="0"/>
              <a:t>rd</a:t>
            </a:r>
            <a:r>
              <a:rPr lang="en-US" sz="1400" dirty="0"/>
              <a:t> party data providers like Nielsen </a:t>
            </a:r>
            <a:r>
              <a:rPr lang="en-US" sz="1400" dirty="0">
                <a:hlinkClick r:id="rId2"/>
              </a:rPr>
              <a:t>(link)</a:t>
            </a:r>
            <a:r>
              <a:rPr lang="en-US" sz="1400" dirty="0"/>
              <a:t> provide data on reach of different media channels to different demographic segments. Use this data to calculate % of people in different segments who are exposed to these media channels. BGS Survey data can be used to understand reach of other marketing mediums like coupons, billboards etc.</a:t>
            </a:r>
          </a:p>
        </p:txBody>
      </p:sp>
      <p:cxnSp>
        <p:nvCxnSpPr>
          <p:cNvPr id="9" name="Straight Connector 8">
            <a:extLst>
              <a:ext uri="{FF2B5EF4-FFF2-40B4-BE49-F238E27FC236}">
                <a16:creationId xmlns:a16="http://schemas.microsoft.com/office/drawing/2014/main" id="{2E5DCC13-165D-4979-8777-38B7457FB01F}"/>
              </a:ext>
            </a:extLst>
          </p:cNvPr>
          <p:cNvCxnSpPr/>
          <p:nvPr/>
        </p:nvCxnSpPr>
        <p:spPr>
          <a:xfrm>
            <a:off x="5219700" y="1285875"/>
            <a:ext cx="0" cy="4705350"/>
          </a:xfrm>
          <a:prstGeom prst="line">
            <a:avLst/>
          </a:prstGeom>
          <a:ln w="28575"/>
        </p:spPr>
        <p:style>
          <a:lnRef idx="1">
            <a:schemeClr val="dk1"/>
          </a:lnRef>
          <a:fillRef idx="0">
            <a:schemeClr val="dk1"/>
          </a:fillRef>
          <a:effectRef idx="0">
            <a:schemeClr val="dk1"/>
          </a:effectRef>
          <a:fontRef idx="minor">
            <a:schemeClr val="tx1"/>
          </a:fontRef>
        </p:style>
      </p:cxnSp>
      <p:sp>
        <p:nvSpPr>
          <p:cNvPr id="10" name="TextBox 9">
            <a:extLst>
              <a:ext uri="{FF2B5EF4-FFF2-40B4-BE49-F238E27FC236}">
                <a16:creationId xmlns:a16="http://schemas.microsoft.com/office/drawing/2014/main" id="{73E39D78-3C66-4A3D-AAC0-35A8B7EA9BB4}"/>
              </a:ext>
            </a:extLst>
          </p:cNvPr>
          <p:cNvSpPr txBox="1"/>
          <p:nvPr/>
        </p:nvSpPr>
        <p:spPr>
          <a:xfrm>
            <a:off x="5810247" y="1884903"/>
            <a:ext cx="5534028" cy="369332"/>
          </a:xfrm>
          <a:prstGeom prst="rect">
            <a:avLst/>
          </a:prstGeom>
          <a:solidFill>
            <a:srgbClr val="006666"/>
          </a:solidFill>
        </p:spPr>
        <p:txBody>
          <a:bodyPr wrap="square" rtlCol="0">
            <a:spAutoFit/>
          </a:bodyPr>
          <a:lstStyle/>
          <a:p>
            <a:r>
              <a:rPr lang="en-US" b="1" dirty="0">
                <a:solidFill>
                  <a:schemeClr val="bg1"/>
                </a:solidFill>
              </a:rPr>
              <a:t>In case segment level data is not available - </a:t>
            </a:r>
          </a:p>
        </p:txBody>
      </p:sp>
      <p:sp>
        <p:nvSpPr>
          <p:cNvPr id="11" name="TextBox 10">
            <a:extLst>
              <a:ext uri="{FF2B5EF4-FFF2-40B4-BE49-F238E27FC236}">
                <a16:creationId xmlns:a16="http://schemas.microsoft.com/office/drawing/2014/main" id="{B78B8E55-6AFE-4A04-8954-A94DCE9F2204}"/>
              </a:ext>
            </a:extLst>
          </p:cNvPr>
          <p:cNvSpPr txBox="1"/>
          <p:nvPr/>
        </p:nvSpPr>
        <p:spPr>
          <a:xfrm>
            <a:off x="5810253" y="2659446"/>
            <a:ext cx="5534022" cy="2246769"/>
          </a:xfrm>
          <a:prstGeom prst="rect">
            <a:avLst/>
          </a:prstGeom>
          <a:noFill/>
        </p:spPr>
        <p:txBody>
          <a:bodyPr wrap="square" rtlCol="0">
            <a:spAutoFit/>
          </a:bodyPr>
          <a:lstStyle/>
          <a:p>
            <a:pPr marL="285750" indent="-285750" algn="just">
              <a:buFont typeface="Arial" panose="020B0604020202020204" pitchFamily="34" charset="0"/>
              <a:buChar char="•"/>
            </a:pPr>
            <a:r>
              <a:rPr lang="en-US" sz="1400" dirty="0"/>
              <a:t>Use overall numbers of media reach for e.g. – </a:t>
            </a:r>
            <a:r>
              <a:rPr lang="en-US" sz="1400" i="1" dirty="0"/>
              <a:t>Average number of hours spent by Americans on TV/Digital media </a:t>
            </a:r>
            <a:r>
              <a:rPr lang="en-US" sz="1400" dirty="0">
                <a:hlinkClick r:id="rId3"/>
              </a:rPr>
              <a:t>(link)</a:t>
            </a:r>
            <a:endParaRPr lang="en-US" sz="1400" dirty="0"/>
          </a:p>
          <a:p>
            <a:pPr marL="285750" indent="-285750" algn="just">
              <a:buFont typeface="Arial" panose="020B0604020202020204" pitchFamily="34" charset="0"/>
              <a:buChar char="•"/>
            </a:pPr>
            <a:endParaRPr lang="en-US" sz="1400" dirty="0"/>
          </a:p>
          <a:p>
            <a:pPr marL="285750" indent="-285750" algn="just">
              <a:buFont typeface="Arial" panose="020B0604020202020204" pitchFamily="34" charset="0"/>
              <a:buChar char="•"/>
            </a:pPr>
            <a:r>
              <a:rPr lang="en-US" sz="1400" dirty="0"/>
              <a:t>Layer in heuristic knowledge to approximate segment level media consumption</a:t>
            </a:r>
          </a:p>
          <a:p>
            <a:pPr marL="285750" indent="-285750" algn="just">
              <a:buFont typeface="Arial" panose="020B0604020202020204" pitchFamily="34" charset="0"/>
              <a:buChar char="•"/>
            </a:pPr>
            <a:r>
              <a:rPr lang="en-US" sz="1400" dirty="0"/>
              <a:t>E.g.-  1. Younger people on average use more Internet</a:t>
            </a:r>
            <a:br>
              <a:rPr lang="en-US" sz="1400" dirty="0"/>
            </a:br>
            <a:r>
              <a:rPr lang="en-US" sz="1400" dirty="0"/>
              <a:t>	(Agent’s age negatively correlated with digital minutes)</a:t>
            </a:r>
          </a:p>
          <a:p>
            <a:pPr algn="just"/>
            <a:r>
              <a:rPr lang="en-US" sz="1400" dirty="0"/>
              <a:t>	</a:t>
            </a:r>
          </a:p>
          <a:p>
            <a:pPr algn="just"/>
            <a:r>
              <a:rPr lang="en-US" sz="1400" dirty="0"/>
              <a:t>	2. Digital minutes are positively correlated with probability to 	see a digital ad</a:t>
            </a:r>
          </a:p>
        </p:txBody>
      </p:sp>
      <p:sp>
        <p:nvSpPr>
          <p:cNvPr id="12" name="TextBox 11">
            <a:extLst>
              <a:ext uri="{FF2B5EF4-FFF2-40B4-BE49-F238E27FC236}">
                <a16:creationId xmlns:a16="http://schemas.microsoft.com/office/drawing/2014/main" id="{95F80972-314E-43C7-9F0B-AAEF63A7AF0E}"/>
              </a:ext>
            </a:extLst>
          </p:cNvPr>
          <p:cNvSpPr txBox="1"/>
          <p:nvPr/>
        </p:nvSpPr>
        <p:spPr>
          <a:xfrm>
            <a:off x="297551" y="6568559"/>
            <a:ext cx="638175" cy="338554"/>
          </a:xfrm>
          <a:prstGeom prst="rect">
            <a:avLst/>
          </a:prstGeom>
          <a:noFill/>
        </p:spPr>
        <p:txBody>
          <a:bodyPr wrap="square" rtlCol="0">
            <a:spAutoFit/>
          </a:bodyPr>
          <a:lstStyle/>
          <a:p>
            <a:r>
              <a:rPr lang="en-US" sz="1600" dirty="0">
                <a:latin typeface="+mj-lt"/>
                <a:hlinkClick r:id="rId4" action="ppaction://hlinksldjump"/>
              </a:rPr>
              <a:t>Back</a:t>
            </a:r>
            <a:endParaRPr lang="en-US" sz="1600" dirty="0">
              <a:latin typeface="+mj-lt"/>
            </a:endParaRPr>
          </a:p>
        </p:txBody>
      </p:sp>
    </p:spTree>
    <p:extLst>
      <p:ext uri="{BB962C8B-B14F-4D97-AF65-F5344CB8AC3E}">
        <p14:creationId xmlns:p14="http://schemas.microsoft.com/office/powerpoint/2010/main" val="37803779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932E870-3EBC-43FF-BEDF-0403EBFE6AB8}"/>
              </a:ext>
            </a:extLst>
          </p:cNvPr>
          <p:cNvSpPr txBox="1"/>
          <p:nvPr/>
        </p:nvSpPr>
        <p:spPr>
          <a:xfrm>
            <a:off x="450392" y="380902"/>
            <a:ext cx="4202438" cy="369332"/>
          </a:xfrm>
          <a:prstGeom prst="rect">
            <a:avLst/>
          </a:prstGeom>
          <a:noFill/>
        </p:spPr>
        <p:txBody>
          <a:bodyPr wrap="square" rtlCol="0">
            <a:spAutoFit/>
          </a:bodyPr>
          <a:lstStyle/>
          <a:p>
            <a:r>
              <a:rPr lang="en-US" b="1" dirty="0">
                <a:solidFill>
                  <a:srgbClr val="800000"/>
                </a:solidFill>
              </a:rPr>
              <a:t>Calculating Brand Awareness Index </a:t>
            </a:r>
            <a:r>
              <a:rPr lang="en-US" b="1" dirty="0"/>
              <a:t>| </a:t>
            </a:r>
          </a:p>
        </p:txBody>
      </p:sp>
      <p:sp>
        <p:nvSpPr>
          <p:cNvPr id="19" name="Rectangle 18">
            <a:extLst>
              <a:ext uri="{FF2B5EF4-FFF2-40B4-BE49-F238E27FC236}">
                <a16:creationId xmlns:a16="http://schemas.microsoft.com/office/drawing/2014/main" id="{7C40DB1C-9637-4030-BFCD-E08CB73B1CF9}"/>
              </a:ext>
            </a:extLst>
          </p:cNvPr>
          <p:cNvSpPr/>
          <p:nvPr/>
        </p:nvSpPr>
        <p:spPr>
          <a:xfrm>
            <a:off x="542260" y="1001190"/>
            <a:ext cx="11402090" cy="5485335"/>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sz="1200" dirty="0">
              <a:solidFill>
                <a:schemeClr val="tx1"/>
              </a:solidFill>
            </a:endParaRPr>
          </a:p>
        </p:txBody>
      </p:sp>
      <p:sp>
        <p:nvSpPr>
          <p:cNvPr id="21" name="Rectangle: Rounded Corners 20">
            <a:extLst>
              <a:ext uri="{FF2B5EF4-FFF2-40B4-BE49-F238E27FC236}">
                <a16:creationId xmlns:a16="http://schemas.microsoft.com/office/drawing/2014/main" id="{5DDC0804-E812-4D49-A2DC-0AAED5905AB7}"/>
              </a:ext>
            </a:extLst>
          </p:cNvPr>
          <p:cNvSpPr/>
          <p:nvPr/>
        </p:nvSpPr>
        <p:spPr>
          <a:xfrm>
            <a:off x="645803" y="2782397"/>
            <a:ext cx="3192772" cy="637077"/>
          </a:xfrm>
          <a:prstGeom prst="roundRect">
            <a:avLst/>
          </a:prstGeom>
          <a:solidFill>
            <a:srgbClr val="0066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mj-lt"/>
              </a:rPr>
              <a:t>Define a brand awareness metric</a:t>
            </a:r>
          </a:p>
        </p:txBody>
      </p:sp>
      <p:sp>
        <p:nvSpPr>
          <p:cNvPr id="5" name="TextBox 4">
            <a:extLst>
              <a:ext uri="{FF2B5EF4-FFF2-40B4-BE49-F238E27FC236}">
                <a16:creationId xmlns:a16="http://schemas.microsoft.com/office/drawing/2014/main" id="{76A09A1D-B591-4C32-A617-2129CBA6FBF8}"/>
              </a:ext>
            </a:extLst>
          </p:cNvPr>
          <p:cNvSpPr txBox="1"/>
          <p:nvPr/>
        </p:nvSpPr>
        <p:spPr>
          <a:xfrm>
            <a:off x="645803" y="3552856"/>
            <a:ext cx="3192772" cy="954107"/>
          </a:xfrm>
          <a:prstGeom prst="rect">
            <a:avLst/>
          </a:prstGeom>
          <a:noFill/>
        </p:spPr>
        <p:txBody>
          <a:bodyPr wrap="square" rtlCol="0">
            <a:spAutoFit/>
          </a:bodyPr>
          <a:lstStyle/>
          <a:p>
            <a:pPr algn="just"/>
            <a:r>
              <a:rPr lang="en-US" sz="1400" dirty="0"/>
              <a:t>Define a brand awareness metric ranging from 0 – 10. It is initialized using survey data to understand current level of brand awareness for different segments</a:t>
            </a:r>
          </a:p>
        </p:txBody>
      </p:sp>
      <p:sp>
        <p:nvSpPr>
          <p:cNvPr id="22" name="Isosceles Triangle 21">
            <a:extLst>
              <a:ext uri="{FF2B5EF4-FFF2-40B4-BE49-F238E27FC236}">
                <a16:creationId xmlns:a16="http://schemas.microsoft.com/office/drawing/2014/main" id="{778FB9BC-F063-4546-9F5D-059451C264F9}"/>
              </a:ext>
            </a:extLst>
          </p:cNvPr>
          <p:cNvSpPr/>
          <p:nvPr/>
        </p:nvSpPr>
        <p:spPr>
          <a:xfrm rot="5400000">
            <a:off x="3511173" y="3434309"/>
            <a:ext cx="1656820" cy="252093"/>
          </a:xfrm>
          <a:prstGeom prst="triangle">
            <a:avLst/>
          </a:prstGeom>
          <a:solidFill>
            <a:srgbClr val="8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white"/>
              </a:solidFill>
              <a:effectLst/>
              <a:uLnTx/>
              <a:uFillTx/>
              <a:latin typeface="Selawik Light" panose="020B0502040204020203" pitchFamily="34" charset="0"/>
            </a:endParaRPr>
          </a:p>
        </p:txBody>
      </p:sp>
      <p:sp>
        <p:nvSpPr>
          <p:cNvPr id="23" name="Rectangle: Rounded Corners 22">
            <a:extLst>
              <a:ext uri="{FF2B5EF4-FFF2-40B4-BE49-F238E27FC236}">
                <a16:creationId xmlns:a16="http://schemas.microsoft.com/office/drawing/2014/main" id="{8DC53328-5889-42BE-A828-5C49AF0EFD26}"/>
              </a:ext>
            </a:extLst>
          </p:cNvPr>
          <p:cNvSpPr/>
          <p:nvPr/>
        </p:nvSpPr>
        <p:spPr>
          <a:xfrm>
            <a:off x="4726292" y="1125048"/>
            <a:ext cx="3192772" cy="533710"/>
          </a:xfrm>
          <a:prstGeom prst="roundRect">
            <a:avLst/>
          </a:prstGeom>
          <a:solidFill>
            <a:srgbClr val="0066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mj-lt"/>
              </a:rPr>
              <a:t>Calculate ad exposure frequency</a:t>
            </a:r>
          </a:p>
        </p:txBody>
      </p:sp>
      <p:sp>
        <p:nvSpPr>
          <p:cNvPr id="25" name="TextBox 24">
            <a:extLst>
              <a:ext uri="{FF2B5EF4-FFF2-40B4-BE49-F238E27FC236}">
                <a16:creationId xmlns:a16="http://schemas.microsoft.com/office/drawing/2014/main" id="{4A6DE3FD-2247-4BC1-A836-3E892ED8EBC0}"/>
              </a:ext>
            </a:extLst>
          </p:cNvPr>
          <p:cNvSpPr txBox="1"/>
          <p:nvPr/>
        </p:nvSpPr>
        <p:spPr>
          <a:xfrm>
            <a:off x="4726292" y="1650204"/>
            <a:ext cx="3192772" cy="1384995"/>
          </a:xfrm>
          <a:prstGeom prst="rect">
            <a:avLst/>
          </a:prstGeom>
          <a:noFill/>
        </p:spPr>
        <p:txBody>
          <a:bodyPr wrap="square" rtlCol="0">
            <a:spAutoFit/>
          </a:bodyPr>
          <a:lstStyle/>
          <a:p>
            <a:pPr algn="just"/>
            <a:r>
              <a:rPr lang="en-US" sz="1400" dirty="0"/>
              <a:t>Generate spend vs reach curve of different channels from Marketing Mix models to understand how reach increases with spends </a:t>
            </a:r>
            <a:r>
              <a:rPr lang="en-US" sz="1400" b="1" dirty="0"/>
              <a:t>(non-linear)</a:t>
            </a:r>
            <a:r>
              <a:rPr lang="en-US" sz="1400" dirty="0"/>
              <a:t>. Calculate the level of reach for different levels of spends on different channels</a:t>
            </a:r>
          </a:p>
        </p:txBody>
      </p:sp>
      <p:sp>
        <p:nvSpPr>
          <p:cNvPr id="26" name="Rectangle: Rounded Corners 25">
            <a:extLst>
              <a:ext uri="{FF2B5EF4-FFF2-40B4-BE49-F238E27FC236}">
                <a16:creationId xmlns:a16="http://schemas.microsoft.com/office/drawing/2014/main" id="{02E6D48B-2D93-444A-98BB-1DF7558519EA}"/>
              </a:ext>
            </a:extLst>
          </p:cNvPr>
          <p:cNvSpPr/>
          <p:nvPr/>
        </p:nvSpPr>
        <p:spPr>
          <a:xfrm>
            <a:off x="4726292" y="4808202"/>
            <a:ext cx="3192772" cy="495737"/>
          </a:xfrm>
          <a:prstGeom prst="roundRect">
            <a:avLst/>
          </a:prstGeom>
          <a:solidFill>
            <a:srgbClr val="0066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mj-lt"/>
              </a:rPr>
              <a:t>Decay/Adstock Effect</a:t>
            </a:r>
          </a:p>
        </p:txBody>
      </p:sp>
      <p:sp>
        <p:nvSpPr>
          <p:cNvPr id="28" name="TextBox 27">
            <a:extLst>
              <a:ext uri="{FF2B5EF4-FFF2-40B4-BE49-F238E27FC236}">
                <a16:creationId xmlns:a16="http://schemas.microsoft.com/office/drawing/2014/main" id="{9D7369E7-F96B-405D-A0D1-E0EBCBA74CB8}"/>
              </a:ext>
            </a:extLst>
          </p:cNvPr>
          <p:cNvSpPr txBox="1"/>
          <p:nvPr/>
        </p:nvSpPr>
        <p:spPr>
          <a:xfrm>
            <a:off x="4726292" y="5389281"/>
            <a:ext cx="3192772" cy="954107"/>
          </a:xfrm>
          <a:prstGeom prst="rect">
            <a:avLst/>
          </a:prstGeom>
          <a:noFill/>
        </p:spPr>
        <p:txBody>
          <a:bodyPr wrap="square" rtlCol="0">
            <a:spAutoFit/>
          </a:bodyPr>
          <a:lstStyle/>
          <a:p>
            <a:pPr algn="just"/>
            <a:r>
              <a:rPr lang="en-US" sz="1400" dirty="0"/>
              <a:t>Brand Awareness continuously goes down with time according to a logged model unless agent is exposed to newer ads (details in appendix)</a:t>
            </a:r>
          </a:p>
        </p:txBody>
      </p:sp>
      <p:sp>
        <p:nvSpPr>
          <p:cNvPr id="29" name="Rectangle: Rounded Corners 28">
            <a:extLst>
              <a:ext uri="{FF2B5EF4-FFF2-40B4-BE49-F238E27FC236}">
                <a16:creationId xmlns:a16="http://schemas.microsoft.com/office/drawing/2014/main" id="{A177527D-626C-4DE1-9EDA-8678FFDFD3E1}"/>
              </a:ext>
            </a:extLst>
          </p:cNvPr>
          <p:cNvSpPr/>
          <p:nvPr/>
        </p:nvSpPr>
        <p:spPr>
          <a:xfrm>
            <a:off x="4726292" y="3035199"/>
            <a:ext cx="3192772" cy="533710"/>
          </a:xfrm>
          <a:prstGeom prst="roundRect">
            <a:avLst/>
          </a:prstGeom>
          <a:solidFill>
            <a:srgbClr val="0066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mj-lt"/>
              </a:rPr>
              <a:t>Update Brand Awareness</a:t>
            </a:r>
          </a:p>
        </p:txBody>
      </p:sp>
      <p:sp>
        <p:nvSpPr>
          <p:cNvPr id="30" name="TextBox 29">
            <a:extLst>
              <a:ext uri="{FF2B5EF4-FFF2-40B4-BE49-F238E27FC236}">
                <a16:creationId xmlns:a16="http://schemas.microsoft.com/office/drawing/2014/main" id="{BC788928-1080-4250-B48D-9027DA8E129D}"/>
              </a:ext>
            </a:extLst>
          </p:cNvPr>
          <p:cNvSpPr txBox="1"/>
          <p:nvPr/>
        </p:nvSpPr>
        <p:spPr>
          <a:xfrm>
            <a:off x="4726291" y="3627516"/>
            <a:ext cx="3192772" cy="1169551"/>
          </a:xfrm>
          <a:prstGeom prst="rect">
            <a:avLst/>
          </a:prstGeom>
          <a:noFill/>
        </p:spPr>
        <p:txBody>
          <a:bodyPr wrap="square" rtlCol="0">
            <a:spAutoFit/>
          </a:bodyPr>
          <a:lstStyle/>
          <a:p>
            <a:pPr algn="just"/>
            <a:r>
              <a:rPr lang="en-US" sz="1400" dirty="0"/>
              <a:t>Based on relative channel effectiveness channel reach and ad exposure frequency, Brand Awareness Index is updated on a daily basis for every agent (details in appendix)</a:t>
            </a:r>
          </a:p>
        </p:txBody>
      </p:sp>
      <p:sp>
        <p:nvSpPr>
          <p:cNvPr id="31" name="Isosceles Triangle 30">
            <a:extLst>
              <a:ext uri="{FF2B5EF4-FFF2-40B4-BE49-F238E27FC236}">
                <a16:creationId xmlns:a16="http://schemas.microsoft.com/office/drawing/2014/main" id="{82C7FE71-EC60-4BC0-B5C9-0DF578BA4872}"/>
              </a:ext>
            </a:extLst>
          </p:cNvPr>
          <p:cNvSpPr/>
          <p:nvPr/>
        </p:nvSpPr>
        <p:spPr>
          <a:xfrm rot="5400000">
            <a:off x="7356366" y="3501470"/>
            <a:ext cx="1656820" cy="252093"/>
          </a:xfrm>
          <a:prstGeom prst="triangle">
            <a:avLst/>
          </a:prstGeom>
          <a:solidFill>
            <a:srgbClr val="8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white"/>
              </a:solidFill>
              <a:effectLst/>
              <a:uLnTx/>
              <a:uFillTx/>
              <a:latin typeface="Selawik Light" panose="020B0502040204020203" pitchFamily="34" charset="0"/>
            </a:endParaRPr>
          </a:p>
        </p:txBody>
      </p:sp>
      <p:sp>
        <p:nvSpPr>
          <p:cNvPr id="33" name="Rectangle: Rounded Corners 32">
            <a:extLst>
              <a:ext uri="{FF2B5EF4-FFF2-40B4-BE49-F238E27FC236}">
                <a16:creationId xmlns:a16="http://schemas.microsoft.com/office/drawing/2014/main" id="{D193B9B0-F292-4DA6-A191-EF51CF22ED2A}"/>
              </a:ext>
            </a:extLst>
          </p:cNvPr>
          <p:cNvSpPr/>
          <p:nvPr/>
        </p:nvSpPr>
        <p:spPr>
          <a:xfrm>
            <a:off x="8450488" y="2125834"/>
            <a:ext cx="3306407" cy="495737"/>
          </a:xfrm>
          <a:prstGeom prst="roundRect">
            <a:avLst/>
          </a:prstGeom>
          <a:solidFill>
            <a:srgbClr val="0066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mj-lt"/>
              </a:rPr>
              <a:t>Segregate Brand Awareness into bins</a:t>
            </a:r>
          </a:p>
        </p:txBody>
      </p:sp>
      <p:sp>
        <p:nvSpPr>
          <p:cNvPr id="34" name="TextBox 33">
            <a:extLst>
              <a:ext uri="{FF2B5EF4-FFF2-40B4-BE49-F238E27FC236}">
                <a16:creationId xmlns:a16="http://schemas.microsoft.com/office/drawing/2014/main" id="{514ECD87-858A-4723-BCB7-2FCBDE48D0AB}"/>
              </a:ext>
            </a:extLst>
          </p:cNvPr>
          <p:cNvSpPr txBox="1"/>
          <p:nvPr/>
        </p:nvSpPr>
        <p:spPr>
          <a:xfrm>
            <a:off x="8467261" y="2673409"/>
            <a:ext cx="3192772" cy="954107"/>
          </a:xfrm>
          <a:prstGeom prst="rect">
            <a:avLst/>
          </a:prstGeom>
          <a:noFill/>
        </p:spPr>
        <p:txBody>
          <a:bodyPr wrap="square" rtlCol="0">
            <a:spAutoFit/>
          </a:bodyPr>
          <a:lstStyle/>
          <a:p>
            <a:pPr algn="just"/>
            <a:r>
              <a:rPr lang="en-US" sz="1400" dirty="0"/>
              <a:t>The Brand Awareness index is then segregated into multiple buckets and incorporated into the Bayesian Network of every agent</a:t>
            </a:r>
          </a:p>
        </p:txBody>
      </p:sp>
      <p:sp>
        <p:nvSpPr>
          <p:cNvPr id="36" name="Rectangle: Rounded Corners 35">
            <a:extLst>
              <a:ext uri="{FF2B5EF4-FFF2-40B4-BE49-F238E27FC236}">
                <a16:creationId xmlns:a16="http://schemas.microsoft.com/office/drawing/2014/main" id="{4EBA46BA-ECED-434C-A7C8-8E5831350BE7}"/>
              </a:ext>
            </a:extLst>
          </p:cNvPr>
          <p:cNvSpPr/>
          <p:nvPr/>
        </p:nvSpPr>
        <p:spPr>
          <a:xfrm>
            <a:off x="8474383" y="3706591"/>
            <a:ext cx="3306407" cy="495737"/>
          </a:xfrm>
          <a:prstGeom prst="roundRect">
            <a:avLst/>
          </a:prstGeom>
          <a:solidFill>
            <a:srgbClr val="0066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mj-lt"/>
              </a:rPr>
              <a:t>Learn Bayesian Network Parameters</a:t>
            </a:r>
          </a:p>
        </p:txBody>
      </p:sp>
      <p:sp>
        <p:nvSpPr>
          <p:cNvPr id="37" name="TextBox 36">
            <a:extLst>
              <a:ext uri="{FF2B5EF4-FFF2-40B4-BE49-F238E27FC236}">
                <a16:creationId xmlns:a16="http://schemas.microsoft.com/office/drawing/2014/main" id="{8391E7BF-64A5-44B5-8C2D-03A81971715D}"/>
              </a:ext>
            </a:extLst>
          </p:cNvPr>
          <p:cNvSpPr txBox="1"/>
          <p:nvPr/>
        </p:nvSpPr>
        <p:spPr>
          <a:xfrm>
            <a:off x="8450488" y="4269517"/>
            <a:ext cx="3192772" cy="954107"/>
          </a:xfrm>
          <a:prstGeom prst="rect">
            <a:avLst/>
          </a:prstGeom>
          <a:noFill/>
        </p:spPr>
        <p:txBody>
          <a:bodyPr wrap="square" rtlCol="0">
            <a:spAutoFit/>
          </a:bodyPr>
          <a:lstStyle/>
          <a:p>
            <a:pPr algn="just"/>
            <a:r>
              <a:rPr lang="en-US" sz="1400" dirty="0"/>
              <a:t>The conditional probabilities associated with Brand Awareness -&gt; Purchase is then learned using Parameter learning algorithms</a:t>
            </a:r>
          </a:p>
        </p:txBody>
      </p:sp>
      <p:sp>
        <p:nvSpPr>
          <p:cNvPr id="18" name="TextBox 17">
            <a:extLst>
              <a:ext uri="{FF2B5EF4-FFF2-40B4-BE49-F238E27FC236}">
                <a16:creationId xmlns:a16="http://schemas.microsoft.com/office/drawing/2014/main" id="{CE0F5CD6-EE3A-4CF6-80FE-FA7782956699}"/>
              </a:ext>
            </a:extLst>
          </p:cNvPr>
          <p:cNvSpPr txBox="1"/>
          <p:nvPr/>
        </p:nvSpPr>
        <p:spPr>
          <a:xfrm>
            <a:off x="297551" y="6568559"/>
            <a:ext cx="638175" cy="338554"/>
          </a:xfrm>
          <a:prstGeom prst="rect">
            <a:avLst/>
          </a:prstGeom>
          <a:noFill/>
        </p:spPr>
        <p:txBody>
          <a:bodyPr wrap="square" rtlCol="0">
            <a:spAutoFit/>
          </a:bodyPr>
          <a:lstStyle/>
          <a:p>
            <a:r>
              <a:rPr lang="en-US" sz="1600" dirty="0">
                <a:latin typeface="+mj-lt"/>
                <a:hlinkClick r:id="rId2" action="ppaction://hlinksldjump"/>
              </a:rPr>
              <a:t>Back</a:t>
            </a:r>
            <a:endParaRPr lang="en-US" sz="1600" dirty="0">
              <a:latin typeface="+mj-lt"/>
            </a:endParaRPr>
          </a:p>
        </p:txBody>
      </p:sp>
    </p:spTree>
    <p:extLst>
      <p:ext uri="{BB962C8B-B14F-4D97-AF65-F5344CB8AC3E}">
        <p14:creationId xmlns:p14="http://schemas.microsoft.com/office/powerpoint/2010/main" val="15763382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8B619E-B38E-4399-8C7B-1B0B0384D3E0}"/>
              </a:ext>
            </a:extLst>
          </p:cNvPr>
          <p:cNvSpPr txBox="1">
            <a:spLocks/>
          </p:cNvSpPr>
          <p:nvPr/>
        </p:nvSpPr>
        <p:spPr>
          <a:xfrm>
            <a:off x="434254" y="394627"/>
            <a:ext cx="10515600" cy="369332"/>
          </a:xfrm>
          <a:prstGeom prst="rect">
            <a:avLst/>
          </a:prstGeom>
          <a:noFill/>
        </p:spPr>
        <p:txBody>
          <a:bodyPr wrap="square"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b="1" dirty="0">
                <a:solidFill>
                  <a:srgbClr val="800000"/>
                </a:solidFill>
                <a:latin typeface="Calibri" panose="020F0502020204030204" pitchFamily="34" charset="0"/>
                <a:ea typeface="Segoe UI Historic" panose="020B0502040204020203" pitchFamily="34" charset="0"/>
                <a:cs typeface="Calibri" panose="020F0502020204030204" pitchFamily="34" charset="0"/>
              </a:rPr>
              <a:t>Brand Awareness </a:t>
            </a:r>
            <a:endParaRPr lang="en-US" sz="2000" b="1" dirty="0">
              <a:solidFill>
                <a:srgbClr val="525252"/>
              </a:solidFill>
              <a:ea typeface="Segoe UI Historic" panose="020B0502040204020203" pitchFamily="34" charset="0"/>
              <a:cs typeface="Segoe UI Historic" panose="020B0502040204020203" pitchFamily="34" charset="0"/>
            </a:endParaRPr>
          </a:p>
        </p:txBody>
      </p:sp>
      <p:sp>
        <p:nvSpPr>
          <p:cNvPr id="25" name="TextBox 24">
            <a:extLst>
              <a:ext uri="{FF2B5EF4-FFF2-40B4-BE49-F238E27FC236}">
                <a16:creationId xmlns:a16="http://schemas.microsoft.com/office/drawing/2014/main" id="{0207B8B9-19B1-4C4D-8750-B73E3891568C}"/>
              </a:ext>
            </a:extLst>
          </p:cNvPr>
          <p:cNvSpPr txBox="1"/>
          <p:nvPr/>
        </p:nvSpPr>
        <p:spPr>
          <a:xfrm>
            <a:off x="434254" y="843303"/>
            <a:ext cx="5113033" cy="307777"/>
          </a:xfrm>
          <a:prstGeom prst="rect">
            <a:avLst/>
          </a:prstGeom>
          <a:noFill/>
        </p:spPr>
        <p:txBody>
          <a:bodyPr wrap="square" rtlCol="0">
            <a:spAutoFit/>
          </a:bodyPr>
          <a:lstStyle/>
          <a:p>
            <a:pPr algn="just"/>
            <a:r>
              <a:rPr lang="en-US" sz="1400" b="1" dirty="0"/>
              <a:t>Example of a spend vs reach(response) curve: </a:t>
            </a:r>
          </a:p>
        </p:txBody>
      </p:sp>
      <p:pic>
        <p:nvPicPr>
          <p:cNvPr id="4" name="Picture 3">
            <a:extLst>
              <a:ext uri="{FF2B5EF4-FFF2-40B4-BE49-F238E27FC236}">
                <a16:creationId xmlns:a16="http://schemas.microsoft.com/office/drawing/2014/main" id="{97EB1939-EC94-476D-9465-C54C21848F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4254" y="1349146"/>
            <a:ext cx="3658027" cy="2222165"/>
          </a:xfrm>
          <a:prstGeom prst="rect">
            <a:avLst/>
          </a:prstGeom>
        </p:spPr>
      </p:pic>
      <p:sp>
        <p:nvSpPr>
          <p:cNvPr id="30" name="TextBox 29">
            <a:extLst>
              <a:ext uri="{FF2B5EF4-FFF2-40B4-BE49-F238E27FC236}">
                <a16:creationId xmlns:a16="http://schemas.microsoft.com/office/drawing/2014/main" id="{4A69F1BF-8AD4-4DFD-8BC6-2501B3C4CC0B}"/>
              </a:ext>
            </a:extLst>
          </p:cNvPr>
          <p:cNvSpPr txBox="1"/>
          <p:nvPr/>
        </p:nvSpPr>
        <p:spPr>
          <a:xfrm>
            <a:off x="510454" y="3911993"/>
            <a:ext cx="5113033" cy="307777"/>
          </a:xfrm>
          <a:prstGeom prst="rect">
            <a:avLst/>
          </a:prstGeom>
          <a:noFill/>
        </p:spPr>
        <p:txBody>
          <a:bodyPr wrap="square" rtlCol="0">
            <a:spAutoFit/>
          </a:bodyPr>
          <a:lstStyle/>
          <a:p>
            <a:pPr algn="just"/>
            <a:r>
              <a:rPr lang="en-US" sz="1400" b="1" dirty="0"/>
              <a:t>Relative Channel Effectiveness:</a:t>
            </a:r>
          </a:p>
        </p:txBody>
      </p:sp>
      <p:sp>
        <p:nvSpPr>
          <p:cNvPr id="32" name="TextBox 31">
            <a:extLst>
              <a:ext uri="{FF2B5EF4-FFF2-40B4-BE49-F238E27FC236}">
                <a16:creationId xmlns:a16="http://schemas.microsoft.com/office/drawing/2014/main" id="{A56FA10C-C5F0-42A3-AAC7-2D254F4A5795}"/>
              </a:ext>
            </a:extLst>
          </p:cNvPr>
          <p:cNvSpPr txBox="1"/>
          <p:nvPr/>
        </p:nvSpPr>
        <p:spPr>
          <a:xfrm>
            <a:off x="510454" y="4300899"/>
            <a:ext cx="3380559" cy="1815882"/>
          </a:xfrm>
          <a:prstGeom prst="rect">
            <a:avLst/>
          </a:prstGeom>
          <a:noFill/>
        </p:spPr>
        <p:txBody>
          <a:bodyPr wrap="square" rtlCol="0">
            <a:spAutoFit/>
          </a:bodyPr>
          <a:lstStyle/>
          <a:p>
            <a:pPr algn="just"/>
            <a:r>
              <a:rPr lang="en-US" sz="1400" b="1" dirty="0"/>
              <a:t>In POC</a:t>
            </a:r>
            <a:r>
              <a:rPr lang="en-US" sz="1400" dirty="0"/>
              <a:t>: Channel Recall Values from a Coke Deck has been used as proxy for effectiveness</a:t>
            </a:r>
          </a:p>
          <a:p>
            <a:pPr algn="just"/>
            <a:endParaRPr lang="en-US" sz="1400" dirty="0"/>
          </a:p>
          <a:p>
            <a:pPr algn="just"/>
            <a:r>
              <a:rPr lang="en-US" sz="1400" b="1" dirty="0"/>
              <a:t>Ideally: </a:t>
            </a:r>
            <a:r>
              <a:rPr lang="en-US" sz="1400" dirty="0"/>
              <a:t>Use beta values from a MMX model to understand effectiveness and scale them appropriately to the scale of Brand Awareness Index</a:t>
            </a:r>
          </a:p>
        </p:txBody>
      </p:sp>
      <p:sp>
        <p:nvSpPr>
          <p:cNvPr id="38" name="TextBox 37">
            <a:extLst>
              <a:ext uri="{FF2B5EF4-FFF2-40B4-BE49-F238E27FC236}">
                <a16:creationId xmlns:a16="http://schemas.microsoft.com/office/drawing/2014/main" id="{E3172C8A-03A3-4553-A649-9ED95E17E755}"/>
              </a:ext>
            </a:extLst>
          </p:cNvPr>
          <p:cNvSpPr txBox="1"/>
          <p:nvPr/>
        </p:nvSpPr>
        <p:spPr>
          <a:xfrm>
            <a:off x="4487204" y="843303"/>
            <a:ext cx="2449929" cy="307777"/>
          </a:xfrm>
          <a:prstGeom prst="rect">
            <a:avLst/>
          </a:prstGeom>
          <a:noFill/>
        </p:spPr>
        <p:txBody>
          <a:bodyPr wrap="square" rtlCol="0">
            <a:spAutoFit/>
          </a:bodyPr>
          <a:lstStyle/>
          <a:p>
            <a:pPr algn="just"/>
            <a:r>
              <a:rPr lang="en-US" sz="1400" b="1" dirty="0"/>
              <a:t>Channel Reach:</a:t>
            </a:r>
          </a:p>
        </p:txBody>
      </p:sp>
      <p:cxnSp>
        <p:nvCxnSpPr>
          <p:cNvPr id="40" name="Straight Connector 39">
            <a:extLst>
              <a:ext uri="{FF2B5EF4-FFF2-40B4-BE49-F238E27FC236}">
                <a16:creationId xmlns:a16="http://schemas.microsoft.com/office/drawing/2014/main" id="{685D1CEA-7316-4A4C-A6F3-C6C97701FEF1}"/>
              </a:ext>
            </a:extLst>
          </p:cNvPr>
          <p:cNvCxnSpPr>
            <a:cxnSpLocks/>
          </p:cNvCxnSpPr>
          <p:nvPr/>
        </p:nvCxnSpPr>
        <p:spPr>
          <a:xfrm>
            <a:off x="4333875" y="763959"/>
            <a:ext cx="0" cy="5989266"/>
          </a:xfrm>
          <a:prstGeom prst="line">
            <a:avLst/>
          </a:prstGeom>
          <a:ln w="28575"/>
        </p:spPr>
        <p:style>
          <a:lnRef idx="1">
            <a:schemeClr val="dk1"/>
          </a:lnRef>
          <a:fillRef idx="0">
            <a:schemeClr val="dk1"/>
          </a:fillRef>
          <a:effectRef idx="0">
            <a:schemeClr val="dk1"/>
          </a:effectRef>
          <a:fontRef idx="minor">
            <a:schemeClr val="tx1"/>
          </a:fontRef>
        </p:style>
      </p:cxnSp>
      <p:sp>
        <p:nvSpPr>
          <p:cNvPr id="42" name="TextBox 41">
            <a:extLst>
              <a:ext uri="{FF2B5EF4-FFF2-40B4-BE49-F238E27FC236}">
                <a16:creationId xmlns:a16="http://schemas.microsoft.com/office/drawing/2014/main" id="{9CE4FA0E-9D1C-4074-8E71-E98F7E12EFD1}"/>
              </a:ext>
            </a:extLst>
          </p:cNvPr>
          <p:cNvSpPr txBox="1"/>
          <p:nvPr/>
        </p:nvSpPr>
        <p:spPr>
          <a:xfrm>
            <a:off x="4489016" y="1270210"/>
            <a:ext cx="4757862" cy="523220"/>
          </a:xfrm>
          <a:prstGeom prst="rect">
            <a:avLst/>
          </a:prstGeom>
          <a:noFill/>
        </p:spPr>
        <p:txBody>
          <a:bodyPr wrap="square" rtlCol="0">
            <a:spAutoFit/>
          </a:bodyPr>
          <a:lstStyle/>
          <a:p>
            <a:pPr algn="just"/>
            <a:r>
              <a:rPr lang="en-US" sz="1400" b="1" dirty="0"/>
              <a:t>Week's Reach Percentage for a Marketing Channel = (Adjusted Weekly Spend / (Base Weekly Spend * 3) ) * Maximum Reach</a:t>
            </a:r>
            <a:endParaRPr lang="en-US" sz="1400" dirty="0"/>
          </a:p>
        </p:txBody>
      </p:sp>
      <p:pic>
        <p:nvPicPr>
          <p:cNvPr id="10" name="Picture 9">
            <a:extLst>
              <a:ext uri="{FF2B5EF4-FFF2-40B4-BE49-F238E27FC236}">
                <a16:creationId xmlns:a16="http://schemas.microsoft.com/office/drawing/2014/main" id="{79DC9C73-3DC1-4221-9974-42015DDE90DF}"/>
              </a:ext>
            </a:extLst>
          </p:cNvPr>
          <p:cNvPicPr>
            <a:picLocks noChangeAspect="1"/>
          </p:cNvPicPr>
          <p:nvPr/>
        </p:nvPicPr>
        <p:blipFill>
          <a:blip r:embed="rId3"/>
          <a:stretch>
            <a:fillRect/>
          </a:stretch>
        </p:blipFill>
        <p:spPr>
          <a:xfrm>
            <a:off x="4487204" y="1840617"/>
            <a:ext cx="4369154" cy="1730694"/>
          </a:xfrm>
          <a:prstGeom prst="rect">
            <a:avLst/>
          </a:prstGeom>
        </p:spPr>
      </p:pic>
      <p:sp>
        <p:nvSpPr>
          <p:cNvPr id="43" name="TextBox 42">
            <a:extLst>
              <a:ext uri="{FF2B5EF4-FFF2-40B4-BE49-F238E27FC236}">
                <a16:creationId xmlns:a16="http://schemas.microsoft.com/office/drawing/2014/main" id="{F0FB5FE0-2AD2-475E-8FD2-22283CF24EBE}"/>
              </a:ext>
            </a:extLst>
          </p:cNvPr>
          <p:cNvSpPr txBox="1"/>
          <p:nvPr/>
        </p:nvSpPr>
        <p:spPr>
          <a:xfrm>
            <a:off x="4495349" y="3939717"/>
            <a:ext cx="2449929" cy="307777"/>
          </a:xfrm>
          <a:prstGeom prst="rect">
            <a:avLst/>
          </a:prstGeom>
          <a:noFill/>
        </p:spPr>
        <p:txBody>
          <a:bodyPr wrap="square" rtlCol="0">
            <a:spAutoFit/>
          </a:bodyPr>
          <a:lstStyle/>
          <a:p>
            <a:pPr algn="just"/>
            <a:r>
              <a:rPr lang="en-US" sz="1400" b="1" dirty="0"/>
              <a:t>Channel Touchpoint:</a:t>
            </a:r>
          </a:p>
        </p:txBody>
      </p:sp>
      <p:sp>
        <p:nvSpPr>
          <p:cNvPr id="44" name="TextBox 43">
            <a:extLst>
              <a:ext uri="{FF2B5EF4-FFF2-40B4-BE49-F238E27FC236}">
                <a16:creationId xmlns:a16="http://schemas.microsoft.com/office/drawing/2014/main" id="{07C092E7-B6BF-47BA-9704-90BC8F891B88}"/>
              </a:ext>
            </a:extLst>
          </p:cNvPr>
          <p:cNvSpPr txBox="1"/>
          <p:nvPr/>
        </p:nvSpPr>
        <p:spPr>
          <a:xfrm>
            <a:off x="4495350" y="4280399"/>
            <a:ext cx="4570558" cy="523220"/>
          </a:xfrm>
          <a:prstGeom prst="rect">
            <a:avLst/>
          </a:prstGeom>
          <a:noFill/>
        </p:spPr>
        <p:txBody>
          <a:bodyPr wrap="square" rtlCol="0">
            <a:spAutoFit/>
          </a:bodyPr>
          <a:lstStyle/>
          <a:p>
            <a:pPr algn="just"/>
            <a:r>
              <a:rPr lang="en-US" sz="1400" dirty="0"/>
              <a:t>If channel reach % is 0.8, then 80% people are marked as Channel Touchpoint = Yes (1), rest 20% are marked as No (0)</a:t>
            </a:r>
          </a:p>
        </p:txBody>
      </p:sp>
      <p:sp>
        <p:nvSpPr>
          <p:cNvPr id="46" name="TextBox 45">
            <a:extLst>
              <a:ext uri="{FF2B5EF4-FFF2-40B4-BE49-F238E27FC236}">
                <a16:creationId xmlns:a16="http://schemas.microsoft.com/office/drawing/2014/main" id="{34D084DF-CB66-421F-95A9-4035BE8ADFE8}"/>
              </a:ext>
            </a:extLst>
          </p:cNvPr>
          <p:cNvSpPr txBox="1"/>
          <p:nvPr/>
        </p:nvSpPr>
        <p:spPr>
          <a:xfrm>
            <a:off x="4495349" y="4886635"/>
            <a:ext cx="2449929" cy="307777"/>
          </a:xfrm>
          <a:prstGeom prst="rect">
            <a:avLst/>
          </a:prstGeom>
          <a:noFill/>
        </p:spPr>
        <p:txBody>
          <a:bodyPr wrap="square" rtlCol="0">
            <a:spAutoFit/>
          </a:bodyPr>
          <a:lstStyle/>
          <a:p>
            <a:pPr algn="just"/>
            <a:r>
              <a:rPr lang="en-US" sz="1400" b="1" dirty="0"/>
              <a:t>Increase in Brand Awareness:</a:t>
            </a:r>
          </a:p>
        </p:txBody>
      </p:sp>
      <p:sp>
        <p:nvSpPr>
          <p:cNvPr id="48" name="TextBox 47">
            <a:extLst>
              <a:ext uri="{FF2B5EF4-FFF2-40B4-BE49-F238E27FC236}">
                <a16:creationId xmlns:a16="http://schemas.microsoft.com/office/drawing/2014/main" id="{88F7514A-7157-46F5-AB08-F22EF2E1FD89}"/>
              </a:ext>
            </a:extLst>
          </p:cNvPr>
          <p:cNvSpPr txBox="1"/>
          <p:nvPr/>
        </p:nvSpPr>
        <p:spPr>
          <a:xfrm>
            <a:off x="4487205" y="5284155"/>
            <a:ext cx="4616804" cy="738664"/>
          </a:xfrm>
          <a:prstGeom prst="rect">
            <a:avLst/>
          </a:prstGeom>
          <a:noFill/>
        </p:spPr>
        <p:txBody>
          <a:bodyPr wrap="square" rtlCol="0">
            <a:spAutoFit/>
          </a:bodyPr>
          <a:lstStyle/>
          <a:p>
            <a:pPr algn="just"/>
            <a:r>
              <a:rPr lang="en-US" sz="1400" dirty="0"/>
              <a:t>Every time a person is exposed to an ad his Brand Awareness increases by</a:t>
            </a:r>
          </a:p>
          <a:p>
            <a:pPr algn="just"/>
            <a:r>
              <a:rPr lang="en-US" sz="1400" dirty="0"/>
              <a:t>= ChannelTouchpoint (1/0) * Channel Effectiveness</a:t>
            </a:r>
          </a:p>
        </p:txBody>
      </p:sp>
      <p:cxnSp>
        <p:nvCxnSpPr>
          <p:cNvPr id="51" name="Straight Connector 50">
            <a:extLst>
              <a:ext uri="{FF2B5EF4-FFF2-40B4-BE49-F238E27FC236}">
                <a16:creationId xmlns:a16="http://schemas.microsoft.com/office/drawing/2014/main" id="{566D7317-A639-4D4C-A4AB-1D248880A8D1}"/>
              </a:ext>
            </a:extLst>
          </p:cNvPr>
          <p:cNvCxnSpPr>
            <a:cxnSpLocks/>
          </p:cNvCxnSpPr>
          <p:nvPr/>
        </p:nvCxnSpPr>
        <p:spPr>
          <a:xfrm>
            <a:off x="9515475" y="711685"/>
            <a:ext cx="0" cy="6041540"/>
          </a:xfrm>
          <a:prstGeom prst="line">
            <a:avLst/>
          </a:prstGeom>
          <a:ln w="28575"/>
        </p:spPr>
        <p:style>
          <a:lnRef idx="1">
            <a:schemeClr val="dk1"/>
          </a:lnRef>
          <a:fillRef idx="0">
            <a:schemeClr val="dk1"/>
          </a:fillRef>
          <a:effectRef idx="0">
            <a:schemeClr val="dk1"/>
          </a:effectRef>
          <a:fontRef idx="minor">
            <a:schemeClr val="tx1"/>
          </a:fontRef>
        </p:style>
      </p:cxnSp>
      <p:sp>
        <p:nvSpPr>
          <p:cNvPr id="52" name="TextBox 51">
            <a:extLst>
              <a:ext uri="{FF2B5EF4-FFF2-40B4-BE49-F238E27FC236}">
                <a16:creationId xmlns:a16="http://schemas.microsoft.com/office/drawing/2014/main" id="{C6956877-9315-4713-AE0B-AA2B795B4445}"/>
              </a:ext>
            </a:extLst>
          </p:cNvPr>
          <p:cNvSpPr txBox="1"/>
          <p:nvPr/>
        </p:nvSpPr>
        <p:spPr>
          <a:xfrm>
            <a:off x="9551546" y="843303"/>
            <a:ext cx="2449929" cy="307777"/>
          </a:xfrm>
          <a:prstGeom prst="rect">
            <a:avLst/>
          </a:prstGeom>
          <a:noFill/>
        </p:spPr>
        <p:txBody>
          <a:bodyPr wrap="square" rtlCol="0">
            <a:spAutoFit/>
          </a:bodyPr>
          <a:lstStyle/>
          <a:p>
            <a:pPr algn="just"/>
            <a:r>
              <a:rPr lang="en-US" sz="1400" b="1" dirty="0"/>
              <a:t>Decay Effect</a:t>
            </a:r>
          </a:p>
        </p:txBody>
      </p:sp>
      <p:pic>
        <p:nvPicPr>
          <p:cNvPr id="2050" name="Picture 2" descr="1280px-ForgettingCurve.svg.png">
            <a:extLst>
              <a:ext uri="{FF2B5EF4-FFF2-40B4-BE49-F238E27FC236}">
                <a16:creationId xmlns:a16="http://schemas.microsoft.com/office/drawing/2014/main" id="{823BB280-4B31-4051-801B-C57597B67DF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31871" y="4778767"/>
            <a:ext cx="2216506" cy="1895113"/>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9B7A59E9-3A54-4EF3-9DAE-158170409C35}"/>
              </a:ext>
            </a:extLst>
          </p:cNvPr>
          <p:cNvSpPr/>
          <p:nvPr/>
        </p:nvSpPr>
        <p:spPr>
          <a:xfrm>
            <a:off x="9546785" y="1151080"/>
            <a:ext cx="2317695" cy="3647152"/>
          </a:xfrm>
          <a:prstGeom prst="rect">
            <a:avLst/>
          </a:prstGeom>
        </p:spPr>
        <p:txBody>
          <a:bodyPr wrap="square">
            <a:spAutoFit/>
          </a:bodyPr>
          <a:lstStyle/>
          <a:p>
            <a:r>
              <a:rPr lang="en-US" sz="1100" dirty="0"/>
              <a:t>Memory is volatile, it depletes over time. So, the agents exposed to marketing campaign about FUZE, remember the product for some time, and the probability of them recalling the brand depletes over time.</a:t>
            </a:r>
          </a:p>
          <a:p>
            <a:endParaRPr lang="en-US" sz="1100" dirty="0"/>
          </a:p>
          <a:p>
            <a:r>
              <a:rPr lang="en-US" sz="1100" dirty="0"/>
              <a:t>Forgetting curve describes the decline in the probability of recall over time</a:t>
            </a:r>
          </a:p>
          <a:p>
            <a:endParaRPr lang="en-US" sz="1100" dirty="0"/>
          </a:p>
          <a:p>
            <a:r>
              <a:rPr lang="en-US" sz="1100" dirty="0"/>
              <a:t>R = exp(-t/S)</a:t>
            </a:r>
          </a:p>
          <a:p>
            <a:endParaRPr lang="en-US" sz="1100" dirty="0"/>
          </a:p>
          <a:p>
            <a:r>
              <a:rPr lang="en-US" sz="1100" dirty="0"/>
              <a:t>where:</a:t>
            </a:r>
          </a:p>
          <a:p>
            <a:endParaRPr lang="en-US" sz="1100" dirty="0"/>
          </a:p>
          <a:p>
            <a:r>
              <a:rPr lang="en-US" sz="1100" dirty="0"/>
              <a:t>R - probability of recall (retrievability of memory)</a:t>
            </a:r>
          </a:p>
          <a:p>
            <a:r>
              <a:rPr lang="en-US" sz="1100" dirty="0"/>
              <a:t>S - strength of a memory trace (stability of memory)</a:t>
            </a:r>
          </a:p>
          <a:p>
            <a:r>
              <a:rPr lang="en-US" sz="1100" dirty="0"/>
              <a:t>t - time</a:t>
            </a:r>
          </a:p>
        </p:txBody>
      </p:sp>
      <p:sp>
        <p:nvSpPr>
          <p:cNvPr id="3" name="TextBox 2">
            <a:extLst>
              <a:ext uri="{FF2B5EF4-FFF2-40B4-BE49-F238E27FC236}">
                <a16:creationId xmlns:a16="http://schemas.microsoft.com/office/drawing/2014/main" id="{EE5FB550-7A11-4B88-A62E-FE62AD8AE2E0}"/>
              </a:ext>
            </a:extLst>
          </p:cNvPr>
          <p:cNvSpPr txBox="1"/>
          <p:nvPr/>
        </p:nvSpPr>
        <p:spPr>
          <a:xfrm>
            <a:off x="297551" y="6568559"/>
            <a:ext cx="638175" cy="338554"/>
          </a:xfrm>
          <a:prstGeom prst="rect">
            <a:avLst/>
          </a:prstGeom>
          <a:noFill/>
        </p:spPr>
        <p:txBody>
          <a:bodyPr wrap="square" rtlCol="0">
            <a:spAutoFit/>
          </a:bodyPr>
          <a:lstStyle/>
          <a:p>
            <a:r>
              <a:rPr lang="en-US" sz="1600" dirty="0">
                <a:latin typeface="+mj-lt"/>
                <a:hlinkClick r:id="rId5" action="ppaction://hlinksldjump"/>
              </a:rPr>
              <a:t>Back</a:t>
            </a:r>
            <a:endParaRPr lang="en-US" sz="1600" dirty="0">
              <a:latin typeface="+mj-lt"/>
            </a:endParaRPr>
          </a:p>
        </p:txBody>
      </p:sp>
    </p:spTree>
    <p:extLst>
      <p:ext uri="{BB962C8B-B14F-4D97-AF65-F5344CB8AC3E}">
        <p14:creationId xmlns:p14="http://schemas.microsoft.com/office/powerpoint/2010/main" val="42281708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2168DEE6-D970-44D5-A01A-4EBC6FD81DF8}"/>
              </a:ext>
            </a:extLst>
          </p:cNvPr>
          <p:cNvGraphicFramePr>
            <a:graphicFrameLocks noGrp="1"/>
          </p:cNvGraphicFramePr>
          <p:nvPr>
            <p:extLst/>
          </p:nvPr>
        </p:nvGraphicFramePr>
        <p:xfrm>
          <a:off x="877331" y="1095374"/>
          <a:ext cx="10437338" cy="5433274"/>
        </p:xfrm>
        <a:graphic>
          <a:graphicData uri="http://schemas.openxmlformats.org/drawingml/2006/table">
            <a:tbl>
              <a:tblPr>
                <a:tableStyleId>{073A0DAA-6AF3-43AB-8588-CEC1D06C72B9}</a:tableStyleId>
              </a:tblPr>
              <a:tblGrid>
                <a:gridCol w="1749163">
                  <a:extLst>
                    <a:ext uri="{9D8B030D-6E8A-4147-A177-3AD203B41FA5}">
                      <a16:colId xmlns:a16="http://schemas.microsoft.com/office/drawing/2014/main" val="3598025469"/>
                    </a:ext>
                  </a:extLst>
                </a:gridCol>
                <a:gridCol w="8688175">
                  <a:extLst>
                    <a:ext uri="{9D8B030D-6E8A-4147-A177-3AD203B41FA5}">
                      <a16:colId xmlns:a16="http://schemas.microsoft.com/office/drawing/2014/main" val="183407476"/>
                    </a:ext>
                  </a:extLst>
                </a:gridCol>
              </a:tblGrid>
              <a:tr h="246967">
                <a:tc>
                  <a:txBody>
                    <a:bodyPr/>
                    <a:lstStyle/>
                    <a:p>
                      <a:pPr algn="ctr" fontAlgn="b"/>
                      <a:r>
                        <a:rPr lang="en-US" sz="1100" b="1" u="none" strike="noStrike" dirty="0">
                          <a:solidFill>
                            <a:schemeClr val="bg1"/>
                          </a:solidFill>
                          <a:effectLst/>
                          <a:latin typeface="Selawik Light" panose="020B0502040204020203" pitchFamily="34" charset="0"/>
                        </a:rPr>
                        <a:t>Customer Segment</a:t>
                      </a:r>
                      <a:endParaRPr lang="en-US" sz="1100" b="1" i="0" u="none" strike="noStrike" dirty="0">
                        <a:solidFill>
                          <a:schemeClr val="bg1"/>
                        </a:solidFill>
                        <a:effectLst/>
                        <a:latin typeface="Selawik Light" panose="020B0502040204020203" pitchFamily="34" charset="0"/>
                      </a:endParaRPr>
                    </a:p>
                  </a:txBody>
                  <a:tcPr marL="7594" marR="7594" marT="7594" marB="0" anchor="ctr">
                    <a:solidFill>
                      <a:srgbClr val="800000"/>
                    </a:solidFill>
                  </a:tcPr>
                </a:tc>
                <a:tc>
                  <a:txBody>
                    <a:bodyPr/>
                    <a:lstStyle/>
                    <a:p>
                      <a:pPr algn="ctr" fontAlgn="b"/>
                      <a:r>
                        <a:rPr lang="en-US" sz="1050" b="1" u="none" strike="noStrike" dirty="0">
                          <a:solidFill>
                            <a:schemeClr val="bg1"/>
                          </a:solidFill>
                          <a:effectLst/>
                          <a:latin typeface="Selawik Light" panose="020B0502040204020203" pitchFamily="34" charset="0"/>
                        </a:rPr>
                        <a:t>Description</a:t>
                      </a:r>
                      <a:endParaRPr lang="en-US" sz="1050" b="1" i="0" u="none" strike="noStrike" dirty="0">
                        <a:solidFill>
                          <a:schemeClr val="bg1"/>
                        </a:solidFill>
                        <a:effectLst/>
                        <a:latin typeface="Selawik Light" panose="020B0502040204020203" pitchFamily="34" charset="0"/>
                      </a:endParaRPr>
                    </a:p>
                  </a:txBody>
                  <a:tcPr marL="7594" marR="7594" marT="7594" marB="0" anchor="ctr">
                    <a:solidFill>
                      <a:srgbClr val="800000"/>
                    </a:solidFill>
                  </a:tcPr>
                </a:tc>
                <a:extLst>
                  <a:ext uri="{0D108BD9-81ED-4DB2-BD59-A6C34878D82A}">
                    <a16:rowId xmlns:a16="http://schemas.microsoft.com/office/drawing/2014/main" val="103737907"/>
                  </a:ext>
                </a:extLst>
              </a:tr>
              <a:tr h="246967">
                <a:tc>
                  <a:txBody>
                    <a:bodyPr/>
                    <a:lstStyle/>
                    <a:p>
                      <a:pPr algn="ctr" fontAlgn="ctr"/>
                      <a:r>
                        <a:rPr lang="en-US" sz="900" b="1" u="none" strike="noStrike" dirty="0">
                          <a:effectLst/>
                          <a:latin typeface="Selawik Light" panose="020B0502040204020203" pitchFamily="34" charset="0"/>
                        </a:rPr>
                        <a:t>Our Turn </a:t>
                      </a:r>
                      <a:endParaRPr lang="en-US" sz="900" b="1" i="0" u="none" strike="noStrike" dirty="0">
                        <a:solidFill>
                          <a:srgbClr val="000000"/>
                        </a:solidFill>
                        <a:effectLst/>
                        <a:latin typeface="Selawik Light" panose="020B0502040204020203" pitchFamily="34" charset="0"/>
                      </a:endParaRPr>
                    </a:p>
                  </a:txBody>
                  <a:tcPr marL="7594" marR="7594" marT="7594" marB="0" anchor="ctr"/>
                </a:tc>
                <a:tc>
                  <a:txBody>
                    <a:bodyPr/>
                    <a:lstStyle/>
                    <a:p>
                      <a:pPr lvl="1" algn="just" fontAlgn="b"/>
                      <a:r>
                        <a:rPr lang="en-US" sz="1050" b="0" u="none" strike="noStrike" dirty="0">
                          <a:effectLst/>
                          <a:latin typeface="Selawik Light" panose="020B0502040204020203" pitchFamily="34" charset="0"/>
                        </a:rPr>
                        <a:t>Age - 36-65 | Upper Middle - Middle Income group | Rural, Suburbs &amp; Downtown Metro</a:t>
                      </a:r>
                      <a:endParaRPr lang="en-US" sz="1050" b="0" i="0" u="none" strike="noStrike" dirty="0">
                        <a:solidFill>
                          <a:srgbClr val="000000"/>
                        </a:solidFill>
                        <a:effectLst/>
                        <a:latin typeface="Selawik Light" panose="020B0502040204020203" pitchFamily="34" charset="0"/>
                      </a:endParaRPr>
                    </a:p>
                  </a:txBody>
                  <a:tcPr marL="7594" marR="7594" marT="7594" marB="0" anchor="ctr"/>
                </a:tc>
                <a:extLst>
                  <a:ext uri="{0D108BD9-81ED-4DB2-BD59-A6C34878D82A}">
                    <a16:rowId xmlns:a16="http://schemas.microsoft.com/office/drawing/2014/main" val="1264534420"/>
                  </a:ext>
                </a:extLst>
              </a:tr>
              <a:tr h="246967">
                <a:tc>
                  <a:txBody>
                    <a:bodyPr/>
                    <a:lstStyle/>
                    <a:p>
                      <a:pPr algn="ctr" fontAlgn="ctr"/>
                      <a:r>
                        <a:rPr lang="en-US" sz="900" b="1" u="none" strike="noStrike" dirty="0">
                          <a:effectLst/>
                          <a:latin typeface="Selawik Light" panose="020B0502040204020203" pitchFamily="34" charset="0"/>
                        </a:rPr>
                        <a:t>Mixed Middlers </a:t>
                      </a:r>
                      <a:endParaRPr lang="en-US" sz="900" b="1" i="0" u="none" strike="noStrike" dirty="0">
                        <a:solidFill>
                          <a:srgbClr val="000000"/>
                        </a:solidFill>
                        <a:effectLst/>
                        <a:latin typeface="Selawik Light" panose="020B0502040204020203" pitchFamily="34" charset="0"/>
                      </a:endParaRPr>
                    </a:p>
                  </a:txBody>
                  <a:tcPr marL="7594" marR="7594" marT="7594" marB="0" anchor="ctr"/>
                </a:tc>
                <a:tc>
                  <a:txBody>
                    <a:bodyPr/>
                    <a:lstStyle/>
                    <a:p>
                      <a:pPr lvl="1" algn="just" fontAlgn="b"/>
                      <a:r>
                        <a:rPr lang="en-US" sz="1050" b="0" u="none" strike="noStrike" dirty="0">
                          <a:effectLst/>
                          <a:latin typeface="Selawik Light" panose="020B0502040204020203" pitchFamily="34" charset="0"/>
                        </a:rPr>
                        <a:t>Age - 35-65 | Single |  Middle - Low Middle Income group | Rural, Downtown Metro</a:t>
                      </a:r>
                      <a:endParaRPr lang="en-US" sz="1050" b="0" i="0" u="none" strike="noStrike" dirty="0">
                        <a:solidFill>
                          <a:srgbClr val="000000"/>
                        </a:solidFill>
                        <a:effectLst/>
                        <a:latin typeface="Selawik Light" panose="020B0502040204020203" pitchFamily="34" charset="0"/>
                      </a:endParaRPr>
                    </a:p>
                  </a:txBody>
                  <a:tcPr marL="7594" marR="7594" marT="7594" marB="0" anchor="ctr"/>
                </a:tc>
                <a:extLst>
                  <a:ext uri="{0D108BD9-81ED-4DB2-BD59-A6C34878D82A}">
                    <a16:rowId xmlns:a16="http://schemas.microsoft.com/office/drawing/2014/main" val="176385708"/>
                  </a:ext>
                </a:extLst>
              </a:tr>
              <a:tr h="246967">
                <a:tc>
                  <a:txBody>
                    <a:bodyPr/>
                    <a:lstStyle/>
                    <a:p>
                      <a:pPr algn="ctr" fontAlgn="ctr"/>
                      <a:r>
                        <a:rPr lang="en-US" sz="900" b="1" u="none" strike="noStrike" dirty="0">
                          <a:effectLst/>
                          <a:latin typeface="Selawik Light" panose="020B0502040204020203" pitchFamily="34" charset="0"/>
                        </a:rPr>
                        <a:t>Fortunes &amp; Families </a:t>
                      </a:r>
                      <a:endParaRPr lang="en-US" sz="900" b="1" i="0" u="none" strike="noStrike" dirty="0">
                        <a:solidFill>
                          <a:srgbClr val="000000"/>
                        </a:solidFill>
                        <a:effectLst/>
                        <a:latin typeface="Selawik Light" panose="020B0502040204020203" pitchFamily="34" charset="0"/>
                      </a:endParaRPr>
                    </a:p>
                  </a:txBody>
                  <a:tcPr marL="7594" marR="7594" marT="7594" marB="0" anchor="ctr"/>
                </a:tc>
                <a:tc>
                  <a:txBody>
                    <a:bodyPr/>
                    <a:lstStyle/>
                    <a:p>
                      <a:pPr lvl="1" algn="just" fontAlgn="b"/>
                      <a:r>
                        <a:rPr lang="en-US" sz="1050" b="0" u="none" strike="noStrike" dirty="0">
                          <a:effectLst/>
                          <a:latin typeface="Selawik Light" panose="020B0502040204020203" pitchFamily="34" charset="0"/>
                        </a:rPr>
                        <a:t>Age - 36-65 | Married | Upper Middle - Middle Income group | Rural, Suburbs &amp; Downtown Metro</a:t>
                      </a:r>
                      <a:endParaRPr lang="en-US" sz="1050" b="0" i="0" u="none" strike="noStrike" dirty="0">
                        <a:solidFill>
                          <a:srgbClr val="000000"/>
                        </a:solidFill>
                        <a:effectLst/>
                        <a:latin typeface="Selawik Light" panose="020B0502040204020203" pitchFamily="34" charset="0"/>
                      </a:endParaRPr>
                    </a:p>
                  </a:txBody>
                  <a:tcPr marL="7594" marR="7594" marT="7594" marB="0" anchor="ctr"/>
                </a:tc>
                <a:extLst>
                  <a:ext uri="{0D108BD9-81ED-4DB2-BD59-A6C34878D82A}">
                    <a16:rowId xmlns:a16="http://schemas.microsoft.com/office/drawing/2014/main" val="2613319445"/>
                  </a:ext>
                </a:extLst>
              </a:tr>
              <a:tr h="246967">
                <a:tc>
                  <a:txBody>
                    <a:bodyPr/>
                    <a:lstStyle/>
                    <a:p>
                      <a:pPr algn="ctr" fontAlgn="ctr"/>
                      <a:r>
                        <a:rPr lang="en-US" sz="900" b="1" u="none" strike="noStrike" dirty="0">
                          <a:effectLst/>
                          <a:latin typeface="Selawik Light" panose="020B0502040204020203" pitchFamily="34" charset="0"/>
                        </a:rPr>
                        <a:t>Leisure Buffs </a:t>
                      </a:r>
                      <a:endParaRPr lang="en-US" sz="900" b="1" i="0" u="none" strike="noStrike" dirty="0">
                        <a:solidFill>
                          <a:srgbClr val="000000"/>
                        </a:solidFill>
                        <a:effectLst/>
                        <a:latin typeface="Selawik Light" panose="020B0502040204020203" pitchFamily="34" charset="0"/>
                      </a:endParaRPr>
                    </a:p>
                  </a:txBody>
                  <a:tcPr marL="7594" marR="7594" marT="7594" marB="0" anchor="ctr"/>
                </a:tc>
                <a:tc>
                  <a:txBody>
                    <a:bodyPr/>
                    <a:lstStyle/>
                    <a:p>
                      <a:pPr lvl="1" algn="just" fontAlgn="b"/>
                      <a:r>
                        <a:rPr lang="en-US" sz="1050" b="0" u="none" strike="noStrike" dirty="0">
                          <a:effectLst/>
                          <a:latin typeface="Selawik Light" panose="020B0502040204020203" pitchFamily="34" charset="0"/>
                        </a:rPr>
                        <a:t>Age - 66+ | Low Income group</a:t>
                      </a:r>
                      <a:endParaRPr lang="en-US" sz="1050" b="0" i="0" u="none" strike="noStrike" dirty="0">
                        <a:solidFill>
                          <a:srgbClr val="000000"/>
                        </a:solidFill>
                        <a:effectLst/>
                        <a:latin typeface="Selawik Light" panose="020B0502040204020203" pitchFamily="34" charset="0"/>
                      </a:endParaRPr>
                    </a:p>
                  </a:txBody>
                  <a:tcPr marL="7594" marR="7594" marT="7594" marB="0" anchor="ctr"/>
                </a:tc>
                <a:extLst>
                  <a:ext uri="{0D108BD9-81ED-4DB2-BD59-A6C34878D82A}">
                    <a16:rowId xmlns:a16="http://schemas.microsoft.com/office/drawing/2014/main" val="1103587296"/>
                  </a:ext>
                </a:extLst>
              </a:tr>
              <a:tr h="246967">
                <a:tc>
                  <a:txBody>
                    <a:bodyPr/>
                    <a:lstStyle/>
                    <a:p>
                      <a:pPr algn="ctr" fontAlgn="ctr"/>
                      <a:r>
                        <a:rPr lang="en-US" sz="900" b="1" u="none" strike="noStrike" dirty="0">
                          <a:effectLst/>
                          <a:latin typeface="Selawik Light" panose="020B0502040204020203" pitchFamily="34" charset="0"/>
                        </a:rPr>
                        <a:t>Flush Families </a:t>
                      </a:r>
                      <a:endParaRPr lang="en-US" sz="900" b="1" i="0" u="none" strike="noStrike" dirty="0">
                        <a:solidFill>
                          <a:srgbClr val="000000"/>
                        </a:solidFill>
                        <a:effectLst/>
                        <a:latin typeface="Selawik Light" panose="020B0502040204020203" pitchFamily="34" charset="0"/>
                      </a:endParaRPr>
                    </a:p>
                  </a:txBody>
                  <a:tcPr marL="7594" marR="7594" marT="7594" marB="0" anchor="ctr"/>
                </a:tc>
                <a:tc>
                  <a:txBody>
                    <a:bodyPr/>
                    <a:lstStyle/>
                    <a:p>
                      <a:pPr lvl="1" algn="just" fontAlgn="b"/>
                      <a:r>
                        <a:rPr lang="en-US" sz="1050" b="0" u="none" strike="noStrike" dirty="0">
                          <a:effectLst/>
                          <a:latin typeface="Selawik Light" panose="020B0502040204020203" pitchFamily="34" charset="0"/>
                        </a:rPr>
                        <a:t>Age - 36-55 | Affluent | City and Surrounds</a:t>
                      </a:r>
                      <a:endParaRPr lang="en-US" sz="1050" b="0" i="0" u="none" strike="noStrike" dirty="0">
                        <a:solidFill>
                          <a:srgbClr val="000000"/>
                        </a:solidFill>
                        <a:effectLst/>
                        <a:latin typeface="Selawik Light" panose="020B0502040204020203" pitchFamily="34" charset="0"/>
                      </a:endParaRPr>
                    </a:p>
                  </a:txBody>
                  <a:tcPr marL="7594" marR="7594" marT="7594" marB="0" anchor="ctr"/>
                </a:tc>
                <a:extLst>
                  <a:ext uri="{0D108BD9-81ED-4DB2-BD59-A6C34878D82A}">
                    <a16:rowId xmlns:a16="http://schemas.microsoft.com/office/drawing/2014/main" val="2937531776"/>
                  </a:ext>
                </a:extLst>
              </a:tr>
              <a:tr h="246967">
                <a:tc>
                  <a:txBody>
                    <a:bodyPr/>
                    <a:lstStyle/>
                    <a:p>
                      <a:pPr algn="ctr" fontAlgn="ctr"/>
                      <a:r>
                        <a:rPr lang="en-US" sz="900" b="1" u="none" strike="noStrike" dirty="0">
                          <a:effectLst/>
                          <a:latin typeface="Selawik Light" panose="020B0502040204020203" pitchFamily="34" charset="0"/>
                        </a:rPr>
                        <a:t>Taking Hold </a:t>
                      </a:r>
                      <a:endParaRPr lang="en-US" sz="900" b="1" i="0" u="none" strike="noStrike" dirty="0">
                        <a:solidFill>
                          <a:srgbClr val="000000"/>
                        </a:solidFill>
                        <a:effectLst/>
                        <a:latin typeface="Selawik Light" panose="020B0502040204020203" pitchFamily="34" charset="0"/>
                      </a:endParaRPr>
                    </a:p>
                  </a:txBody>
                  <a:tcPr marL="7594" marR="7594" marT="7594" marB="0" anchor="ctr"/>
                </a:tc>
                <a:tc>
                  <a:txBody>
                    <a:bodyPr/>
                    <a:lstStyle/>
                    <a:p>
                      <a:pPr lvl="1" algn="just" fontAlgn="b"/>
                      <a:r>
                        <a:rPr lang="en-US" sz="1050" b="0" u="none" strike="noStrike" dirty="0">
                          <a:effectLst/>
                          <a:latin typeface="Selawik Light" panose="020B0502040204020203" pitchFamily="34" charset="0"/>
                        </a:rPr>
                        <a:t>Age - 18 - 35 | Middle- Upper Middle Income group | Towns and Suburbs</a:t>
                      </a:r>
                      <a:endParaRPr lang="en-US" sz="1050" b="0" i="0" u="none" strike="noStrike" dirty="0">
                        <a:solidFill>
                          <a:srgbClr val="000000"/>
                        </a:solidFill>
                        <a:effectLst/>
                        <a:latin typeface="Selawik Light" panose="020B0502040204020203" pitchFamily="34" charset="0"/>
                      </a:endParaRPr>
                    </a:p>
                  </a:txBody>
                  <a:tcPr marL="7594" marR="7594" marT="7594" marB="0" anchor="ctr"/>
                </a:tc>
                <a:extLst>
                  <a:ext uri="{0D108BD9-81ED-4DB2-BD59-A6C34878D82A}">
                    <a16:rowId xmlns:a16="http://schemas.microsoft.com/office/drawing/2014/main" val="3721659565"/>
                  </a:ext>
                </a:extLst>
              </a:tr>
              <a:tr h="246967">
                <a:tc>
                  <a:txBody>
                    <a:bodyPr/>
                    <a:lstStyle/>
                    <a:p>
                      <a:pPr algn="ctr" fontAlgn="ctr"/>
                      <a:r>
                        <a:rPr lang="en-US" sz="900" b="1" u="none" strike="noStrike" dirty="0">
                          <a:effectLst/>
                          <a:latin typeface="Selawik Light" panose="020B0502040204020203" pitchFamily="34" charset="0"/>
                        </a:rPr>
                        <a:t>Active Elders </a:t>
                      </a:r>
                      <a:endParaRPr lang="en-US" sz="900" b="1" i="0" u="none" strike="noStrike" dirty="0">
                        <a:solidFill>
                          <a:srgbClr val="000000"/>
                        </a:solidFill>
                        <a:effectLst/>
                        <a:latin typeface="Selawik Light" panose="020B0502040204020203" pitchFamily="34" charset="0"/>
                      </a:endParaRPr>
                    </a:p>
                  </a:txBody>
                  <a:tcPr marL="7594" marR="7594" marT="7594" marB="0" anchor="ctr"/>
                </a:tc>
                <a:tc>
                  <a:txBody>
                    <a:bodyPr/>
                    <a:lstStyle/>
                    <a:p>
                      <a:pPr lvl="1" algn="just" fontAlgn="b"/>
                      <a:r>
                        <a:rPr lang="en-US" sz="1050" b="0" u="none" strike="noStrike" dirty="0">
                          <a:effectLst/>
                          <a:latin typeface="Selawik Light" panose="020B0502040204020203" pitchFamily="34" charset="0"/>
                        </a:rPr>
                        <a:t>Age - 66+ | Upper Middle Income group | City and Surrounds</a:t>
                      </a:r>
                      <a:endParaRPr lang="en-US" sz="1050" b="0" i="0" u="none" strike="noStrike" dirty="0">
                        <a:solidFill>
                          <a:srgbClr val="000000"/>
                        </a:solidFill>
                        <a:effectLst/>
                        <a:latin typeface="Selawik Light" panose="020B0502040204020203" pitchFamily="34" charset="0"/>
                      </a:endParaRPr>
                    </a:p>
                  </a:txBody>
                  <a:tcPr marL="7594" marR="7594" marT="7594" marB="0" anchor="ctr"/>
                </a:tc>
                <a:extLst>
                  <a:ext uri="{0D108BD9-81ED-4DB2-BD59-A6C34878D82A}">
                    <a16:rowId xmlns:a16="http://schemas.microsoft.com/office/drawing/2014/main" val="843894142"/>
                  </a:ext>
                </a:extLst>
              </a:tr>
              <a:tr h="246967">
                <a:tc>
                  <a:txBody>
                    <a:bodyPr/>
                    <a:lstStyle/>
                    <a:p>
                      <a:pPr algn="ctr" fontAlgn="ctr"/>
                      <a:r>
                        <a:rPr lang="en-US" sz="900" b="1" u="none" strike="noStrike" dirty="0">
                          <a:effectLst/>
                          <a:latin typeface="Selawik Light" panose="020B0502040204020203" pitchFamily="34" charset="0"/>
                        </a:rPr>
                        <a:t>Golden Years </a:t>
                      </a:r>
                      <a:endParaRPr lang="en-US" sz="900" b="1" i="0" u="none" strike="noStrike" dirty="0">
                        <a:solidFill>
                          <a:srgbClr val="000000"/>
                        </a:solidFill>
                        <a:effectLst/>
                        <a:latin typeface="Selawik Light" panose="020B0502040204020203" pitchFamily="34" charset="0"/>
                      </a:endParaRPr>
                    </a:p>
                  </a:txBody>
                  <a:tcPr marL="7594" marR="7594" marT="7594" marB="0" anchor="ctr"/>
                </a:tc>
                <a:tc>
                  <a:txBody>
                    <a:bodyPr/>
                    <a:lstStyle/>
                    <a:p>
                      <a:pPr lvl="1" algn="just" fontAlgn="b"/>
                      <a:r>
                        <a:rPr lang="en-US" sz="1050" b="0" u="none" strike="noStrike" dirty="0">
                          <a:effectLst/>
                          <a:latin typeface="Selawik Light" panose="020B0502040204020203" pitchFamily="34" charset="0"/>
                        </a:rPr>
                        <a:t>Age - 46+ | Affluent - Upper Middle Income group| Suburbs and Towns</a:t>
                      </a:r>
                      <a:endParaRPr lang="en-US" sz="1050" b="0" i="0" u="none" strike="noStrike" dirty="0">
                        <a:solidFill>
                          <a:srgbClr val="000000"/>
                        </a:solidFill>
                        <a:effectLst/>
                        <a:latin typeface="Selawik Light" panose="020B0502040204020203" pitchFamily="34" charset="0"/>
                      </a:endParaRPr>
                    </a:p>
                  </a:txBody>
                  <a:tcPr marL="7594" marR="7594" marT="7594" marB="0" anchor="ctr"/>
                </a:tc>
                <a:extLst>
                  <a:ext uri="{0D108BD9-81ED-4DB2-BD59-A6C34878D82A}">
                    <a16:rowId xmlns:a16="http://schemas.microsoft.com/office/drawing/2014/main" val="2733771561"/>
                  </a:ext>
                </a:extLst>
              </a:tr>
              <a:tr h="246967">
                <a:tc>
                  <a:txBody>
                    <a:bodyPr/>
                    <a:lstStyle/>
                    <a:p>
                      <a:pPr algn="ctr" fontAlgn="ctr"/>
                      <a:r>
                        <a:rPr lang="en-US" sz="900" b="1" u="none" strike="noStrike" dirty="0">
                          <a:effectLst/>
                          <a:latin typeface="Selawik Light" panose="020B0502040204020203" pitchFamily="34" charset="0"/>
                        </a:rPr>
                        <a:t>Cash &amp; Careers </a:t>
                      </a:r>
                      <a:endParaRPr lang="en-US" sz="900" b="1" i="0" u="none" strike="noStrike" dirty="0">
                        <a:solidFill>
                          <a:srgbClr val="000000"/>
                        </a:solidFill>
                        <a:effectLst/>
                        <a:latin typeface="Selawik Light" panose="020B0502040204020203" pitchFamily="34" charset="0"/>
                      </a:endParaRPr>
                    </a:p>
                  </a:txBody>
                  <a:tcPr marL="7594" marR="7594" marT="7594" marB="0" anchor="ctr"/>
                </a:tc>
                <a:tc>
                  <a:txBody>
                    <a:bodyPr/>
                    <a:lstStyle/>
                    <a:p>
                      <a:pPr lvl="1" algn="just" fontAlgn="b"/>
                      <a:r>
                        <a:rPr lang="en-US" sz="1050" b="0" u="none" strike="noStrike" dirty="0">
                          <a:effectLst/>
                          <a:latin typeface="Selawik Light" panose="020B0502040204020203" pitchFamily="34" charset="0"/>
                        </a:rPr>
                        <a:t>Age -  30-45 |Wealthy -  Affluent| Suburbs and Towns</a:t>
                      </a:r>
                      <a:endParaRPr lang="en-US" sz="1050" b="0" i="0" u="none" strike="noStrike" dirty="0">
                        <a:solidFill>
                          <a:srgbClr val="000000"/>
                        </a:solidFill>
                        <a:effectLst/>
                        <a:latin typeface="Selawik Light" panose="020B0502040204020203" pitchFamily="34" charset="0"/>
                      </a:endParaRPr>
                    </a:p>
                  </a:txBody>
                  <a:tcPr marL="7594" marR="7594" marT="7594" marB="0" anchor="ctr"/>
                </a:tc>
                <a:extLst>
                  <a:ext uri="{0D108BD9-81ED-4DB2-BD59-A6C34878D82A}">
                    <a16:rowId xmlns:a16="http://schemas.microsoft.com/office/drawing/2014/main" val="2327048498"/>
                  </a:ext>
                </a:extLst>
              </a:tr>
              <a:tr h="246967">
                <a:tc>
                  <a:txBody>
                    <a:bodyPr/>
                    <a:lstStyle/>
                    <a:p>
                      <a:pPr algn="ctr" fontAlgn="ctr"/>
                      <a:r>
                        <a:rPr lang="en-US" sz="900" b="1" u="none" strike="noStrike" dirty="0">
                          <a:effectLst/>
                          <a:latin typeface="Selawik Light" panose="020B0502040204020203" pitchFamily="34" charset="0"/>
                        </a:rPr>
                        <a:t>Modest Means </a:t>
                      </a:r>
                      <a:endParaRPr lang="en-US" sz="900" b="1" i="0" u="none" strike="noStrike" dirty="0">
                        <a:solidFill>
                          <a:srgbClr val="000000"/>
                        </a:solidFill>
                        <a:effectLst/>
                        <a:latin typeface="Selawik Light" panose="020B0502040204020203" pitchFamily="34" charset="0"/>
                      </a:endParaRPr>
                    </a:p>
                  </a:txBody>
                  <a:tcPr marL="7594" marR="7594" marT="7594" marB="0" anchor="ctr"/>
                </a:tc>
                <a:tc>
                  <a:txBody>
                    <a:bodyPr/>
                    <a:lstStyle/>
                    <a:p>
                      <a:pPr lvl="1" algn="just" fontAlgn="b"/>
                      <a:r>
                        <a:rPr lang="en-US" sz="1050" b="0" u="none" strike="noStrike" dirty="0">
                          <a:effectLst/>
                          <a:latin typeface="Selawik Light" panose="020B0502040204020203" pitchFamily="34" charset="0"/>
                        </a:rPr>
                        <a:t>Age - 46- 65 | Low - Low Middle Income group| Suburbs, Towns and Downtown Metro</a:t>
                      </a:r>
                      <a:endParaRPr lang="en-US" sz="1050" b="0" i="0" u="none" strike="noStrike" dirty="0">
                        <a:solidFill>
                          <a:srgbClr val="000000"/>
                        </a:solidFill>
                        <a:effectLst/>
                        <a:latin typeface="Selawik Light" panose="020B0502040204020203" pitchFamily="34" charset="0"/>
                      </a:endParaRPr>
                    </a:p>
                  </a:txBody>
                  <a:tcPr marL="7594" marR="7594" marT="7594" marB="0" anchor="ctr"/>
                </a:tc>
                <a:extLst>
                  <a:ext uri="{0D108BD9-81ED-4DB2-BD59-A6C34878D82A}">
                    <a16:rowId xmlns:a16="http://schemas.microsoft.com/office/drawing/2014/main" val="1691825084"/>
                  </a:ext>
                </a:extLst>
              </a:tr>
              <a:tr h="246967">
                <a:tc>
                  <a:txBody>
                    <a:bodyPr/>
                    <a:lstStyle/>
                    <a:p>
                      <a:pPr algn="ctr" fontAlgn="ctr"/>
                      <a:r>
                        <a:rPr lang="en-US" sz="900" b="1" u="none" strike="noStrike" dirty="0">
                          <a:effectLst/>
                          <a:latin typeface="Selawik Light" panose="020B0502040204020203" pitchFamily="34" charset="0"/>
                        </a:rPr>
                        <a:t>Mature Wealth </a:t>
                      </a:r>
                      <a:endParaRPr lang="en-US" sz="900" b="1" i="0" u="none" strike="noStrike" dirty="0">
                        <a:solidFill>
                          <a:srgbClr val="000000"/>
                        </a:solidFill>
                        <a:effectLst/>
                        <a:latin typeface="Selawik Light" panose="020B0502040204020203" pitchFamily="34" charset="0"/>
                      </a:endParaRPr>
                    </a:p>
                  </a:txBody>
                  <a:tcPr marL="7594" marR="7594" marT="7594" marB="0" anchor="ctr"/>
                </a:tc>
                <a:tc>
                  <a:txBody>
                    <a:bodyPr/>
                    <a:lstStyle/>
                    <a:p>
                      <a:pPr lvl="1" algn="just" fontAlgn="b"/>
                      <a:r>
                        <a:rPr lang="en-US" sz="1050" b="0" u="none" strike="noStrike" dirty="0">
                          <a:effectLst/>
                          <a:latin typeface="Selawik Light" panose="020B0502040204020203" pitchFamily="34" charset="0"/>
                        </a:rPr>
                        <a:t>Age - 46 - 65 | Wealthy | City and Surrounds</a:t>
                      </a:r>
                      <a:endParaRPr lang="en-US" sz="1050" b="0" i="0" u="none" strike="noStrike" dirty="0">
                        <a:solidFill>
                          <a:srgbClr val="000000"/>
                        </a:solidFill>
                        <a:effectLst/>
                        <a:latin typeface="Selawik Light" panose="020B0502040204020203" pitchFamily="34" charset="0"/>
                      </a:endParaRPr>
                    </a:p>
                  </a:txBody>
                  <a:tcPr marL="7594" marR="7594" marT="7594" marB="0" anchor="ctr"/>
                </a:tc>
                <a:extLst>
                  <a:ext uri="{0D108BD9-81ED-4DB2-BD59-A6C34878D82A}">
                    <a16:rowId xmlns:a16="http://schemas.microsoft.com/office/drawing/2014/main" val="4172565283"/>
                  </a:ext>
                </a:extLst>
              </a:tr>
              <a:tr h="246967">
                <a:tc>
                  <a:txBody>
                    <a:bodyPr/>
                    <a:lstStyle/>
                    <a:p>
                      <a:pPr algn="ctr" fontAlgn="ctr"/>
                      <a:r>
                        <a:rPr lang="en-US" sz="900" b="1" u="none" strike="noStrike" dirty="0">
                          <a:effectLst/>
                          <a:latin typeface="Selawik Light" panose="020B0502040204020203" pitchFamily="34" charset="0"/>
                        </a:rPr>
                        <a:t>Aging Upscale </a:t>
                      </a:r>
                      <a:endParaRPr lang="en-US" sz="900" b="1" i="0" u="none" strike="noStrike" dirty="0">
                        <a:solidFill>
                          <a:srgbClr val="000000"/>
                        </a:solidFill>
                        <a:effectLst/>
                        <a:latin typeface="Selawik Light" panose="020B0502040204020203" pitchFamily="34" charset="0"/>
                      </a:endParaRPr>
                    </a:p>
                  </a:txBody>
                  <a:tcPr marL="7594" marR="7594" marT="7594" marB="0" anchor="ctr"/>
                </a:tc>
                <a:tc>
                  <a:txBody>
                    <a:bodyPr/>
                    <a:lstStyle/>
                    <a:p>
                      <a:pPr lvl="1" algn="just" fontAlgn="b"/>
                      <a:r>
                        <a:rPr lang="en-US" sz="1050" b="0" u="none" strike="noStrike" dirty="0">
                          <a:effectLst/>
                          <a:latin typeface="Selawik Light" panose="020B0502040204020203" pitchFamily="34" charset="0"/>
                        </a:rPr>
                        <a:t>Age - 46 - 65 | Affluent - Upper Middle Income group</a:t>
                      </a:r>
                      <a:endParaRPr lang="en-US" sz="1050" b="0" i="0" u="none" strike="noStrike" dirty="0">
                        <a:solidFill>
                          <a:srgbClr val="000000"/>
                        </a:solidFill>
                        <a:effectLst/>
                        <a:latin typeface="Selawik Light" panose="020B0502040204020203" pitchFamily="34" charset="0"/>
                      </a:endParaRPr>
                    </a:p>
                  </a:txBody>
                  <a:tcPr marL="7594" marR="7594" marT="7594" marB="0" anchor="ctr"/>
                </a:tc>
                <a:extLst>
                  <a:ext uri="{0D108BD9-81ED-4DB2-BD59-A6C34878D82A}">
                    <a16:rowId xmlns:a16="http://schemas.microsoft.com/office/drawing/2014/main" val="486862335"/>
                  </a:ext>
                </a:extLst>
              </a:tr>
              <a:tr h="246967">
                <a:tc>
                  <a:txBody>
                    <a:bodyPr/>
                    <a:lstStyle/>
                    <a:p>
                      <a:pPr algn="ctr" fontAlgn="ctr"/>
                      <a:r>
                        <a:rPr lang="en-US" sz="900" b="1" u="none" strike="noStrike" dirty="0">
                          <a:effectLst/>
                          <a:latin typeface="Selawik Light" panose="020B0502040204020203" pitchFamily="34" charset="0"/>
                        </a:rPr>
                        <a:t>Transition Time </a:t>
                      </a:r>
                      <a:endParaRPr lang="en-US" sz="900" b="1" i="0" u="none" strike="noStrike" dirty="0">
                        <a:solidFill>
                          <a:srgbClr val="000000"/>
                        </a:solidFill>
                        <a:effectLst/>
                        <a:latin typeface="Selawik Light" panose="020B0502040204020203" pitchFamily="34" charset="0"/>
                      </a:endParaRPr>
                    </a:p>
                  </a:txBody>
                  <a:tcPr marL="7594" marR="7594" marT="7594" marB="0" anchor="ctr"/>
                </a:tc>
                <a:tc>
                  <a:txBody>
                    <a:bodyPr/>
                    <a:lstStyle/>
                    <a:p>
                      <a:pPr lvl="1" algn="just" fontAlgn="b"/>
                      <a:r>
                        <a:rPr lang="en-US" sz="1050" b="0" u="none" strike="noStrike" dirty="0">
                          <a:effectLst/>
                          <a:latin typeface="Selawik Light" panose="020B0502040204020203" pitchFamily="34" charset="0"/>
                        </a:rPr>
                        <a:t>Age - 30 - 45 | Middle - Low Middle Income group| Rural, City and Surrounds</a:t>
                      </a:r>
                      <a:endParaRPr lang="en-US" sz="1050" b="0" i="0" u="none" strike="noStrike" dirty="0">
                        <a:solidFill>
                          <a:srgbClr val="000000"/>
                        </a:solidFill>
                        <a:effectLst/>
                        <a:latin typeface="Selawik Light" panose="020B0502040204020203" pitchFamily="34" charset="0"/>
                      </a:endParaRPr>
                    </a:p>
                  </a:txBody>
                  <a:tcPr marL="7594" marR="7594" marT="7594" marB="0" anchor="ctr"/>
                </a:tc>
                <a:extLst>
                  <a:ext uri="{0D108BD9-81ED-4DB2-BD59-A6C34878D82A}">
                    <a16:rowId xmlns:a16="http://schemas.microsoft.com/office/drawing/2014/main" val="1479497986"/>
                  </a:ext>
                </a:extLst>
              </a:tr>
              <a:tr h="246967">
                <a:tc>
                  <a:txBody>
                    <a:bodyPr/>
                    <a:lstStyle/>
                    <a:p>
                      <a:pPr algn="ctr" fontAlgn="ctr"/>
                      <a:r>
                        <a:rPr lang="en-US" sz="900" b="1" u="none" strike="noStrike" dirty="0">
                          <a:effectLst/>
                          <a:latin typeface="Selawik Light" panose="020B0502040204020203" pitchFamily="34" charset="0"/>
                        </a:rPr>
                        <a:t>Family Focused </a:t>
                      </a:r>
                      <a:endParaRPr lang="en-US" sz="900" b="1" i="0" u="none" strike="noStrike" dirty="0">
                        <a:solidFill>
                          <a:srgbClr val="000000"/>
                        </a:solidFill>
                        <a:effectLst/>
                        <a:latin typeface="Selawik Light" panose="020B0502040204020203" pitchFamily="34" charset="0"/>
                      </a:endParaRPr>
                    </a:p>
                  </a:txBody>
                  <a:tcPr marL="7594" marR="7594" marT="7594" marB="0" anchor="ctr"/>
                </a:tc>
                <a:tc>
                  <a:txBody>
                    <a:bodyPr/>
                    <a:lstStyle/>
                    <a:p>
                      <a:pPr lvl="1" algn="just" fontAlgn="b"/>
                      <a:r>
                        <a:rPr lang="en-US" sz="1050" b="0" u="none" strike="noStrike" dirty="0">
                          <a:effectLst/>
                          <a:latin typeface="Selawik Light" panose="020B0502040204020203" pitchFamily="34" charset="0"/>
                        </a:rPr>
                        <a:t>Age - 30-45 | Middle, Low  Income group| City and Surrounds</a:t>
                      </a:r>
                      <a:endParaRPr lang="en-US" sz="1050" b="0" i="0" u="none" strike="noStrike" dirty="0">
                        <a:solidFill>
                          <a:srgbClr val="000000"/>
                        </a:solidFill>
                        <a:effectLst/>
                        <a:latin typeface="Selawik Light" panose="020B0502040204020203" pitchFamily="34" charset="0"/>
                      </a:endParaRPr>
                    </a:p>
                  </a:txBody>
                  <a:tcPr marL="7594" marR="7594" marT="7594" marB="0" anchor="ctr"/>
                </a:tc>
                <a:extLst>
                  <a:ext uri="{0D108BD9-81ED-4DB2-BD59-A6C34878D82A}">
                    <a16:rowId xmlns:a16="http://schemas.microsoft.com/office/drawing/2014/main" val="4145985346"/>
                  </a:ext>
                </a:extLst>
              </a:tr>
              <a:tr h="246967">
                <a:tc>
                  <a:txBody>
                    <a:bodyPr/>
                    <a:lstStyle/>
                    <a:p>
                      <a:pPr algn="ctr" fontAlgn="ctr"/>
                      <a:r>
                        <a:rPr lang="en-US" sz="900" b="1" u="none" strike="noStrike" dirty="0">
                          <a:effectLst/>
                          <a:latin typeface="Selawik Light" panose="020B0502040204020203" pitchFamily="34" charset="0"/>
                        </a:rPr>
                        <a:t>Mixed Singles </a:t>
                      </a:r>
                      <a:endParaRPr lang="en-US" sz="900" b="1" i="0" u="none" strike="noStrike" dirty="0">
                        <a:solidFill>
                          <a:srgbClr val="000000"/>
                        </a:solidFill>
                        <a:effectLst/>
                        <a:latin typeface="Selawik Light" panose="020B0502040204020203" pitchFamily="34" charset="0"/>
                      </a:endParaRPr>
                    </a:p>
                  </a:txBody>
                  <a:tcPr marL="7594" marR="7594" marT="7594" marB="0" anchor="ctr"/>
                </a:tc>
                <a:tc>
                  <a:txBody>
                    <a:bodyPr/>
                    <a:lstStyle/>
                    <a:p>
                      <a:pPr lvl="1" algn="just" fontAlgn="b"/>
                      <a:r>
                        <a:rPr lang="en-US" sz="1050" b="0" u="none" strike="noStrike" dirty="0">
                          <a:effectLst/>
                          <a:latin typeface="Selawik Light" panose="020B0502040204020203" pitchFamily="34" charset="0"/>
                        </a:rPr>
                        <a:t>Age - 36 - 65 | Middle, Low- Middle Income group| Rural, Downtown Metro</a:t>
                      </a:r>
                      <a:endParaRPr lang="en-US" sz="1050" b="0" i="0" u="none" strike="noStrike" dirty="0">
                        <a:solidFill>
                          <a:srgbClr val="000000"/>
                        </a:solidFill>
                        <a:effectLst/>
                        <a:latin typeface="Selawik Light" panose="020B0502040204020203" pitchFamily="34" charset="0"/>
                      </a:endParaRPr>
                    </a:p>
                  </a:txBody>
                  <a:tcPr marL="7594" marR="7594" marT="7594" marB="0" anchor="ctr"/>
                </a:tc>
                <a:extLst>
                  <a:ext uri="{0D108BD9-81ED-4DB2-BD59-A6C34878D82A}">
                    <a16:rowId xmlns:a16="http://schemas.microsoft.com/office/drawing/2014/main" val="584971682"/>
                  </a:ext>
                </a:extLst>
              </a:tr>
              <a:tr h="246967">
                <a:tc>
                  <a:txBody>
                    <a:bodyPr/>
                    <a:lstStyle/>
                    <a:p>
                      <a:pPr algn="ctr" fontAlgn="ctr"/>
                      <a:r>
                        <a:rPr lang="en-US" sz="900" b="1" u="none" strike="noStrike" dirty="0">
                          <a:effectLst/>
                          <a:latin typeface="Selawik Light" panose="020B0502040204020203" pitchFamily="34" charset="0"/>
                        </a:rPr>
                        <a:t>Mature Rustics </a:t>
                      </a:r>
                      <a:endParaRPr lang="en-US" sz="900" b="1" i="0" u="none" strike="noStrike" dirty="0">
                        <a:solidFill>
                          <a:srgbClr val="000000"/>
                        </a:solidFill>
                        <a:effectLst/>
                        <a:latin typeface="Selawik Light" panose="020B0502040204020203" pitchFamily="34" charset="0"/>
                      </a:endParaRPr>
                    </a:p>
                  </a:txBody>
                  <a:tcPr marL="7594" marR="7594" marT="7594" marB="0" anchor="ctr"/>
                </a:tc>
                <a:tc>
                  <a:txBody>
                    <a:bodyPr/>
                    <a:lstStyle/>
                    <a:p>
                      <a:pPr lvl="1" algn="just" fontAlgn="b"/>
                      <a:r>
                        <a:rPr lang="en-US" sz="1050" b="0" u="none" strike="noStrike" dirty="0">
                          <a:effectLst/>
                          <a:latin typeface="Selawik Light" panose="020B0502040204020203" pitchFamily="34" charset="0"/>
                        </a:rPr>
                        <a:t>Age 46 + | Low- Middle Income group | Rural</a:t>
                      </a:r>
                      <a:endParaRPr lang="en-US" sz="1050" b="0" i="0" u="none" strike="noStrike" dirty="0">
                        <a:solidFill>
                          <a:srgbClr val="000000"/>
                        </a:solidFill>
                        <a:effectLst/>
                        <a:latin typeface="Selawik Light" panose="020B0502040204020203" pitchFamily="34" charset="0"/>
                      </a:endParaRPr>
                    </a:p>
                  </a:txBody>
                  <a:tcPr marL="7594" marR="7594" marT="7594" marB="0" anchor="ctr"/>
                </a:tc>
                <a:extLst>
                  <a:ext uri="{0D108BD9-81ED-4DB2-BD59-A6C34878D82A}">
                    <a16:rowId xmlns:a16="http://schemas.microsoft.com/office/drawing/2014/main" val="3794909782"/>
                  </a:ext>
                </a:extLst>
              </a:tr>
              <a:tr h="246967">
                <a:tc>
                  <a:txBody>
                    <a:bodyPr/>
                    <a:lstStyle/>
                    <a:p>
                      <a:pPr algn="ctr" fontAlgn="ctr"/>
                      <a:r>
                        <a:rPr lang="en-US" sz="900" b="1" u="none" strike="noStrike" dirty="0">
                          <a:effectLst/>
                          <a:latin typeface="Selawik Light" panose="020B0502040204020203" pitchFamily="34" charset="0"/>
                        </a:rPr>
                        <a:t>Middling Singles </a:t>
                      </a:r>
                      <a:endParaRPr lang="en-US" sz="900" b="1" i="0" u="none" strike="noStrike" dirty="0">
                        <a:solidFill>
                          <a:srgbClr val="000000"/>
                        </a:solidFill>
                        <a:effectLst/>
                        <a:latin typeface="Selawik Light" panose="020B0502040204020203" pitchFamily="34" charset="0"/>
                      </a:endParaRPr>
                    </a:p>
                  </a:txBody>
                  <a:tcPr marL="7594" marR="7594" marT="7594" marB="0" anchor="ctr"/>
                </a:tc>
                <a:tc>
                  <a:txBody>
                    <a:bodyPr/>
                    <a:lstStyle/>
                    <a:p>
                      <a:pPr lvl="1" algn="just" fontAlgn="b"/>
                      <a:r>
                        <a:rPr lang="en-US" sz="1050" b="0" u="none" strike="noStrike" dirty="0">
                          <a:effectLst/>
                          <a:latin typeface="Selawik Light" panose="020B0502040204020203" pitchFamily="34" charset="0"/>
                        </a:rPr>
                        <a:t>Age -  36-45 | Middle- Low Middle Income group | Downtown metro, City and Surrounds</a:t>
                      </a:r>
                      <a:endParaRPr lang="en-US" sz="1050" b="0" i="0" u="none" strike="noStrike" dirty="0">
                        <a:solidFill>
                          <a:srgbClr val="000000"/>
                        </a:solidFill>
                        <a:effectLst/>
                        <a:latin typeface="Selawik Light" panose="020B0502040204020203" pitchFamily="34" charset="0"/>
                      </a:endParaRPr>
                    </a:p>
                  </a:txBody>
                  <a:tcPr marL="7594" marR="7594" marT="7594" marB="0" anchor="ctr"/>
                </a:tc>
                <a:extLst>
                  <a:ext uri="{0D108BD9-81ED-4DB2-BD59-A6C34878D82A}">
                    <a16:rowId xmlns:a16="http://schemas.microsoft.com/office/drawing/2014/main" val="3563788730"/>
                  </a:ext>
                </a:extLst>
              </a:tr>
              <a:tr h="246967">
                <a:tc>
                  <a:txBody>
                    <a:bodyPr/>
                    <a:lstStyle/>
                    <a:p>
                      <a:pPr algn="ctr" fontAlgn="ctr"/>
                      <a:r>
                        <a:rPr lang="en-US" sz="900" b="1" u="none" strike="noStrike" dirty="0">
                          <a:effectLst/>
                          <a:latin typeface="Selawik Light" panose="020B0502040204020203" pitchFamily="34" charset="0"/>
                        </a:rPr>
                        <a:t>Jumbo Families </a:t>
                      </a:r>
                      <a:endParaRPr lang="en-US" sz="900" b="1" i="0" u="none" strike="noStrike" dirty="0">
                        <a:solidFill>
                          <a:srgbClr val="000000"/>
                        </a:solidFill>
                        <a:effectLst/>
                        <a:latin typeface="Selawik Light" panose="020B0502040204020203" pitchFamily="34" charset="0"/>
                      </a:endParaRPr>
                    </a:p>
                  </a:txBody>
                  <a:tcPr marL="7594" marR="7594" marT="7594" marB="0" anchor="ctr"/>
                </a:tc>
                <a:tc>
                  <a:txBody>
                    <a:bodyPr/>
                    <a:lstStyle/>
                    <a:p>
                      <a:pPr lvl="1" algn="just" fontAlgn="b"/>
                      <a:r>
                        <a:rPr lang="en-US" sz="1050" b="0" u="none" strike="noStrike" dirty="0">
                          <a:effectLst/>
                          <a:latin typeface="Selawik Light" panose="020B0502040204020203" pitchFamily="34" charset="0"/>
                        </a:rPr>
                        <a:t>Age - 30-45 | Married | Affluent, Upper Middle Income group </a:t>
                      </a:r>
                      <a:endParaRPr lang="en-US" sz="1050" b="0" i="0" u="none" strike="noStrike" dirty="0">
                        <a:solidFill>
                          <a:srgbClr val="000000"/>
                        </a:solidFill>
                        <a:effectLst/>
                        <a:latin typeface="Selawik Light" panose="020B0502040204020203" pitchFamily="34" charset="0"/>
                      </a:endParaRPr>
                    </a:p>
                  </a:txBody>
                  <a:tcPr marL="7594" marR="7594" marT="7594" marB="0" anchor="ctr"/>
                </a:tc>
                <a:extLst>
                  <a:ext uri="{0D108BD9-81ED-4DB2-BD59-A6C34878D82A}">
                    <a16:rowId xmlns:a16="http://schemas.microsoft.com/office/drawing/2014/main" val="2319110197"/>
                  </a:ext>
                </a:extLst>
              </a:tr>
              <a:tr h="246967">
                <a:tc>
                  <a:txBody>
                    <a:bodyPr/>
                    <a:lstStyle/>
                    <a:p>
                      <a:pPr algn="ctr" fontAlgn="ctr"/>
                      <a:r>
                        <a:rPr lang="en-US" sz="900" b="1" u="none" strike="noStrike" dirty="0">
                          <a:effectLst/>
                          <a:latin typeface="Selawik Light" panose="020B0502040204020203" pitchFamily="34" charset="0"/>
                        </a:rPr>
                        <a:t>Flying Solo </a:t>
                      </a:r>
                      <a:endParaRPr lang="en-US" sz="900" b="1" i="0" u="none" strike="noStrike" dirty="0">
                        <a:solidFill>
                          <a:srgbClr val="000000"/>
                        </a:solidFill>
                        <a:effectLst/>
                        <a:latin typeface="Selawik Light" panose="020B0502040204020203" pitchFamily="34" charset="0"/>
                      </a:endParaRPr>
                    </a:p>
                  </a:txBody>
                  <a:tcPr marL="7594" marR="7594" marT="7594" marB="0" anchor="ctr"/>
                </a:tc>
                <a:tc>
                  <a:txBody>
                    <a:bodyPr/>
                    <a:lstStyle/>
                    <a:p>
                      <a:pPr lvl="1" algn="just" fontAlgn="b"/>
                      <a:r>
                        <a:rPr lang="en-US" sz="1050" b="0" u="none" strike="noStrike" dirty="0">
                          <a:effectLst/>
                          <a:latin typeface="Selawik Light" panose="020B0502040204020203" pitchFamily="34" charset="0"/>
                        </a:rPr>
                        <a:t>Age -  24 - 35 | Single | Low, Low-Middle Income group| City and Surrounds</a:t>
                      </a:r>
                      <a:endParaRPr lang="en-US" sz="1050" b="0" i="0" u="none" strike="noStrike" dirty="0">
                        <a:solidFill>
                          <a:srgbClr val="000000"/>
                        </a:solidFill>
                        <a:effectLst/>
                        <a:latin typeface="Selawik Light" panose="020B0502040204020203" pitchFamily="34" charset="0"/>
                      </a:endParaRPr>
                    </a:p>
                  </a:txBody>
                  <a:tcPr marL="7594" marR="7594" marT="7594" marB="0" anchor="ctr"/>
                </a:tc>
                <a:extLst>
                  <a:ext uri="{0D108BD9-81ED-4DB2-BD59-A6C34878D82A}">
                    <a16:rowId xmlns:a16="http://schemas.microsoft.com/office/drawing/2014/main" val="695025182"/>
                  </a:ext>
                </a:extLst>
              </a:tr>
              <a:tr h="246967">
                <a:tc>
                  <a:txBody>
                    <a:bodyPr/>
                    <a:lstStyle/>
                    <a:p>
                      <a:pPr algn="ctr" fontAlgn="ctr"/>
                      <a:r>
                        <a:rPr lang="en-US" sz="900" b="1" u="none" strike="noStrike" dirty="0">
                          <a:effectLst/>
                          <a:latin typeface="Selawik Light" panose="020B0502040204020203" pitchFamily="34" charset="0"/>
                        </a:rPr>
                        <a:t>True Blues </a:t>
                      </a:r>
                      <a:endParaRPr lang="en-US" sz="900" b="1" i="0" u="none" strike="noStrike" dirty="0">
                        <a:solidFill>
                          <a:srgbClr val="000000"/>
                        </a:solidFill>
                        <a:effectLst/>
                        <a:latin typeface="Selawik Light" panose="020B0502040204020203" pitchFamily="34" charset="0"/>
                      </a:endParaRPr>
                    </a:p>
                  </a:txBody>
                  <a:tcPr marL="7594" marR="7594" marT="7594" marB="0" anchor="ctr"/>
                </a:tc>
                <a:tc>
                  <a:txBody>
                    <a:bodyPr/>
                    <a:lstStyle/>
                    <a:p>
                      <a:pPr lvl="1" algn="just" fontAlgn="b"/>
                      <a:r>
                        <a:rPr lang="en-US" sz="1050" b="0" u="none" strike="noStrike" dirty="0">
                          <a:effectLst/>
                          <a:latin typeface="Selawik Light" panose="020B0502040204020203" pitchFamily="34" charset="0"/>
                        </a:rPr>
                        <a:t>Age -  36 - 55 | Married | Low Middle Income group </a:t>
                      </a:r>
                      <a:endParaRPr lang="en-US" sz="1050" b="0" i="0" u="none" strike="noStrike" dirty="0">
                        <a:solidFill>
                          <a:srgbClr val="000000"/>
                        </a:solidFill>
                        <a:effectLst/>
                        <a:latin typeface="Selawik Light" panose="020B0502040204020203" pitchFamily="34" charset="0"/>
                      </a:endParaRPr>
                    </a:p>
                  </a:txBody>
                  <a:tcPr marL="7594" marR="7594" marT="7594" marB="0" anchor="ctr"/>
                </a:tc>
                <a:extLst>
                  <a:ext uri="{0D108BD9-81ED-4DB2-BD59-A6C34878D82A}">
                    <a16:rowId xmlns:a16="http://schemas.microsoft.com/office/drawing/2014/main" val="1879136796"/>
                  </a:ext>
                </a:extLst>
              </a:tr>
              <a:tr h="246967">
                <a:tc>
                  <a:txBody>
                    <a:bodyPr/>
                    <a:lstStyle/>
                    <a:p>
                      <a:pPr algn="ctr" fontAlgn="ctr"/>
                      <a:r>
                        <a:rPr lang="en-US" sz="900" b="1" u="none" strike="noStrike" dirty="0">
                          <a:effectLst/>
                          <a:latin typeface="Selawik Light" panose="020B0502040204020203" pitchFamily="34" charset="0"/>
                        </a:rPr>
                        <a:t>Beginnings</a:t>
                      </a:r>
                      <a:endParaRPr lang="en-US" sz="900" b="1" i="0" u="none" strike="noStrike" dirty="0">
                        <a:solidFill>
                          <a:srgbClr val="000000"/>
                        </a:solidFill>
                        <a:effectLst/>
                        <a:latin typeface="Selawik Light" panose="020B0502040204020203" pitchFamily="34" charset="0"/>
                      </a:endParaRPr>
                    </a:p>
                  </a:txBody>
                  <a:tcPr marL="7594" marR="7594" marT="7594" marB="0" anchor="ctr"/>
                </a:tc>
                <a:tc>
                  <a:txBody>
                    <a:bodyPr/>
                    <a:lstStyle/>
                    <a:p>
                      <a:pPr lvl="1" algn="just" fontAlgn="b"/>
                      <a:r>
                        <a:rPr lang="en-US" sz="1050" b="0" u="none" strike="noStrike" dirty="0">
                          <a:effectLst/>
                          <a:latin typeface="Selawik Light" panose="020B0502040204020203" pitchFamily="34" charset="0"/>
                        </a:rPr>
                        <a:t>Age - 18 - 29 | Low, Low-Middle Income group | City and Surrounds</a:t>
                      </a:r>
                      <a:endParaRPr lang="en-US" sz="1050" b="0" i="0" u="none" strike="noStrike" dirty="0">
                        <a:solidFill>
                          <a:srgbClr val="000000"/>
                        </a:solidFill>
                        <a:effectLst/>
                        <a:latin typeface="Selawik Light" panose="020B0502040204020203" pitchFamily="34" charset="0"/>
                      </a:endParaRPr>
                    </a:p>
                  </a:txBody>
                  <a:tcPr marL="7594" marR="7594" marT="7594" marB="0" anchor="ctr"/>
                </a:tc>
                <a:extLst>
                  <a:ext uri="{0D108BD9-81ED-4DB2-BD59-A6C34878D82A}">
                    <a16:rowId xmlns:a16="http://schemas.microsoft.com/office/drawing/2014/main" val="3420930175"/>
                  </a:ext>
                </a:extLst>
              </a:tr>
            </a:tbl>
          </a:graphicData>
        </a:graphic>
      </p:graphicFrame>
      <p:sp>
        <p:nvSpPr>
          <p:cNvPr id="3" name="TextBox 2">
            <a:extLst>
              <a:ext uri="{FF2B5EF4-FFF2-40B4-BE49-F238E27FC236}">
                <a16:creationId xmlns:a16="http://schemas.microsoft.com/office/drawing/2014/main" id="{BCDAE5B3-6BA9-48E3-8AD5-C4C3A18E123A}"/>
              </a:ext>
            </a:extLst>
          </p:cNvPr>
          <p:cNvSpPr txBox="1"/>
          <p:nvPr/>
        </p:nvSpPr>
        <p:spPr>
          <a:xfrm>
            <a:off x="246888" y="292048"/>
            <a:ext cx="11125200" cy="430887"/>
          </a:xfrm>
          <a:prstGeom prst="rect">
            <a:avLst/>
          </a:prstGeom>
          <a:noFill/>
        </p:spPr>
        <p:txBody>
          <a:bodyPr wrap="square" rtlCol="0" anchor="ctr">
            <a:spAutoFit/>
          </a:bodyPr>
          <a:lstStyle/>
          <a:p>
            <a:pPr lvl="0">
              <a:defRPr/>
            </a:pPr>
            <a:r>
              <a:rPr kumimoji="0" lang="en-US" sz="2200" b="1" i="0" u="none" strike="noStrike" kern="1200" cap="none" spc="0" normalizeH="0" baseline="0" noProof="0" dirty="0" err="1">
                <a:ln>
                  <a:noFill/>
                </a:ln>
                <a:solidFill>
                  <a:srgbClr val="666666"/>
                </a:solidFill>
                <a:effectLst/>
                <a:uLnTx/>
                <a:uFillTx/>
                <a:latin typeface="Selawik" panose="020B0502040204020203" pitchFamily="34" charset="0"/>
                <a:ea typeface="Segoe UI Historic" panose="020B0502040204020203" pitchFamily="34" charset="0"/>
                <a:cs typeface="Segoe UI Historic" panose="020B0502040204020203" pitchFamily="34" charset="0"/>
              </a:rPr>
              <a:t>PersonicX</a:t>
            </a:r>
            <a:r>
              <a:rPr kumimoji="0" lang="en-US" sz="2200" b="1" i="0" u="none" strike="noStrike" kern="1200" cap="none" spc="0" normalizeH="0" baseline="0" noProof="0" dirty="0">
                <a:ln>
                  <a:noFill/>
                </a:ln>
                <a:solidFill>
                  <a:srgbClr val="666666"/>
                </a:solidFill>
                <a:effectLst/>
                <a:uLnTx/>
                <a:uFillTx/>
                <a:latin typeface="Selawik" panose="020B0502040204020203" pitchFamily="34" charset="0"/>
                <a:ea typeface="Segoe UI Historic" panose="020B0502040204020203" pitchFamily="34" charset="0"/>
                <a:cs typeface="Segoe UI Historic" panose="020B0502040204020203" pitchFamily="34" charset="0"/>
              </a:rPr>
              <a:t> Consumer Segments</a:t>
            </a:r>
            <a:endParaRPr kumimoji="0" lang="en-US" sz="1400" b="0" i="0" u="none" strike="noStrike" kern="1200" cap="none" spc="0" normalizeH="0" baseline="0" noProof="0" dirty="0">
              <a:ln>
                <a:noFill/>
              </a:ln>
              <a:solidFill>
                <a:prstClr val="black">
                  <a:lumMod val="65000"/>
                  <a:lumOff val="35000"/>
                </a:prstClr>
              </a:solidFill>
              <a:effectLst/>
              <a:uLnTx/>
              <a:uFillTx/>
              <a:latin typeface="Selawik Light" panose="020B0502040204020203" pitchFamily="34" charset="0"/>
              <a:ea typeface="Segoe UI Historic" panose="020B0502040204020203" pitchFamily="34" charset="0"/>
              <a:cs typeface="Segoe UI Historic" panose="020B0502040204020203" pitchFamily="34" charset="0"/>
            </a:endParaRPr>
          </a:p>
        </p:txBody>
      </p:sp>
      <p:sp>
        <p:nvSpPr>
          <p:cNvPr id="4" name="TextBox 3">
            <a:extLst>
              <a:ext uri="{FF2B5EF4-FFF2-40B4-BE49-F238E27FC236}">
                <a16:creationId xmlns:a16="http://schemas.microsoft.com/office/drawing/2014/main" id="{E91FE356-11CC-4B5A-91B5-D4FDCA6D5481}"/>
              </a:ext>
            </a:extLst>
          </p:cNvPr>
          <p:cNvSpPr txBox="1"/>
          <p:nvPr/>
        </p:nvSpPr>
        <p:spPr>
          <a:xfrm>
            <a:off x="11630025" y="6519446"/>
            <a:ext cx="628650" cy="338554"/>
          </a:xfrm>
          <a:prstGeom prst="rect">
            <a:avLst/>
          </a:prstGeom>
          <a:noFill/>
        </p:spPr>
        <p:txBody>
          <a:bodyPr wrap="square" rtlCol="0">
            <a:spAutoFit/>
          </a:bodyPr>
          <a:lstStyle/>
          <a:p>
            <a:r>
              <a:rPr lang="en-US" sz="1600" dirty="0">
                <a:latin typeface="Selawik Light" panose="020B0502040204020203" pitchFamily="34" charset="0"/>
                <a:hlinkClick r:id="rId2" action="ppaction://hlinksldjump"/>
              </a:rPr>
              <a:t>Back</a:t>
            </a:r>
            <a:endParaRPr lang="en-US" sz="1600" dirty="0">
              <a:latin typeface="Selawik Light" panose="020B0502040204020203" pitchFamily="34" charset="0"/>
            </a:endParaRPr>
          </a:p>
        </p:txBody>
      </p:sp>
    </p:spTree>
    <p:extLst>
      <p:ext uri="{BB962C8B-B14F-4D97-AF65-F5344CB8AC3E}">
        <p14:creationId xmlns:p14="http://schemas.microsoft.com/office/powerpoint/2010/main" val="19841719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07DB966-9721-4DF1-A2C3-A596F67DB225}"/>
              </a:ext>
            </a:extLst>
          </p:cNvPr>
          <p:cNvSpPr txBox="1"/>
          <p:nvPr/>
        </p:nvSpPr>
        <p:spPr>
          <a:xfrm>
            <a:off x="429241" y="487739"/>
            <a:ext cx="11089844" cy="1015663"/>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800000"/>
                </a:solidFill>
                <a:effectLst/>
                <a:uLnTx/>
                <a:uFillTx/>
                <a:latin typeface="Calibri" panose="020F0502020204030204"/>
                <a:ea typeface="Segoe UI Historic" panose="020B0502040204020203" pitchFamily="34" charset="0"/>
                <a:cs typeface="Segoe UI Historic" panose="020B0502040204020203" pitchFamily="34" charset="0"/>
              </a:rPr>
              <a:t>Market Forces</a:t>
            </a:r>
            <a:r>
              <a:rPr kumimoji="0" lang="en-US" sz="2000" b="1" i="0" u="none" strike="noStrike" kern="1200" cap="none" spc="0" normalizeH="0" baseline="0" noProof="0" dirty="0">
                <a:ln>
                  <a:noFill/>
                </a:ln>
                <a:solidFill>
                  <a:srgbClr val="002060"/>
                </a:solidFill>
                <a:effectLst/>
                <a:uLnTx/>
                <a:uFillTx/>
                <a:latin typeface="Calibri" panose="020F0502020204030204"/>
                <a:ea typeface="+mn-ea"/>
                <a:cs typeface="+mn-cs"/>
              </a:rPr>
              <a:t>|</a:t>
            </a:r>
            <a:r>
              <a:rPr kumimoji="0" lang="en-US" sz="2000" b="1" i="0" u="none" strike="noStrike" kern="1200" cap="none" spc="0" normalizeH="0" baseline="0" noProof="0" dirty="0">
                <a:ln>
                  <a:noFill/>
                </a:ln>
                <a:solidFill>
                  <a:srgbClr val="800000"/>
                </a:solidFill>
                <a:effectLst/>
                <a:uLnTx/>
                <a:uFillTx/>
                <a:latin typeface="Calibri" panose="020F0502020204030204"/>
                <a:ea typeface="+mn-ea"/>
                <a:cs typeface="+mn-cs"/>
              </a:rPr>
              <a:t> </a:t>
            </a:r>
            <a:r>
              <a:rPr kumimoji="0" lang="en-US" sz="2000" b="1" i="0" u="none" strike="noStrike" kern="1200" cap="none" spc="0" normalizeH="0" baseline="0" noProof="0" dirty="0">
                <a:ln>
                  <a:noFill/>
                </a:ln>
                <a:solidFill>
                  <a:srgbClr val="A5A5A5">
                    <a:lumMod val="50000"/>
                  </a:srgbClr>
                </a:solidFill>
                <a:effectLst/>
                <a:uLnTx/>
                <a:uFillTx/>
                <a:latin typeface="Calibri Light" panose="020F0302020204030204"/>
                <a:ea typeface="+mn-ea"/>
                <a:cs typeface="+mn-cs"/>
              </a:rPr>
              <a:t>Consumers are constantly affected by different interacting stimuli within an ever more complex </a:t>
            </a:r>
            <a:r>
              <a:rPr lang="en-US" sz="2000" b="1" dirty="0">
                <a:solidFill>
                  <a:srgbClr val="A5A5A5">
                    <a:lumMod val="50000"/>
                  </a:srgbClr>
                </a:solidFill>
                <a:latin typeface="Calibri Light" panose="020F0302020204030204"/>
              </a:rPr>
              <a:t>environment</a:t>
            </a:r>
            <a:endParaRPr kumimoji="0" lang="en-US" sz="2000" b="1" i="0" u="none" strike="noStrike" kern="1200" cap="none" spc="0" normalizeH="0" baseline="0" noProof="0" dirty="0">
              <a:ln>
                <a:noFill/>
              </a:ln>
              <a:solidFill>
                <a:srgbClr val="A5A5A5">
                  <a:lumMod val="50000"/>
                </a:srgbClr>
              </a:solidFill>
              <a:effectLst/>
              <a:uLnTx/>
              <a:uFillTx/>
              <a:latin typeface="Calibri Light" panose="020F03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dirty="0">
              <a:ln>
                <a:noFill/>
              </a:ln>
              <a:solidFill>
                <a:srgbClr val="A5A5A5">
                  <a:lumMod val="50000"/>
                </a:srgbClr>
              </a:solidFill>
              <a:effectLst/>
              <a:uLnTx/>
              <a:uFillTx/>
              <a:latin typeface="Calibri Light" panose="020F0302020204030204"/>
              <a:ea typeface="+mn-ea"/>
              <a:cs typeface="+mn-cs"/>
            </a:endParaRPr>
          </a:p>
        </p:txBody>
      </p:sp>
      <p:grpSp>
        <p:nvGrpSpPr>
          <p:cNvPr id="16" name="Group 15">
            <a:extLst>
              <a:ext uri="{FF2B5EF4-FFF2-40B4-BE49-F238E27FC236}">
                <a16:creationId xmlns:a16="http://schemas.microsoft.com/office/drawing/2014/main" id="{CE7440FA-D8B2-49C6-A8C3-B35EF897A21F}"/>
              </a:ext>
            </a:extLst>
          </p:cNvPr>
          <p:cNvGrpSpPr/>
          <p:nvPr/>
        </p:nvGrpSpPr>
        <p:grpSpPr>
          <a:xfrm>
            <a:off x="3759097" y="5138043"/>
            <a:ext cx="1396157" cy="287865"/>
            <a:chOff x="3829210" y="1587574"/>
            <a:chExt cx="1396157" cy="287865"/>
          </a:xfrm>
        </p:grpSpPr>
        <p:sp>
          <p:nvSpPr>
            <p:cNvPr id="71" name="Text Placeholder 3">
              <a:extLst>
                <a:ext uri="{FF2B5EF4-FFF2-40B4-BE49-F238E27FC236}">
                  <a16:creationId xmlns:a16="http://schemas.microsoft.com/office/drawing/2014/main" id="{049DE136-15D7-4ED8-86B1-84703C6EAE95}"/>
                </a:ext>
              </a:extLst>
            </p:cNvPr>
            <p:cNvSpPr txBox="1">
              <a:spLocks/>
            </p:cNvSpPr>
            <p:nvPr/>
          </p:nvSpPr>
          <p:spPr>
            <a:xfrm>
              <a:off x="3829210" y="1620584"/>
              <a:ext cx="1066408" cy="215444"/>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881010"/>
                  </a:solidFill>
                  <a:effectLst/>
                  <a:uLnTx/>
                  <a:uFillTx/>
                  <a:latin typeface="Calibri Light" panose="020F0302020204030204"/>
                  <a:ea typeface="+mn-ea"/>
                  <a:cs typeface="+mn-cs"/>
                </a:rPr>
                <a:t>Demographics</a:t>
              </a:r>
            </a:p>
          </p:txBody>
        </p:sp>
        <p:sp>
          <p:nvSpPr>
            <p:cNvPr id="72" name="Freeform 45">
              <a:extLst>
                <a:ext uri="{FF2B5EF4-FFF2-40B4-BE49-F238E27FC236}">
                  <a16:creationId xmlns:a16="http://schemas.microsoft.com/office/drawing/2014/main" id="{CA0CC643-5228-490D-82E2-D9DFDF1B6046}"/>
                </a:ext>
              </a:extLst>
            </p:cNvPr>
            <p:cNvSpPr>
              <a:spLocks noEditPoints="1"/>
            </p:cNvSpPr>
            <p:nvPr/>
          </p:nvSpPr>
          <p:spPr bwMode="auto">
            <a:xfrm>
              <a:off x="4925813" y="1587574"/>
              <a:ext cx="299554" cy="287865"/>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rgbClr val="881010"/>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grpSp>
      <p:grpSp>
        <p:nvGrpSpPr>
          <p:cNvPr id="11" name="Group 10">
            <a:extLst>
              <a:ext uri="{FF2B5EF4-FFF2-40B4-BE49-F238E27FC236}">
                <a16:creationId xmlns:a16="http://schemas.microsoft.com/office/drawing/2014/main" id="{0D54C8AA-32D8-4AB2-8F26-C1A6F7E4A17A}"/>
              </a:ext>
            </a:extLst>
          </p:cNvPr>
          <p:cNvGrpSpPr/>
          <p:nvPr/>
        </p:nvGrpSpPr>
        <p:grpSpPr>
          <a:xfrm>
            <a:off x="6969146" y="2109777"/>
            <a:ext cx="1976578" cy="287865"/>
            <a:chOff x="6848426" y="1616908"/>
            <a:chExt cx="1976578" cy="287865"/>
          </a:xfrm>
        </p:grpSpPr>
        <p:sp>
          <p:nvSpPr>
            <p:cNvPr id="73" name="Freeform 45">
              <a:extLst>
                <a:ext uri="{FF2B5EF4-FFF2-40B4-BE49-F238E27FC236}">
                  <a16:creationId xmlns:a16="http://schemas.microsoft.com/office/drawing/2014/main" id="{CABD5E78-193A-4332-9A2F-94B5DDEC150F}"/>
                </a:ext>
              </a:extLst>
            </p:cNvPr>
            <p:cNvSpPr>
              <a:spLocks noEditPoints="1"/>
            </p:cNvSpPr>
            <p:nvPr/>
          </p:nvSpPr>
          <p:spPr bwMode="auto">
            <a:xfrm>
              <a:off x="6848426" y="1616908"/>
              <a:ext cx="299554" cy="287865"/>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rgbClr val="006666"/>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sp>
          <p:nvSpPr>
            <p:cNvPr id="78" name="Text Placeholder 3">
              <a:extLst>
                <a:ext uri="{FF2B5EF4-FFF2-40B4-BE49-F238E27FC236}">
                  <a16:creationId xmlns:a16="http://schemas.microsoft.com/office/drawing/2014/main" id="{7F2F26D0-3476-49E0-803A-66A18D8E479A}"/>
                </a:ext>
              </a:extLst>
            </p:cNvPr>
            <p:cNvSpPr txBox="1">
              <a:spLocks/>
            </p:cNvSpPr>
            <p:nvPr/>
          </p:nvSpPr>
          <p:spPr>
            <a:xfrm>
              <a:off x="7208598" y="1642718"/>
              <a:ext cx="1616406" cy="215444"/>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6666"/>
                  </a:solidFill>
                  <a:effectLst/>
                  <a:uLnTx/>
                  <a:uFillTx/>
                  <a:latin typeface="Calibri Light" panose="020F0302020204030204"/>
                  <a:ea typeface="+mn-ea"/>
                  <a:cs typeface="+mn-cs"/>
                </a:rPr>
                <a:t>Drinking Moments</a:t>
              </a:r>
            </a:p>
          </p:txBody>
        </p:sp>
      </p:grpSp>
      <p:grpSp>
        <p:nvGrpSpPr>
          <p:cNvPr id="15" name="Group 14">
            <a:extLst>
              <a:ext uri="{FF2B5EF4-FFF2-40B4-BE49-F238E27FC236}">
                <a16:creationId xmlns:a16="http://schemas.microsoft.com/office/drawing/2014/main" id="{DB82C5F3-52B7-4088-AEF5-BEABAC0B2994}"/>
              </a:ext>
            </a:extLst>
          </p:cNvPr>
          <p:cNvGrpSpPr/>
          <p:nvPr/>
        </p:nvGrpSpPr>
        <p:grpSpPr>
          <a:xfrm>
            <a:off x="3736336" y="2124035"/>
            <a:ext cx="1682959" cy="287865"/>
            <a:chOff x="3854497" y="1991967"/>
            <a:chExt cx="1682959" cy="287865"/>
          </a:xfrm>
        </p:grpSpPr>
        <p:sp>
          <p:nvSpPr>
            <p:cNvPr id="74" name="Freeform 45">
              <a:extLst>
                <a:ext uri="{FF2B5EF4-FFF2-40B4-BE49-F238E27FC236}">
                  <a16:creationId xmlns:a16="http://schemas.microsoft.com/office/drawing/2014/main" id="{28C53014-389F-4415-B135-9BCC7CD22CB1}"/>
                </a:ext>
              </a:extLst>
            </p:cNvPr>
            <p:cNvSpPr>
              <a:spLocks noEditPoints="1"/>
            </p:cNvSpPr>
            <p:nvPr/>
          </p:nvSpPr>
          <p:spPr bwMode="auto">
            <a:xfrm>
              <a:off x="5237902" y="1991967"/>
              <a:ext cx="299554" cy="287865"/>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sp>
          <p:nvSpPr>
            <p:cNvPr id="80" name="Text Placeholder 3">
              <a:extLst>
                <a:ext uri="{FF2B5EF4-FFF2-40B4-BE49-F238E27FC236}">
                  <a16:creationId xmlns:a16="http://schemas.microsoft.com/office/drawing/2014/main" id="{EA744D46-76D8-47EC-9C09-FCB30CBC5E08}"/>
                </a:ext>
              </a:extLst>
            </p:cNvPr>
            <p:cNvSpPr txBox="1">
              <a:spLocks/>
            </p:cNvSpPr>
            <p:nvPr/>
          </p:nvSpPr>
          <p:spPr>
            <a:xfrm>
              <a:off x="3854497" y="2013920"/>
              <a:ext cx="1418918" cy="215444"/>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666666"/>
                  </a:solidFill>
                  <a:effectLst/>
                  <a:uLnTx/>
                  <a:uFillTx/>
                  <a:latin typeface="Calibri Light" panose="020F0302020204030204"/>
                  <a:ea typeface="+mn-ea"/>
                  <a:cs typeface="+mn-cs"/>
                </a:rPr>
                <a:t>Historical Behavior</a:t>
              </a:r>
            </a:p>
          </p:txBody>
        </p:sp>
      </p:grpSp>
      <p:grpSp>
        <p:nvGrpSpPr>
          <p:cNvPr id="14" name="Group 13">
            <a:extLst>
              <a:ext uri="{FF2B5EF4-FFF2-40B4-BE49-F238E27FC236}">
                <a16:creationId xmlns:a16="http://schemas.microsoft.com/office/drawing/2014/main" id="{C1511BBC-FF32-409F-A6B9-C926975F5F44}"/>
              </a:ext>
            </a:extLst>
          </p:cNvPr>
          <p:cNvGrpSpPr/>
          <p:nvPr/>
        </p:nvGrpSpPr>
        <p:grpSpPr>
          <a:xfrm>
            <a:off x="5551331" y="5688066"/>
            <a:ext cx="1413267" cy="287865"/>
            <a:chOff x="3335720" y="2412074"/>
            <a:chExt cx="1413267" cy="287865"/>
          </a:xfrm>
        </p:grpSpPr>
        <p:sp>
          <p:nvSpPr>
            <p:cNvPr id="75" name="Freeform 45">
              <a:extLst>
                <a:ext uri="{FF2B5EF4-FFF2-40B4-BE49-F238E27FC236}">
                  <a16:creationId xmlns:a16="http://schemas.microsoft.com/office/drawing/2014/main" id="{AA0C54F3-B315-49FE-94A3-BB80B18E63B7}"/>
                </a:ext>
              </a:extLst>
            </p:cNvPr>
            <p:cNvSpPr>
              <a:spLocks noEditPoints="1"/>
            </p:cNvSpPr>
            <p:nvPr/>
          </p:nvSpPr>
          <p:spPr bwMode="auto">
            <a:xfrm>
              <a:off x="3335720" y="2412074"/>
              <a:ext cx="299554" cy="287865"/>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accent4">
                <a:lumMod val="75000"/>
              </a:scheme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sp>
          <p:nvSpPr>
            <p:cNvPr id="81" name="Text Placeholder 3">
              <a:extLst>
                <a:ext uri="{FF2B5EF4-FFF2-40B4-BE49-F238E27FC236}">
                  <a16:creationId xmlns:a16="http://schemas.microsoft.com/office/drawing/2014/main" id="{A4D89DFE-D58C-4DF5-B443-E73340CD2F49}"/>
                </a:ext>
              </a:extLst>
            </p:cNvPr>
            <p:cNvSpPr txBox="1">
              <a:spLocks/>
            </p:cNvSpPr>
            <p:nvPr/>
          </p:nvSpPr>
          <p:spPr>
            <a:xfrm>
              <a:off x="3672115" y="2429706"/>
              <a:ext cx="1076872" cy="215444"/>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C000">
                      <a:lumMod val="75000"/>
                    </a:srgbClr>
                  </a:solidFill>
                  <a:effectLst/>
                  <a:uLnTx/>
                  <a:uFillTx/>
                  <a:latin typeface="Calibri Light" panose="020F0302020204030204"/>
                  <a:ea typeface="+mn-ea"/>
                  <a:cs typeface="+mn-cs"/>
                </a:rPr>
                <a:t>Social Index  </a:t>
              </a:r>
              <a:endParaRPr kumimoji="0" lang="en-US" sz="1100" b="0" i="0" u="none" strike="noStrike" kern="1200" cap="none" spc="0" normalizeH="0" baseline="0" noProof="0" dirty="0">
                <a:ln>
                  <a:noFill/>
                </a:ln>
                <a:solidFill>
                  <a:srgbClr val="FFC000">
                    <a:lumMod val="75000"/>
                  </a:srgbClr>
                </a:solidFill>
                <a:effectLst/>
                <a:uLnTx/>
                <a:uFillTx/>
                <a:latin typeface="Calibri Light" panose="020F0302020204030204"/>
                <a:ea typeface="+mn-ea"/>
                <a:cs typeface="+mn-cs"/>
              </a:endParaRPr>
            </a:p>
          </p:txBody>
        </p:sp>
      </p:grpSp>
      <p:grpSp>
        <p:nvGrpSpPr>
          <p:cNvPr id="12" name="Group 11">
            <a:extLst>
              <a:ext uri="{FF2B5EF4-FFF2-40B4-BE49-F238E27FC236}">
                <a16:creationId xmlns:a16="http://schemas.microsoft.com/office/drawing/2014/main" id="{BCB3718F-2549-4CA8-8B04-E5EFA71276A5}"/>
              </a:ext>
            </a:extLst>
          </p:cNvPr>
          <p:cNvGrpSpPr/>
          <p:nvPr/>
        </p:nvGrpSpPr>
        <p:grpSpPr>
          <a:xfrm>
            <a:off x="6969146" y="5132773"/>
            <a:ext cx="1750651" cy="287865"/>
            <a:chOff x="3343837" y="2782626"/>
            <a:chExt cx="1750651" cy="287865"/>
          </a:xfrm>
        </p:grpSpPr>
        <p:sp>
          <p:nvSpPr>
            <p:cNvPr id="76" name="Freeform 45">
              <a:extLst>
                <a:ext uri="{FF2B5EF4-FFF2-40B4-BE49-F238E27FC236}">
                  <a16:creationId xmlns:a16="http://schemas.microsoft.com/office/drawing/2014/main" id="{31B958ED-10CB-49BE-8758-D38B1232C42F}"/>
                </a:ext>
              </a:extLst>
            </p:cNvPr>
            <p:cNvSpPr>
              <a:spLocks noEditPoints="1"/>
            </p:cNvSpPr>
            <p:nvPr/>
          </p:nvSpPr>
          <p:spPr bwMode="auto">
            <a:xfrm>
              <a:off x="3343837" y="2782626"/>
              <a:ext cx="299554" cy="287865"/>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rgbClr val="FF0000"/>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sp>
          <p:nvSpPr>
            <p:cNvPr id="82" name="Text Placeholder 3">
              <a:extLst>
                <a:ext uri="{FF2B5EF4-FFF2-40B4-BE49-F238E27FC236}">
                  <a16:creationId xmlns:a16="http://schemas.microsoft.com/office/drawing/2014/main" id="{71448710-A1CA-4A06-9AAE-71488FF34B02}"/>
                </a:ext>
              </a:extLst>
            </p:cNvPr>
            <p:cNvSpPr txBox="1">
              <a:spLocks/>
            </p:cNvSpPr>
            <p:nvPr/>
          </p:nvSpPr>
          <p:spPr>
            <a:xfrm>
              <a:off x="3675116" y="2814353"/>
              <a:ext cx="1419372" cy="215444"/>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0000"/>
                  </a:solidFill>
                  <a:effectLst/>
                  <a:uLnTx/>
                  <a:uFillTx/>
                  <a:latin typeface="Calibri Light" panose="020F0302020204030204"/>
                  <a:ea typeface="+mn-ea"/>
                  <a:cs typeface="+mn-cs"/>
                </a:rPr>
                <a:t>Product Options</a:t>
              </a:r>
              <a:endParaRPr kumimoji="0" lang="en-US" sz="1100" b="0" i="0" u="none" strike="noStrike" kern="1200" cap="none" spc="0" normalizeH="0" baseline="0" noProof="0" dirty="0">
                <a:ln>
                  <a:noFill/>
                </a:ln>
                <a:solidFill>
                  <a:srgbClr val="FF0000"/>
                </a:solidFill>
                <a:effectLst/>
                <a:uLnTx/>
                <a:uFillTx/>
                <a:latin typeface="Calibri Light" panose="020F0302020204030204"/>
                <a:ea typeface="+mn-ea"/>
                <a:cs typeface="+mn-cs"/>
              </a:endParaRPr>
            </a:p>
          </p:txBody>
        </p:sp>
      </p:grpSp>
      <p:grpSp>
        <p:nvGrpSpPr>
          <p:cNvPr id="9" name="Group 8">
            <a:extLst>
              <a:ext uri="{FF2B5EF4-FFF2-40B4-BE49-F238E27FC236}">
                <a16:creationId xmlns:a16="http://schemas.microsoft.com/office/drawing/2014/main" id="{318E0F89-8F90-4548-8C00-FD9F6129A78B}"/>
              </a:ext>
            </a:extLst>
          </p:cNvPr>
          <p:cNvGrpSpPr/>
          <p:nvPr/>
        </p:nvGrpSpPr>
        <p:grpSpPr>
          <a:xfrm>
            <a:off x="5631098" y="1590897"/>
            <a:ext cx="1146213" cy="287865"/>
            <a:chOff x="6174084" y="5801385"/>
            <a:chExt cx="1146213" cy="287865"/>
          </a:xfrm>
        </p:grpSpPr>
        <p:sp>
          <p:nvSpPr>
            <p:cNvPr id="77" name="Freeform 45">
              <a:extLst>
                <a:ext uri="{FF2B5EF4-FFF2-40B4-BE49-F238E27FC236}">
                  <a16:creationId xmlns:a16="http://schemas.microsoft.com/office/drawing/2014/main" id="{F3F7ACE9-B190-49A1-9B0F-630CA736C4AF}"/>
                </a:ext>
              </a:extLst>
            </p:cNvPr>
            <p:cNvSpPr>
              <a:spLocks noEditPoints="1"/>
            </p:cNvSpPr>
            <p:nvPr/>
          </p:nvSpPr>
          <p:spPr bwMode="auto">
            <a:xfrm>
              <a:off x="7020743" y="5801385"/>
              <a:ext cx="299554" cy="287865"/>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tx1"/>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sp>
          <p:nvSpPr>
            <p:cNvPr id="83" name="Text Placeholder 3">
              <a:extLst>
                <a:ext uri="{FF2B5EF4-FFF2-40B4-BE49-F238E27FC236}">
                  <a16:creationId xmlns:a16="http://schemas.microsoft.com/office/drawing/2014/main" id="{2C2D12E0-08E1-4D88-A419-AE8C32A425DE}"/>
                </a:ext>
              </a:extLst>
            </p:cNvPr>
            <p:cNvSpPr txBox="1">
              <a:spLocks/>
            </p:cNvSpPr>
            <p:nvPr/>
          </p:nvSpPr>
          <p:spPr>
            <a:xfrm>
              <a:off x="6174084" y="5834368"/>
              <a:ext cx="943462" cy="215444"/>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Light" panose="020F0302020204030204"/>
                  <a:ea typeface="+mn-ea"/>
                  <a:cs typeface="+mn-cs"/>
                </a:rPr>
                <a:t>Evoked Set</a:t>
              </a:r>
              <a:endParaRPr kumimoji="0" lang="en-US" sz="1100"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grpSp>
      <p:sp>
        <p:nvSpPr>
          <p:cNvPr id="92" name="Rectangle 91">
            <a:extLst>
              <a:ext uri="{FF2B5EF4-FFF2-40B4-BE49-F238E27FC236}">
                <a16:creationId xmlns:a16="http://schemas.microsoft.com/office/drawing/2014/main" id="{EF2C83B2-53F4-4A3E-B9E7-A7B479F5D74D}"/>
              </a:ext>
            </a:extLst>
          </p:cNvPr>
          <p:cNvSpPr/>
          <p:nvPr/>
        </p:nvSpPr>
        <p:spPr>
          <a:xfrm>
            <a:off x="3508889" y="1453458"/>
            <a:ext cx="5250870" cy="4599357"/>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25" name="Group 24">
            <a:extLst>
              <a:ext uri="{FF2B5EF4-FFF2-40B4-BE49-F238E27FC236}">
                <a16:creationId xmlns:a16="http://schemas.microsoft.com/office/drawing/2014/main" id="{3F2B224B-AD11-4BF8-83FF-99E4C50AC9F8}"/>
              </a:ext>
            </a:extLst>
          </p:cNvPr>
          <p:cNvGrpSpPr/>
          <p:nvPr/>
        </p:nvGrpSpPr>
        <p:grpSpPr>
          <a:xfrm>
            <a:off x="593174" y="2626159"/>
            <a:ext cx="4812860" cy="2295144"/>
            <a:chOff x="499539" y="2939209"/>
            <a:chExt cx="4812860" cy="2295144"/>
          </a:xfrm>
        </p:grpSpPr>
        <p:grpSp>
          <p:nvGrpSpPr>
            <p:cNvPr id="22" name="Group 21">
              <a:extLst>
                <a:ext uri="{FF2B5EF4-FFF2-40B4-BE49-F238E27FC236}">
                  <a16:creationId xmlns:a16="http://schemas.microsoft.com/office/drawing/2014/main" id="{D76BC328-39E9-400A-ADBE-1377313EDC03}"/>
                </a:ext>
              </a:extLst>
            </p:cNvPr>
            <p:cNvGrpSpPr/>
            <p:nvPr/>
          </p:nvGrpSpPr>
          <p:grpSpPr>
            <a:xfrm>
              <a:off x="499539" y="2939209"/>
              <a:ext cx="4812860" cy="2295144"/>
              <a:chOff x="499539" y="2939209"/>
              <a:chExt cx="4812860" cy="2295144"/>
            </a:xfrm>
          </p:grpSpPr>
          <p:sp>
            <p:nvSpPr>
              <p:cNvPr id="18" name="Rectangle 17">
                <a:extLst>
                  <a:ext uri="{FF2B5EF4-FFF2-40B4-BE49-F238E27FC236}">
                    <a16:creationId xmlns:a16="http://schemas.microsoft.com/office/drawing/2014/main" id="{F1BEA83D-E690-493B-A7AA-8AAE58C63886}"/>
                  </a:ext>
                </a:extLst>
              </p:cNvPr>
              <p:cNvSpPr/>
              <p:nvPr/>
            </p:nvSpPr>
            <p:spPr>
              <a:xfrm>
                <a:off x="499539" y="2939209"/>
                <a:ext cx="3982012" cy="2295144"/>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L-Shape 27">
                <a:extLst>
                  <a:ext uri="{FF2B5EF4-FFF2-40B4-BE49-F238E27FC236}">
                    <a16:creationId xmlns:a16="http://schemas.microsoft.com/office/drawing/2014/main" id="{B9A0BC11-C925-4AE5-821C-C99399023C14}"/>
                  </a:ext>
                </a:extLst>
              </p:cNvPr>
              <p:cNvSpPr/>
              <p:nvPr/>
            </p:nvSpPr>
            <p:spPr bwMode="auto">
              <a:xfrm rot="2700000">
                <a:off x="3674865" y="3265703"/>
                <a:ext cx="1637533" cy="1637535"/>
              </a:xfrm>
              <a:prstGeom prst="corner">
                <a:avLst/>
              </a:prstGeom>
              <a:solidFill>
                <a:srgbClr val="C00000"/>
              </a:solidFill>
              <a:ln w="9525">
                <a:noFill/>
                <a:round/>
                <a:headEnd/>
                <a:tailEnd/>
              </a:ln>
            </p:spPr>
            <p:txBody>
              <a:bodyPr vert="horz" wrap="square" lIns="121920" tIns="60960" rIns="121920" bIns="6096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85" name="TextBox 84">
              <a:extLst>
                <a:ext uri="{FF2B5EF4-FFF2-40B4-BE49-F238E27FC236}">
                  <a16:creationId xmlns:a16="http://schemas.microsoft.com/office/drawing/2014/main" id="{0BD4669E-C141-45CC-B289-65E2C3A3BB13}"/>
                </a:ext>
              </a:extLst>
            </p:cNvPr>
            <p:cNvSpPr txBox="1"/>
            <p:nvPr/>
          </p:nvSpPr>
          <p:spPr>
            <a:xfrm>
              <a:off x="3489962" y="3855807"/>
              <a:ext cx="1118657"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Calibri" panose="020F0502020204030204"/>
                  <a:ea typeface="+mn-ea"/>
                  <a:cs typeface="+mn-cs"/>
                </a:rPr>
                <a:t>External</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dirty="0">
                  <a:solidFill>
                    <a:prstClr val="white"/>
                  </a:solidFill>
                  <a:latin typeface="Calibri" panose="020F0502020204030204"/>
                </a:rPr>
                <a:t>Factors</a:t>
              </a:r>
              <a:endParaRPr kumimoji="0" lang="en-US" sz="14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24" name="Group 23">
            <a:extLst>
              <a:ext uri="{FF2B5EF4-FFF2-40B4-BE49-F238E27FC236}">
                <a16:creationId xmlns:a16="http://schemas.microsoft.com/office/drawing/2014/main" id="{AD4A73B8-23F5-4E01-9C85-CA58DB1716D8}"/>
              </a:ext>
            </a:extLst>
          </p:cNvPr>
          <p:cNvGrpSpPr/>
          <p:nvPr/>
        </p:nvGrpSpPr>
        <p:grpSpPr>
          <a:xfrm>
            <a:off x="6802660" y="2617118"/>
            <a:ext cx="4770173" cy="2295144"/>
            <a:chOff x="6709025" y="2930168"/>
            <a:chExt cx="4770173" cy="2295144"/>
          </a:xfrm>
        </p:grpSpPr>
        <p:sp>
          <p:nvSpPr>
            <p:cNvPr id="90" name="Rectangle 89">
              <a:extLst>
                <a:ext uri="{FF2B5EF4-FFF2-40B4-BE49-F238E27FC236}">
                  <a16:creationId xmlns:a16="http://schemas.microsoft.com/office/drawing/2014/main" id="{816D74B6-DD67-4E18-A986-D85A87BFB75D}"/>
                </a:ext>
              </a:extLst>
            </p:cNvPr>
            <p:cNvSpPr/>
            <p:nvPr/>
          </p:nvSpPr>
          <p:spPr>
            <a:xfrm>
              <a:off x="7521394" y="2930168"/>
              <a:ext cx="3957804" cy="2295144"/>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23" name="Group 22">
              <a:extLst>
                <a:ext uri="{FF2B5EF4-FFF2-40B4-BE49-F238E27FC236}">
                  <a16:creationId xmlns:a16="http://schemas.microsoft.com/office/drawing/2014/main" id="{28144DE6-31A9-408C-A538-C8BD592D8682}"/>
                </a:ext>
              </a:extLst>
            </p:cNvPr>
            <p:cNvGrpSpPr/>
            <p:nvPr/>
          </p:nvGrpSpPr>
          <p:grpSpPr>
            <a:xfrm>
              <a:off x="6709025" y="3265703"/>
              <a:ext cx="1785138" cy="1637535"/>
              <a:chOff x="6709025" y="3265703"/>
              <a:chExt cx="1785138" cy="1637535"/>
            </a:xfrm>
          </p:grpSpPr>
          <p:sp>
            <p:nvSpPr>
              <p:cNvPr id="29" name="L-Shape 28">
                <a:extLst>
                  <a:ext uri="{FF2B5EF4-FFF2-40B4-BE49-F238E27FC236}">
                    <a16:creationId xmlns:a16="http://schemas.microsoft.com/office/drawing/2014/main" id="{204D98B4-E449-4D3A-8980-CF95AA045841}"/>
                  </a:ext>
                </a:extLst>
              </p:cNvPr>
              <p:cNvSpPr/>
              <p:nvPr/>
            </p:nvSpPr>
            <p:spPr bwMode="auto">
              <a:xfrm rot="18900000" flipH="1">
                <a:off x="6709025" y="3265703"/>
                <a:ext cx="1637533" cy="1637535"/>
              </a:xfrm>
              <a:prstGeom prst="corner">
                <a:avLst/>
              </a:prstGeom>
              <a:solidFill>
                <a:schemeClr val="bg1">
                  <a:lumMod val="50000"/>
                </a:schemeClr>
              </a:solidFill>
              <a:ln w="9525">
                <a:noFill/>
                <a:round/>
                <a:headEnd/>
                <a:tailEnd/>
              </a:ln>
            </p:spPr>
            <p:txBody>
              <a:bodyPr vert="horz" wrap="square" lIns="121920" tIns="60960" rIns="121920" bIns="6096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6" name="TextBox 85">
                <a:extLst>
                  <a:ext uri="{FF2B5EF4-FFF2-40B4-BE49-F238E27FC236}">
                    <a16:creationId xmlns:a16="http://schemas.microsoft.com/office/drawing/2014/main" id="{FA5F920E-86AB-470E-8BCA-84064DE9340F}"/>
                  </a:ext>
                </a:extLst>
              </p:cNvPr>
              <p:cNvSpPr txBox="1"/>
              <p:nvPr/>
            </p:nvSpPr>
            <p:spPr>
              <a:xfrm>
                <a:off x="7521394" y="3855807"/>
                <a:ext cx="972769"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dirty="0">
                    <a:solidFill>
                      <a:prstClr val="white"/>
                    </a:solidFill>
                    <a:latin typeface="Calibri" panose="020F0502020204030204"/>
                  </a:rPr>
                  <a:t>Coke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Calibri" panose="020F0502020204030204"/>
                    <a:ea typeface="+mn-ea"/>
                    <a:cs typeface="+mn-cs"/>
                  </a:rPr>
                  <a:t>Factors</a:t>
                </a:r>
              </a:p>
            </p:txBody>
          </p:sp>
        </p:grpSp>
      </p:grpSp>
      <p:grpSp>
        <p:nvGrpSpPr>
          <p:cNvPr id="98" name="Group 97">
            <a:extLst>
              <a:ext uri="{FF2B5EF4-FFF2-40B4-BE49-F238E27FC236}">
                <a16:creationId xmlns:a16="http://schemas.microsoft.com/office/drawing/2014/main" id="{F1469768-6F5F-49EE-9448-0E11A6F81E70}"/>
              </a:ext>
            </a:extLst>
          </p:cNvPr>
          <p:cNvGrpSpPr/>
          <p:nvPr/>
        </p:nvGrpSpPr>
        <p:grpSpPr>
          <a:xfrm>
            <a:off x="5120309" y="2788900"/>
            <a:ext cx="1965041" cy="1965040"/>
            <a:chOff x="5026674" y="3101950"/>
            <a:chExt cx="1965041" cy="1965040"/>
          </a:xfrm>
        </p:grpSpPr>
        <p:sp>
          <p:nvSpPr>
            <p:cNvPr id="30" name="Rectangle 29">
              <a:extLst>
                <a:ext uri="{FF2B5EF4-FFF2-40B4-BE49-F238E27FC236}">
                  <a16:creationId xmlns:a16="http://schemas.microsoft.com/office/drawing/2014/main" id="{7A1D6921-5A2C-4A2C-8368-BFE4289261D4}"/>
                </a:ext>
              </a:extLst>
            </p:cNvPr>
            <p:cNvSpPr/>
            <p:nvPr/>
          </p:nvSpPr>
          <p:spPr bwMode="auto">
            <a:xfrm rot="18900000">
              <a:off x="5026674" y="3101950"/>
              <a:ext cx="1965041" cy="1965040"/>
            </a:xfrm>
            <a:prstGeom prst="rect">
              <a:avLst/>
            </a:prstGeom>
            <a:solidFill>
              <a:schemeClr val="bg1">
                <a:lumMod val="95000"/>
              </a:schemeClr>
            </a:solidFill>
            <a:ln w="9525">
              <a:noFill/>
              <a:round/>
              <a:headEnd/>
              <a:tailEnd/>
            </a:ln>
          </p:spPr>
          <p:txBody>
            <a:bodyPr vert="horz" wrap="square" lIns="121920" tIns="60960" rIns="121920" bIns="6096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7" name="TextBox 96">
              <a:extLst>
                <a:ext uri="{FF2B5EF4-FFF2-40B4-BE49-F238E27FC236}">
                  <a16:creationId xmlns:a16="http://schemas.microsoft.com/office/drawing/2014/main" id="{D724385D-50F0-4943-BE18-829456A63391}"/>
                </a:ext>
              </a:extLst>
            </p:cNvPr>
            <p:cNvSpPr txBox="1"/>
            <p:nvPr/>
          </p:nvSpPr>
          <p:spPr>
            <a:xfrm>
              <a:off x="5457696" y="3956625"/>
              <a:ext cx="1006673"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Calibri" panose="020F0502020204030204"/>
                  <a:ea typeface="+mn-ea"/>
                  <a:cs typeface="+mn-cs"/>
                </a:rPr>
                <a:t>Consumer</a:t>
              </a:r>
            </a:p>
          </p:txBody>
        </p:sp>
      </p:grpSp>
      <p:grpSp>
        <p:nvGrpSpPr>
          <p:cNvPr id="57" name="Group 56">
            <a:extLst>
              <a:ext uri="{FF2B5EF4-FFF2-40B4-BE49-F238E27FC236}">
                <a16:creationId xmlns:a16="http://schemas.microsoft.com/office/drawing/2014/main" id="{7623E2EC-0551-41A0-A615-932604746A26}"/>
              </a:ext>
            </a:extLst>
          </p:cNvPr>
          <p:cNvGrpSpPr/>
          <p:nvPr/>
        </p:nvGrpSpPr>
        <p:grpSpPr>
          <a:xfrm>
            <a:off x="5604814" y="3195855"/>
            <a:ext cx="899159" cy="1121868"/>
            <a:chOff x="4974407" y="2281658"/>
            <a:chExt cx="2250784" cy="2748400"/>
          </a:xfrm>
        </p:grpSpPr>
        <p:sp>
          <p:nvSpPr>
            <p:cNvPr id="58" name="Freeform 7">
              <a:extLst>
                <a:ext uri="{FF2B5EF4-FFF2-40B4-BE49-F238E27FC236}">
                  <a16:creationId xmlns:a16="http://schemas.microsoft.com/office/drawing/2014/main" id="{A7CA5888-ECD2-4313-B003-28E69D3735FA}"/>
                </a:ext>
              </a:extLst>
            </p:cNvPr>
            <p:cNvSpPr>
              <a:spLocks/>
            </p:cNvSpPr>
            <p:nvPr/>
          </p:nvSpPr>
          <p:spPr bwMode="auto">
            <a:xfrm flipH="1">
              <a:off x="4974407" y="3475892"/>
              <a:ext cx="963794" cy="1030462"/>
            </a:xfrm>
            <a:custGeom>
              <a:avLst/>
              <a:gdLst/>
              <a:ahLst/>
              <a:cxnLst>
                <a:cxn ang="0">
                  <a:pos x="114" y="365"/>
                </a:cxn>
                <a:cxn ang="0">
                  <a:pos x="92" y="330"/>
                </a:cxn>
                <a:cxn ang="0">
                  <a:pos x="132" y="311"/>
                </a:cxn>
                <a:cxn ang="0">
                  <a:pos x="151" y="266"/>
                </a:cxn>
                <a:cxn ang="0">
                  <a:pos x="132" y="221"/>
                </a:cxn>
                <a:cxn ang="0">
                  <a:pos x="87" y="202"/>
                </a:cxn>
                <a:cxn ang="0">
                  <a:pos x="42" y="221"/>
                </a:cxn>
                <a:cxn ang="0">
                  <a:pos x="33" y="232"/>
                </a:cxn>
                <a:cxn ang="0">
                  <a:pos x="0" y="177"/>
                </a:cxn>
                <a:cxn ang="0">
                  <a:pos x="89" y="121"/>
                </a:cxn>
                <a:cxn ang="0">
                  <a:pos x="72" y="109"/>
                </a:cxn>
                <a:cxn ang="0">
                  <a:pos x="53" y="64"/>
                </a:cxn>
                <a:cxn ang="0">
                  <a:pos x="72" y="18"/>
                </a:cxn>
                <a:cxn ang="0">
                  <a:pos x="117" y="0"/>
                </a:cxn>
                <a:cxn ang="0">
                  <a:pos x="162" y="18"/>
                </a:cxn>
                <a:cxn ang="0">
                  <a:pos x="181" y="64"/>
                </a:cxn>
                <a:cxn ang="0">
                  <a:pos x="181" y="65"/>
                </a:cxn>
                <a:cxn ang="0">
                  <a:pos x="274" y="7"/>
                </a:cxn>
                <a:cxn ang="0">
                  <a:pos x="294" y="42"/>
                </a:cxn>
                <a:cxn ang="0">
                  <a:pos x="344" y="112"/>
                </a:cxn>
                <a:cxn ang="0">
                  <a:pos x="351" y="146"/>
                </a:cxn>
                <a:cxn ang="0">
                  <a:pos x="324" y="167"/>
                </a:cxn>
                <a:cxn ang="0">
                  <a:pos x="309" y="190"/>
                </a:cxn>
                <a:cxn ang="0">
                  <a:pos x="313" y="216"/>
                </a:cxn>
                <a:cxn ang="0">
                  <a:pos x="295" y="233"/>
                </a:cxn>
                <a:cxn ang="0">
                  <a:pos x="277" y="236"/>
                </a:cxn>
                <a:cxn ang="0">
                  <a:pos x="291" y="240"/>
                </a:cxn>
                <a:cxn ang="0">
                  <a:pos x="305" y="256"/>
                </a:cxn>
                <a:cxn ang="0">
                  <a:pos x="287" y="276"/>
                </a:cxn>
                <a:cxn ang="0">
                  <a:pos x="269" y="285"/>
                </a:cxn>
                <a:cxn ang="0">
                  <a:pos x="264" y="314"/>
                </a:cxn>
                <a:cxn ang="0">
                  <a:pos x="253" y="361"/>
                </a:cxn>
                <a:cxn ang="0">
                  <a:pos x="235" y="378"/>
                </a:cxn>
                <a:cxn ang="0">
                  <a:pos x="214" y="379"/>
                </a:cxn>
                <a:cxn ang="0">
                  <a:pos x="177" y="372"/>
                </a:cxn>
                <a:cxn ang="0">
                  <a:pos x="117" y="366"/>
                </a:cxn>
                <a:cxn ang="0">
                  <a:pos x="114" y="365"/>
                </a:cxn>
              </a:cxnLst>
              <a:rect l="0" t="0" r="r" b="b"/>
              <a:pathLst>
                <a:path w="355" h="380">
                  <a:moveTo>
                    <a:pt x="114" y="365"/>
                  </a:moveTo>
                  <a:cubicBezTo>
                    <a:pt x="92" y="330"/>
                    <a:pt x="92" y="330"/>
                    <a:pt x="92" y="330"/>
                  </a:cubicBezTo>
                  <a:cubicBezTo>
                    <a:pt x="108" y="329"/>
                    <a:pt x="121" y="323"/>
                    <a:pt x="132" y="311"/>
                  </a:cubicBezTo>
                  <a:cubicBezTo>
                    <a:pt x="145" y="299"/>
                    <a:pt x="151" y="284"/>
                    <a:pt x="151" y="266"/>
                  </a:cubicBezTo>
                  <a:cubicBezTo>
                    <a:pt x="151" y="249"/>
                    <a:pt x="145" y="233"/>
                    <a:pt x="132" y="221"/>
                  </a:cubicBezTo>
                  <a:cubicBezTo>
                    <a:pt x="120" y="209"/>
                    <a:pt x="105" y="202"/>
                    <a:pt x="87" y="202"/>
                  </a:cubicBezTo>
                  <a:cubicBezTo>
                    <a:pt x="70" y="202"/>
                    <a:pt x="54" y="209"/>
                    <a:pt x="42" y="221"/>
                  </a:cubicBezTo>
                  <a:cubicBezTo>
                    <a:pt x="38" y="224"/>
                    <a:pt x="36" y="228"/>
                    <a:pt x="33" y="232"/>
                  </a:cubicBezTo>
                  <a:cubicBezTo>
                    <a:pt x="0" y="177"/>
                    <a:pt x="0" y="177"/>
                    <a:pt x="0" y="177"/>
                  </a:cubicBezTo>
                  <a:cubicBezTo>
                    <a:pt x="89" y="121"/>
                    <a:pt x="89" y="121"/>
                    <a:pt x="89" y="121"/>
                  </a:cubicBezTo>
                  <a:cubicBezTo>
                    <a:pt x="83" y="118"/>
                    <a:pt x="77" y="114"/>
                    <a:pt x="72" y="109"/>
                  </a:cubicBezTo>
                  <a:cubicBezTo>
                    <a:pt x="59" y="96"/>
                    <a:pt x="53" y="81"/>
                    <a:pt x="53" y="64"/>
                  </a:cubicBezTo>
                  <a:cubicBezTo>
                    <a:pt x="53" y="46"/>
                    <a:pt x="59" y="31"/>
                    <a:pt x="72" y="18"/>
                  </a:cubicBezTo>
                  <a:cubicBezTo>
                    <a:pt x="84" y="6"/>
                    <a:pt x="99" y="0"/>
                    <a:pt x="117" y="0"/>
                  </a:cubicBezTo>
                  <a:cubicBezTo>
                    <a:pt x="135" y="0"/>
                    <a:pt x="150" y="6"/>
                    <a:pt x="162" y="18"/>
                  </a:cubicBezTo>
                  <a:cubicBezTo>
                    <a:pt x="174" y="31"/>
                    <a:pt x="181" y="46"/>
                    <a:pt x="181" y="64"/>
                  </a:cubicBezTo>
                  <a:cubicBezTo>
                    <a:pt x="181" y="64"/>
                    <a:pt x="181" y="64"/>
                    <a:pt x="181" y="65"/>
                  </a:cubicBezTo>
                  <a:cubicBezTo>
                    <a:pt x="274" y="7"/>
                    <a:pt x="274" y="7"/>
                    <a:pt x="274" y="7"/>
                  </a:cubicBezTo>
                  <a:cubicBezTo>
                    <a:pt x="279" y="17"/>
                    <a:pt x="286" y="29"/>
                    <a:pt x="294" y="42"/>
                  </a:cubicBezTo>
                  <a:cubicBezTo>
                    <a:pt x="321" y="79"/>
                    <a:pt x="338" y="102"/>
                    <a:pt x="344" y="112"/>
                  </a:cubicBezTo>
                  <a:cubicBezTo>
                    <a:pt x="353" y="127"/>
                    <a:pt x="355" y="138"/>
                    <a:pt x="351" y="146"/>
                  </a:cubicBezTo>
                  <a:cubicBezTo>
                    <a:pt x="348" y="154"/>
                    <a:pt x="339" y="160"/>
                    <a:pt x="324" y="167"/>
                  </a:cubicBezTo>
                  <a:cubicBezTo>
                    <a:pt x="312" y="172"/>
                    <a:pt x="307" y="180"/>
                    <a:pt x="309" y="190"/>
                  </a:cubicBezTo>
                  <a:cubicBezTo>
                    <a:pt x="309" y="196"/>
                    <a:pt x="311" y="204"/>
                    <a:pt x="313" y="216"/>
                  </a:cubicBezTo>
                  <a:cubicBezTo>
                    <a:pt x="313" y="223"/>
                    <a:pt x="307" y="229"/>
                    <a:pt x="295" y="233"/>
                  </a:cubicBezTo>
                  <a:cubicBezTo>
                    <a:pt x="289" y="235"/>
                    <a:pt x="283" y="236"/>
                    <a:pt x="277" y="236"/>
                  </a:cubicBezTo>
                  <a:cubicBezTo>
                    <a:pt x="282" y="237"/>
                    <a:pt x="286" y="238"/>
                    <a:pt x="291" y="240"/>
                  </a:cubicBezTo>
                  <a:cubicBezTo>
                    <a:pt x="301" y="244"/>
                    <a:pt x="305" y="249"/>
                    <a:pt x="305" y="256"/>
                  </a:cubicBezTo>
                  <a:cubicBezTo>
                    <a:pt x="305" y="263"/>
                    <a:pt x="299" y="270"/>
                    <a:pt x="287" y="276"/>
                  </a:cubicBezTo>
                  <a:cubicBezTo>
                    <a:pt x="281" y="280"/>
                    <a:pt x="275" y="283"/>
                    <a:pt x="269" y="285"/>
                  </a:cubicBezTo>
                  <a:cubicBezTo>
                    <a:pt x="264" y="289"/>
                    <a:pt x="263" y="299"/>
                    <a:pt x="264" y="314"/>
                  </a:cubicBezTo>
                  <a:cubicBezTo>
                    <a:pt x="265" y="332"/>
                    <a:pt x="261" y="347"/>
                    <a:pt x="253" y="361"/>
                  </a:cubicBezTo>
                  <a:cubicBezTo>
                    <a:pt x="247" y="370"/>
                    <a:pt x="241" y="376"/>
                    <a:pt x="235" y="378"/>
                  </a:cubicBezTo>
                  <a:cubicBezTo>
                    <a:pt x="230" y="380"/>
                    <a:pt x="223" y="380"/>
                    <a:pt x="214" y="379"/>
                  </a:cubicBezTo>
                  <a:cubicBezTo>
                    <a:pt x="208" y="378"/>
                    <a:pt x="196" y="375"/>
                    <a:pt x="177" y="372"/>
                  </a:cubicBezTo>
                  <a:cubicBezTo>
                    <a:pt x="158" y="368"/>
                    <a:pt x="138" y="366"/>
                    <a:pt x="117" y="366"/>
                  </a:cubicBezTo>
                  <a:cubicBezTo>
                    <a:pt x="116" y="365"/>
                    <a:pt x="115" y="365"/>
                    <a:pt x="114" y="365"/>
                  </a:cubicBezTo>
                  <a:close/>
                </a:path>
              </a:pathLst>
            </a:custGeom>
            <a:solidFill>
              <a:srgbClr val="881010"/>
            </a:solidFill>
            <a:ln w="19050">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grpSp>
          <p:nvGrpSpPr>
            <p:cNvPr id="59" name="Group 58">
              <a:extLst>
                <a:ext uri="{FF2B5EF4-FFF2-40B4-BE49-F238E27FC236}">
                  <a16:creationId xmlns:a16="http://schemas.microsoft.com/office/drawing/2014/main" id="{882D3862-2AA7-46A2-B4D6-8681BF27CDD2}"/>
                </a:ext>
              </a:extLst>
            </p:cNvPr>
            <p:cNvGrpSpPr/>
            <p:nvPr/>
          </p:nvGrpSpPr>
          <p:grpSpPr>
            <a:xfrm>
              <a:off x="5194704" y="2281658"/>
              <a:ext cx="2030487" cy="2748400"/>
              <a:chOff x="5194704" y="2281658"/>
              <a:chExt cx="2030487" cy="2748400"/>
            </a:xfrm>
          </p:grpSpPr>
          <p:sp>
            <p:nvSpPr>
              <p:cNvPr id="60" name="Freeform 5">
                <a:extLst>
                  <a:ext uri="{FF2B5EF4-FFF2-40B4-BE49-F238E27FC236}">
                    <a16:creationId xmlns:a16="http://schemas.microsoft.com/office/drawing/2014/main" id="{9186534D-C251-43C3-8FB5-B397D7B98305}"/>
                  </a:ext>
                </a:extLst>
              </p:cNvPr>
              <p:cNvSpPr>
                <a:spLocks/>
              </p:cNvSpPr>
              <p:nvPr/>
            </p:nvSpPr>
            <p:spPr bwMode="auto">
              <a:xfrm flipH="1">
                <a:off x="5496160" y="2281658"/>
                <a:ext cx="1398588" cy="868139"/>
              </a:xfrm>
              <a:custGeom>
                <a:avLst/>
                <a:gdLst/>
                <a:ahLst/>
                <a:cxnLst>
                  <a:cxn ang="0">
                    <a:pos x="515" y="102"/>
                  </a:cxn>
                  <a:cxn ang="0">
                    <a:pos x="366" y="194"/>
                  </a:cxn>
                  <a:cxn ang="0">
                    <a:pos x="395" y="211"/>
                  </a:cxn>
                  <a:cxn ang="0">
                    <a:pos x="414" y="257"/>
                  </a:cxn>
                  <a:cxn ang="0">
                    <a:pos x="395" y="302"/>
                  </a:cxn>
                  <a:cxn ang="0">
                    <a:pos x="350" y="320"/>
                  </a:cxn>
                  <a:cxn ang="0">
                    <a:pos x="305" y="302"/>
                  </a:cxn>
                  <a:cxn ang="0">
                    <a:pos x="287" y="257"/>
                  </a:cxn>
                  <a:cxn ang="0">
                    <a:pos x="288" y="243"/>
                  </a:cxn>
                  <a:cxn ang="0">
                    <a:pos x="171" y="315"/>
                  </a:cxn>
                  <a:cxn ang="0">
                    <a:pos x="124" y="238"/>
                  </a:cxn>
                  <a:cxn ang="0">
                    <a:pos x="109" y="262"/>
                  </a:cxn>
                  <a:cxn ang="0">
                    <a:pos x="64" y="281"/>
                  </a:cxn>
                  <a:cxn ang="0">
                    <a:pos x="18" y="262"/>
                  </a:cxn>
                  <a:cxn ang="0">
                    <a:pos x="0" y="217"/>
                  </a:cxn>
                  <a:cxn ang="0">
                    <a:pos x="18" y="172"/>
                  </a:cxn>
                  <a:cxn ang="0">
                    <a:pos x="64" y="153"/>
                  </a:cxn>
                  <a:cxn ang="0">
                    <a:pos x="74" y="154"/>
                  </a:cxn>
                  <a:cxn ang="0">
                    <a:pos x="29" y="80"/>
                  </a:cxn>
                  <a:cxn ang="0">
                    <a:pos x="115" y="31"/>
                  </a:cxn>
                  <a:cxn ang="0">
                    <a:pos x="278" y="3"/>
                  </a:cxn>
                  <a:cxn ang="0">
                    <a:pos x="445" y="52"/>
                  </a:cxn>
                  <a:cxn ang="0">
                    <a:pos x="515" y="102"/>
                  </a:cxn>
                </a:cxnLst>
                <a:rect l="0" t="0" r="r" b="b"/>
                <a:pathLst>
                  <a:path w="515" h="320">
                    <a:moveTo>
                      <a:pt x="515" y="102"/>
                    </a:moveTo>
                    <a:cubicBezTo>
                      <a:pt x="366" y="194"/>
                      <a:pt x="366" y="194"/>
                      <a:pt x="366" y="194"/>
                    </a:cubicBezTo>
                    <a:cubicBezTo>
                      <a:pt x="377" y="197"/>
                      <a:pt x="387" y="203"/>
                      <a:pt x="395" y="211"/>
                    </a:cubicBezTo>
                    <a:cubicBezTo>
                      <a:pt x="408" y="224"/>
                      <a:pt x="414" y="239"/>
                      <a:pt x="414" y="257"/>
                    </a:cubicBezTo>
                    <a:cubicBezTo>
                      <a:pt x="414" y="274"/>
                      <a:pt x="408" y="289"/>
                      <a:pt x="395" y="302"/>
                    </a:cubicBezTo>
                    <a:cubicBezTo>
                      <a:pt x="383" y="314"/>
                      <a:pt x="368" y="320"/>
                      <a:pt x="350" y="320"/>
                    </a:cubicBezTo>
                    <a:cubicBezTo>
                      <a:pt x="333" y="320"/>
                      <a:pt x="318" y="314"/>
                      <a:pt x="305" y="302"/>
                    </a:cubicBezTo>
                    <a:cubicBezTo>
                      <a:pt x="293" y="289"/>
                      <a:pt x="287" y="274"/>
                      <a:pt x="287" y="257"/>
                    </a:cubicBezTo>
                    <a:cubicBezTo>
                      <a:pt x="287" y="252"/>
                      <a:pt x="287" y="247"/>
                      <a:pt x="288" y="243"/>
                    </a:cubicBezTo>
                    <a:cubicBezTo>
                      <a:pt x="171" y="315"/>
                      <a:pt x="171" y="315"/>
                      <a:pt x="171" y="315"/>
                    </a:cubicBezTo>
                    <a:cubicBezTo>
                      <a:pt x="124" y="238"/>
                      <a:pt x="124" y="238"/>
                      <a:pt x="124" y="238"/>
                    </a:cubicBezTo>
                    <a:cubicBezTo>
                      <a:pt x="121" y="247"/>
                      <a:pt x="116" y="255"/>
                      <a:pt x="109" y="262"/>
                    </a:cubicBezTo>
                    <a:cubicBezTo>
                      <a:pt x="96" y="275"/>
                      <a:pt x="81" y="281"/>
                      <a:pt x="64" y="281"/>
                    </a:cubicBezTo>
                    <a:cubicBezTo>
                      <a:pt x="46" y="281"/>
                      <a:pt x="31" y="275"/>
                      <a:pt x="18" y="262"/>
                    </a:cubicBezTo>
                    <a:cubicBezTo>
                      <a:pt x="6" y="250"/>
                      <a:pt x="0" y="235"/>
                      <a:pt x="0" y="217"/>
                    </a:cubicBezTo>
                    <a:cubicBezTo>
                      <a:pt x="0" y="200"/>
                      <a:pt x="6" y="184"/>
                      <a:pt x="18" y="172"/>
                    </a:cubicBezTo>
                    <a:cubicBezTo>
                      <a:pt x="31" y="160"/>
                      <a:pt x="46" y="153"/>
                      <a:pt x="64" y="153"/>
                    </a:cubicBezTo>
                    <a:cubicBezTo>
                      <a:pt x="67" y="153"/>
                      <a:pt x="71" y="154"/>
                      <a:pt x="74" y="154"/>
                    </a:cubicBezTo>
                    <a:cubicBezTo>
                      <a:pt x="29" y="80"/>
                      <a:pt x="29" y="80"/>
                      <a:pt x="29" y="80"/>
                    </a:cubicBezTo>
                    <a:cubicBezTo>
                      <a:pt x="55" y="60"/>
                      <a:pt x="84" y="43"/>
                      <a:pt x="115" y="31"/>
                    </a:cubicBezTo>
                    <a:cubicBezTo>
                      <a:pt x="167" y="9"/>
                      <a:pt x="221" y="0"/>
                      <a:pt x="278" y="3"/>
                    </a:cubicBezTo>
                    <a:cubicBezTo>
                      <a:pt x="337" y="7"/>
                      <a:pt x="392" y="23"/>
                      <a:pt x="445" y="52"/>
                    </a:cubicBezTo>
                    <a:cubicBezTo>
                      <a:pt x="471" y="67"/>
                      <a:pt x="494" y="84"/>
                      <a:pt x="515" y="102"/>
                    </a:cubicBezTo>
                    <a:close/>
                  </a:path>
                </a:pathLst>
              </a:custGeom>
              <a:solidFill>
                <a:srgbClr val="666666"/>
              </a:solidFill>
              <a:ln w="19050">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sp>
            <p:nvSpPr>
              <p:cNvPr id="61" name="Freeform 6">
                <a:extLst>
                  <a:ext uri="{FF2B5EF4-FFF2-40B4-BE49-F238E27FC236}">
                    <a16:creationId xmlns:a16="http://schemas.microsoft.com/office/drawing/2014/main" id="{F673D87F-0876-4D6A-BA3B-5A72F967AEE2}"/>
                  </a:ext>
                </a:extLst>
              </p:cNvPr>
              <p:cNvSpPr>
                <a:spLocks/>
              </p:cNvSpPr>
              <p:nvPr/>
            </p:nvSpPr>
            <p:spPr bwMode="auto">
              <a:xfrm flipH="1">
                <a:off x="5194704" y="2558477"/>
                <a:ext cx="1243511" cy="1397138"/>
              </a:xfrm>
              <a:custGeom>
                <a:avLst/>
                <a:gdLst/>
                <a:ahLst/>
                <a:cxnLst>
                  <a:cxn ang="0">
                    <a:pos x="458" y="345"/>
                  </a:cxn>
                  <a:cxn ang="0">
                    <a:pos x="365" y="403"/>
                  </a:cxn>
                  <a:cxn ang="0">
                    <a:pos x="365" y="402"/>
                  </a:cxn>
                  <a:cxn ang="0">
                    <a:pos x="346" y="356"/>
                  </a:cxn>
                  <a:cxn ang="0">
                    <a:pos x="301" y="338"/>
                  </a:cxn>
                  <a:cxn ang="0">
                    <a:pos x="256" y="356"/>
                  </a:cxn>
                  <a:cxn ang="0">
                    <a:pos x="237" y="402"/>
                  </a:cxn>
                  <a:cxn ang="0">
                    <a:pos x="256" y="447"/>
                  </a:cxn>
                  <a:cxn ang="0">
                    <a:pos x="273" y="459"/>
                  </a:cxn>
                  <a:cxn ang="0">
                    <a:pos x="184" y="515"/>
                  </a:cxn>
                  <a:cxn ang="0">
                    <a:pos x="122" y="411"/>
                  </a:cxn>
                  <a:cxn ang="0">
                    <a:pos x="109" y="429"/>
                  </a:cxn>
                  <a:cxn ang="0">
                    <a:pos x="64" y="448"/>
                  </a:cxn>
                  <a:cxn ang="0">
                    <a:pos x="18" y="429"/>
                  </a:cxn>
                  <a:cxn ang="0">
                    <a:pos x="0" y="385"/>
                  </a:cxn>
                  <a:cxn ang="0">
                    <a:pos x="18" y="339"/>
                  </a:cxn>
                  <a:cxn ang="0">
                    <a:pos x="64" y="321"/>
                  </a:cxn>
                  <a:cxn ang="0">
                    <a:pos x="67" y="321"/>
                  </a:cxn>
                  <a:cxn ang="0">
                    <a:pos x="3" y="213"/>
                  </a:cxn>
                  <a:cxn ang="0">
                    <a:pos x="120" y="141"/>
                  </a:cxn>
                  <a:cxn ang="0">
                    <a:pos x="119" y="155"/>
                  </a:cxn>
                  <a:cxn ang="0">
                    <a:pos x="137" y="200"/>
                  </a:cxn>
                  <a:cxn ang="0">
                    <a:pos x="182" y="218"/>
                  </a:cxn>
                  <a:cxn ang="0">
                    <a:pos x="227" y="200"/>
                  </a:cxn>
                  <a:cxn ang="0">
                    <a:pos x="246" y="155"/>
                  </a:cxn>
                  <a:cxn ang="0">
                    <a:pos x="227" y="109"/>
                  </a:cxn>
                  <a:cxn ang="0">
                    <a:pos x="198" y="92"/>
                  </a:cxn>
                  <a:cxn ang="0">
                    <a:pos x="347" y="0"/>
                  </a:cxn>
                  <a:cxn ang="0">
                    <a:pos x="443" y="159"/>
                  </a:cxn>
                  <a:cxn ang="0">
                    <a:pos x="447" y="305"/>
                  </a:cxn>
                  <a:cxn ang="0">
                    <a:pos x="458" y="345"/>
                  </a:cxn>
                </a:cxnLst>
                <a:rect l="0" t="0" r="r" b="b"/>
                <a:pathLst>
                  <a:path w="458" h="515">
                    <a:moveTo>
                      <a:pt x="458" y="345"/>
                    </a:moveTo>
                    <a:cubicBezTo>
                      <a:pt x="365" y="403"/>
                      <a:pt x="365" y="403"/>
                      <a:pt x="365" y="403"/>
                    </a:cubicBezTo>
                    <a:cubicBezTo>
                      <a:pt x="365" y="402"/>
                      <a:pt x="365" y="402"/>
                      <a:pt x="365" y="402"/>
                    </a:cubicBezTo>
                    <a:cubicBezTo>
                      <a:pt x="365" y="384"/>
                      <a:pt x="358" y="369"/>
                      <a:pt x="346" y="356"/>
                    </a:cubicBezTo>
                    <a:cubicBezTo>
                      <a:pt x="334" y="344"/>
                      <a:pt x="319" y="338"/>
                      <a:pt x="301" y="338"/>
                    </a:cubicBezTo>
                    <a:cubicBezTo>
                      <a:pt x="283" y="338"/>
                      <a:pt x="268" y="344"/>
                      <a:pt x="256" y="356"/>
                    </a:cubicBezTo>
                    <a:cubicBezTo>
                      <a:pt x="243" y="369"/>
                      <a:pt x="237" y="384"/>
                      <a:pt x="237" y="402"/>
                    </a:cubicBezTo>
                    <a:cubicBezTo>
                      <a:pt x="237" y="419"/>
                      <a:pt x="243" y="434"/>
                      <a:pt x="256" y="447"/>
                    </a:cubicBezTo>
                    <a:cubicBezTo>
                      <a:pt x="261" y="452"/>
                      <a:pt x="267" y="456"/>
                      <a:pt x="273" y="459"/>
                    </a:cubicBezTo>
                    <a:cubicBezTo>
                      <a:pt x="184" y="515"/>
                      <a:pt x="184" y="515"/>
                      <a:pt x="184" y="515"/>
                    </a:cubicBezTo>
                    <a:cubicBezTo>
                      <a:pt x="122" y="411"/>
                      <a:pt x="122" y="411"/>
                      <a:pt x="122" y="411"/>
                    </a:cubicBezTo>
                    <a:cubicBezTo>
                      <a:pt x="119" y="418"/>
                      <a:pt x="114" y="424"/>
                      <a:pt x="109" y="429"/>
                    </a:cubicBezTo>
                    <a:cubicBezTo>
                      <a:pt x="96" y="442"/>
                      <a:pt x="81" y="448"/>
                      <a:pt x="64" y="448"/>
                    </a:cubicBezTo>
                    <a:cubicBezTo>
                      <a:pt x="46" y="448"/>
                      <a:pt x="31" y="442"/>
                      <a:pt x="18" y="429"/>
                    </a:cubicBezTo>
                    <a:cubicBezTo>
                      <a:pt x="6" y="417"/>
                      <a:pt x="0" y="402"/>
                      <a:pt x="0" y="385"/>
                    </a:cubicBezTo>
                    <a:cubicBezTo>
                      <a:pt x="0" y="367"/>
                      <a:pt x="6" y="352"/>
                      <a:pt x="18" y="339"/>
                    </a:cubicBezTo>
                    <a:cubicBezTo>
                      <a:pt x="31" y="327"/>
                      <a:pt x="46" y="321"/>
                      <a:pt x="64" y="321"/>
                    </a:cubicBezTo>
                    <a:cubicBezTo>
                      <a:pt x="65" y="321"/>
                      <a:pt x="66" y="321"/>
                      <a:pt x="67" y="321"/>
                    </a:cubicBezTo>
                    <a:cubicBezTo>
                      <a:pt x="3" y="213"/>
                      <a:pt x="3" y="213"/>
                      <a:pt x="3" y="213"/>
                    </a:cubicBezTo>
                    <a:cubicBezTo>
                      <a:pt x="120" y="141"/>
                      <a:pt x="120" y="141"/>
                      <a:pt x="120" y="141"/>
                    </a:cubicBezTo>
                    <a:cubicBezTo>
                      <a:pt x="119" y="145"/>
                      <a:pt x="119" y="150"/>
                      <a:pt x="119" y="155"/>
                    </a:cubicBezTo>
                    <a:cubicBezTo>
                      <a:pt x="119" y="172"/>
                      <a:pt x="125" y="187"/>
                      <a:pt x="137" y="200"/>
                    </a:cubicBezTo>
                    <a:cubicBezTo>
                      <a:pt x="150" y="212"/>
                      <a:pt x="165" y="218"/>
                      <a:pt x="182" y="218"/>
                    </a:cubicBezTo>
                    <a:cubicBezTo>
                      <a:pt x="200" y="218"/>
                      <a:pt x="215" y="212"/>
                      <a:pt x="227" y="200"/>
                    </a:cubicBezTo>
                    <a:cubicBezTo>
                      <a:pt x="240" y="187"/>
                      <a:pt x="246" y="172"/>
                      <a:pt x="246" y="155"/>
                    </a:cubicBezTo>
                    <a:cubicBezTo>
                      <a:pt x="246" y="137"/>
                      <a:pt x="240" y="122"/>
                      <a:pt x="227" y="109"/>
                    </a:cubicBezTo>
                    <a:cubicBezTo>
                      <a:pt x="219" y="101"/>
                      <a:pt x="209" y="95"/>
                      <a:pt x="198" y="92"/>
                    </a:cubicBezTo>
                    <a:cubicBezTo>
                      <a:pt x="347" y="0"/>
                      <a:pt x="347" y="0"/>
                      <a:pt x="347" y="0"/>
                    </a:cubicBezTo>
                    <a:cubicBezTo>
                      <a:pt x="396" y="43"/>
                      <a:pt x="428" y="97"/>
                      <a:pt x="443" y="159"/>
                    </a:cubicBezTo>
                    <a:cubicBezTo>
                      <a:pt x="454" y="205"/>
                      <a:pt x="456" y="254"/>
                      <a:pt x="447" y="305"/>
                    </a:cubicBezTo>
                    <a:cubicBezTo>
                      <a:pt x="445" y="314"/>
                      <a:pt x="449" y="328"/>
                      <a:pt x="458" y="345"/>
                    </a:cubicBezTo>
                    <a:close/>
                  </a:path>
                </a:pathLst>
              </a:custGeom>
              <a:solidFill>
                <a:srgbClr val="006666"/>
              </a:solidFill>
              <a:ln w="19050">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sp>
            <p:nvSpPr>
              <p:cNvPr id="62" name="Freeform 8">
                <a:extLst>
                  <a:ext uri="{FF2B5EF4-FFF2-40B4-BE49-F238E27FC236}">
                    <a16:creationId xmlns:a16="http://schemas.microsoft.com/office/drawing/2014/main" id="{97209293-F0C4-4306-AA10-F0F547022794}"/>
                  </a:ext>
                </a:extLst>
              </p:cNvPr>
              <p:cNvSpPr>
                <a:spLocks/>
              </p:cNvSpPr>
              <p:nvPr/>
            </p:nvSpPr>
            <p:spPr bwMode="auto">
              <a:xfrm flipH="1">
                <a:off x="5938201" y="3136753"/>
                <a:ext cx="1242062" cy="1318875"/>
              </a:xfrm>
              <a:custGeom>
                <a:avLst/>
                <a:gdLst/>
                <a:ahLst/>
                <a:cxnLst>
                  <a:cxn ang="0">
                    <a:pos x="457" y="302"/>
                  </a:cxn>
                  <a:cxn ang="0">
                    <a:pos x="367" y="357"/>
                  </a:cxn>
                  <a:cxn ang="0">
                    <a:pos x="382" y="368"/>
                  </a:cxn>
                  <a:cxn ang="0">
                    <a:pos x="400" y="414"/>
                  </a:cxn>
                  <a:cxn ang="0">
                    <a:pos x="382" y="458"/>
                  </a:cxn>
                  <a:cxn ang="0">
                    <a:pos x="337" y="477"/>
                  </a:cxn>
                  <a:cxn ang="0">
                    <a:pos x="291" y="458"/>
                  </a:cxn>
                  <a:cxn ang="0">
                    <a:pos x="273" y="416"/>
                  </a:cxn>
                  <a:cxn ang="0">
                    <a:pos x="158" y="486"/>
                  </a:cxn>
                  <a:cxn ang="0">
                    <a:pos x="148" y="435"/>
                  </a:cxn>
                  <a:cxn ang="0">
                    <a:pos x="139" y="403"/>
                  </a:cxn>
                  <a:cxn ang="0">
                    <a:pos x="108" y="372"/>
                  </a:cxn>
                  <a:cxn ang="0">
                    <a:pos x="45" y="283"/>
                  </a:cxn>
                  <a:cxn ang="0">
                    <a:pos x="0" y="172"/>
                  </a:cxn>
                  <a:cxn ang="0">
                    <a:pos x="83" y="120"/>
                  </a:cxn>
                  <a:cxn ang="0">
                    <a:pos x="83" y="125"/>
                  </a:cxn>
                  <a:cxn ang="0">
                    <a:pos x="101" y="170"/>
                  </a:cxn>
                  <a:cxn ang="0">
                    <a:pos x="146" y="188"/>
                  </a:cxn>
                  <a:cxn ang="0">
                    <a:pos x="191" y="170"/>
                  </a:cxn>
                  <a:cxn ang="0">
                    <a:pos x="210" y="125"/>
                  </a:cxn>
                  <a:cxn ang="0">
                    <a:pos x="191" y="79"/>
                  </a:cxn>
                  <a:cxn ang="0">
                    <a:pos x="171" y="65"/>
                  </a:cxn>
                  <a:cxn ang="0">
                    <a:pos x="276" y="0"/>
                  </a:cxn>
                  <a:cxn ang="0">
                    <a:pos x="340" y="108"/>
                  </a:cxn>
                  <a:cxn ang="0">
                    <a:pos x="337" y="108"/>
                  </a:cxn>
                  <a:cxn ang="0">
                    <a:pos x="291" y="126"/>
                  </a:cxn>
                  <a:cxn ang="0">
                    <a:pos x="273" y="172"/>
                  </a:cxn>
                  <a:cxn ang="0">
                    <a:pos x="291" y="216"/>
                  </a:cxn>
                  <a:cxn ang="0">
                    <a:pos x="337" y="235"/>
                  </a:cxn>
                  <a:cxn ang="0">
                    <a:pos x="382" y="216"/>
                  </a:cxn>
                  <a:cxn ang="0">
                    <a:pos x="395" y="198"/>
                  </a:cxn>
                  <a:cxn ang="0">
                    <a:pos x="457" y="302"/>
                  </a:cxn>
                </a:cxnLst>
                <a:rect l="0" t="0" r="r" b="b"/>
                <a:pathLst>
                  <a:path w="457" h="486">
                    <a:moveTo>
                      <a:pt x="457" y="302"/>
                    </a:moveTo>
                    <a:cubicBezTo>
                      <a:pt x="367" y="357"/>
                      <a:pt x="367" y="357"/>
                      <a:pt x="367" y="357"/>
                    </a:cubicBezTo>
                    <a:cubicBezTo>
                      <a:pt x="372" y="360"/>
                      <a:pt x="377" y="364"/>
                      <a:pt x="382" y="368"/>
                    </a:cubicBezTo>
                    <a:cubicBezTo>
                      <a:pt x="394" y="381"/>
                      <a:pt x="400" y="396"/>
                      <a:pt x="400" y="414"/>
                    </a:cubicBezTo>
                    <a:cubicBezTo>
                      <a:pt x="400" y="431"/>
                      <a:pt x="394" y="446"/>
                      <a:pt x="382" y="458"/>
                    </a:cubicBezTo>
                    <a:cubicBezTo>
                      <a:pt x="369" y="471"/>
                      <a:pt x="354" y="477"/>
                      <a:pt x="337" y="477"/>
                    </a:cubicBezTo>
                    <a:cubicBezTo>
                      <a:pt x="319" y="477"/>
                      <a:pt x="304" y="471"/>
                      <a:pt x="291" y="458"/>
                    </a:cubicBezTo>
                    <a:cubicBezTo>
                      <a:pt x="280" y="447"/>
                      <a:pt x="273" y="432"/>
                      <a:pt x="273" y="416"/>
                    </a:cubicBezTo>
                    <a:cubicBezTo>
                      <a:pt x="158" y="486"/>
                      <a:pt x="158" y="486"/>
                      <a:pt x="158" y="486"/>
                    </a:cubicBezTo>
                    <a:cubicBezTo>
                      <a:pt x="156" y="469"/>
                      <a:pt x="152" y="452"/>
                      <a:pt x="148" y="435"/>
                    </a:cubicBezTo>
                    <a:cubicBezTo>
                      <a:pt x="139" y="403"/>
                      <a:pt x="139" y="403"/>
                      <a:pt x="139" y="403"/>
                    </a:cubicBezTo>
                    <a:cubicBezTo>
                      <a:pt x="108" y="372"/>
                      <a:pt x="108" y="372"/>
                      <a:pt x="108" y="372"/>
                    </a:cubicBezTo>
                    <a:cubicBezTo>
                      <a:pt x="84" y="345"/>
                      <a:pt x="63" y="315"/>
                      <a:pt x="45" y="283"/>
                    </a:cubicBezTo>
                    <a:cubicBezTo>
                      <a:pt x="25" y="246"/>
                      <a:pt x="9" y="209"/>
                      <a:pt x="0" y="172"/>
                    </a:cubicBezTo>
                    <a:cubicBezTo>
                      <a:pt x="83" y="120"/>
                      <a:pt x="83" y="120"/>
                      <a:pt x="83" y="120"/>
                    </a:cubicBezTo>
                    <a:cubicBezTo>
                      <a:pt x="83" y="122"/>
                      <a:pt x="83" y="123"/>
                      <a:pt x="83" y="125"/>
                    </a:cubicBezTo>
                    <a:cubicBezTo>
                      <a:pt x="83" y="142"/>
                      <a:pt x="89" y="157"/>
                      <a:pt x="101" y="170"/>
                    </a:cubicBezTo>
                    <a:cubicBezTo>
                      <a:pt x="114" y="182"/>
                      <a:pt x="129" y="188"/>
                      <a:pt x="146" y="188"/>
                    </a:cubicBezTo>
                    <a:cubicBezTo>
                      <a:pt x="164" y="188"/>
                      <a:pt x="179" y="182"/>
                      <a:pt x="191" y="170"/>
                    </a:cubicBezTo>
                    <a:cubicBezTo>
                      <a:pt x="204" y="157"/>
                      <a:pt x="210" y="142"/>
                      <a:pt x="210" y="125"/>
                    </a:cubicBezTo>
                    <a:cubicBezTo>
                      <a:pt x="210" y="107"/>
                      <a:pt x="204" y="92"/>
                      <a:pt x="191" y="79"/>
                    </a:cubicBezTo>
                    <a:cubicBezTo>
                      <a:pt x="185" y="73"/>
                      <a:pt x="178" y="68"/>
                      <a:pt x="171" y="65"/>
                    </a:cubicBezTo>
                    <a:cubicBezTo>
                      <a:pt x="276" y="0"/>
                      <a:pt x="276" y="0"/>
                      <a:pt x="276" y="0"/>
                    </a:cubicBezTo>
                    <a:cubicBezTo>
                      <a:pt x="340" y="108"/>
                      <a:pt x="340" y="108"/>
                      <a:pt x="340" y="108"/>
                    </a:cubicBezTo>
                    <a:cubicBezTo>
                      <a:pt x="339" y="108"/>
                      <a:pt x="338" y="108"/>
                      <a:pt x="337" y="108"/>
                    </a:cubicBezTo>
                    <a:cubicBezTo>
                      <a:pt x="319" y="108"/>
                      <a:pt x="304" y="114"/>
                      <a:pt x="291" y="126"/>
                    </a:cubicBezTo>
                    <a:cubicBezTo>
                      <a:pt x="279" y="139"/>
                      <a:pt x="273" y="154"/>
                      <a:pt x="273" y="172"/>
                    </a:cubicBezTo>
                    <a:cubicBezTo>
                      <a:pt x="273" y="189"/>
                      <a:pt x="279" y="204"/>
                      <a:pt x="291" y="216"/>
                    </a:cubicBezTo>
                    <a:cubicBezTo>
                      <a:pt x="304" y="229"/>
                      <a:pt x="319" y="235"/>
                      <a:pt x="337" y="235"/>
                    </a:cubicBezTo>
                    <a:cubicBezTo>
                      <a:pt x="354" y="235"/>
                      <a:pt x="369" y="229"/>
                      <a:pt x="382" y="216"/>
                    </a:cubicBezTo>
                    <a:cubicBezTo>
                      <a:pt x="387" y="211"/>
                      <a:pt x="392" y="205"/>
                      <a:pt x="395" y="198"/>
                    </a:cubicBezTo>
                    <a:lnTo>
                      <a:pt x="457" y="302"/>
                    </a:lnTo>
                    <a:close/>
                  </a:path>
                </a:pathLst>
              </a:custGeom>
              <a:solidFill>
                <a:srgbClr val="FF0000"/>
              </a:solidFill>
              <a:ln w="19050">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sp>
            <p:nvSpPr>
              <p:cNvPr id="63" name="Freeform 9">
                <a:extLst>
                  <a:ext uri="{FF2B5EF4-FFF2-40B4-BE49-F238E27FC236}">
                    <a16:creationId xmlns:a16="http://schemas.microsoft.com/office/drawing/2014/main" id="{07CD25C4-355D-4B7F-82C1-2484EB704102}"/>
                  </a:ext>
                </a:extLst>
              </p:cNvPr>
              <p:cNvSpPr>
                <a:spLocks/>
              </p:cNvSpPr>
              <p:nvPr/>
            </p:nvSpPr>
            <p:spPr bwMode="auto">
              <a:xfrm flipH="1">
                <a:off x="5527321" y="3947421"/>
                <a:ext cx="1336267" cy="1082637"/>
              </a:xfrm>
              <a:custGeom>
                <a:avLst/>
                <a:gdLst/>
                <a:ahLst/>
                <a:cxnLst>
                  <a:cxn ang="0">
                    <a:pos x="455" y="188"/>
                  </a:cxn>
                  <a:cxn ang="0">
                    <a:pos x="371" y="286"/>
                  </a:cxn>
                  <a:cxn ang="0">
                    <a:pos x="361" y="387"/>
                  </a:cxn>
                  <a:cxn ang="0">
                    <a:pos x="363" y="399"/>
                  </a:cxn>
                  <a:cxn ang="0">
                    <a:pos x="0" y="399"/>
                  </a:cxn>
                  <a:cxn ang="0">
                    <a:pos x="45" y="209"/>
                  </a:cxn>
                  <a:cxn ang="0">
                    <a:pos x="42" y="184"/>
                  </a:cxn>
                  <a:cxn ang="0">
                    <a:pos x="157" y="114"/>
                  </a:cxn>
                  <a:cxn ang="0">
                    <a:pos x="175" y="156"/>
                  </a:cxn>
                  <a:cxn ang="0">
                    <a:pos x="221" y="175"/>
                  </a:cxn>
                  <a:cxn ang="0">
                    <a:pos x="266" y="156"/>
                  </a:cxn>
                  <a:cxn ang="0">
                    <a:pos x="284" y="112"/>
                  </a:cxn>
                  <a:cxn ang="0">
                    <a:pos x="266" y="66"/>
                  </a:cxn>
                  <a:cxn ang="0">
                    <a:pos x="251" y="55"/>
                  </a:cxn>
                  <a:cxn ang="0">
                    <a:pos x="341" y="0"/>
                  </a:cxn>
                  <a:cxn ang="0">
                    <a:pos x="374" y="55"/>
                  </a:cxn>
                  <a:cxn ang="0">
                    <a:pos x="383" y="44"/>
                  </a:cxn>
                  <a:cxn ang="0">
                    <a:pos x="428" y="25"/>
                  </a:cxn>
                  <a:cxn ang="0">
                    <a:pos x="473" y="44"/>
                  </a:cxn>
                  <a:cxn ang="0">
                    <a:pos x="492" y="89"/>
                  </a:cxn>
                  <a:cxn ang="0">
                    <a:pos x="473" y="134"/>
                  </a:cxn>
                  <a:cxn ang="0">
                    <a:pos x="433" y="153"/>
                  </a:cxn>
                  <a:cxn ang="0">
                    <a:pos x="455" y="188"/>
                  </a:cxn>
                </a:cxnLst>
                <a:rect l="0" t="0" r="r" b="b"/>
                <a:pathLst>
                  <a:path w="492" h="399">
                    <a:moveTo>
                      <a:pt x="455" y="188"/>
                    </a:moveTo>
                    <a:cubicBezTo>
                      <a:pt x="414" y="188"/>
                      <a:pt x="386" y="221"/>
                      <a:pt x="371" y="286"/>
                    </a:cubicBezTo>
                    <a:cubicBezTo>
                      <a:pt x="364" y="320"/>
                      <a:pt x="360" y="353"/>
                      <a:pt x="361" y="387"/>
                    </a:cubicBezTo>
                    <a:cubicBezTo>
                      <a:pt x="363" y="399"/>
                      <a:pt x="363" y="399"/>
                      <a:pt x="363" y="399"/>
                    </a:cubicBezTo>
                    <a:cubicBezTo>
                      <a:pt x="0" y="399"/>
                      <a:pt x="0" y="399"/>
                      <a:pt x="0" y="399"/>
                    </a:cubicBezTo>
                    <a:cubicBezTo>
                      <a:pt x="38" y="354"/>
                      <a:pt x="53" y="290"/>
                      <a:pt x="45" y="209"/>
                    </a:cubicBezTo>
                    <a:cubicBezTo>
                      <a:pt x="45" y="201"/>
                      <a:pt x="44" y="193"/>
                      <a:pt x="42" y="184"/>
                    </a:cubicBezTo>
                    <a:cubicBezTo>
                      <a:pt x="157" y="114"/>
                      <a:pt x="157" y="114"/>
                      <a:pt x="157" y="114"/>
                    </a:cubicBezTo>
                    <a:cubicBezTo>
                      <a:pt x="157" y="130"/>
                      <a:pt x="164" y="145"/>
                      <a:pt x="175" y="156"/>
                    </a:cubicBezTo>
                    <a:cubicBezTo>
                      <a:pt x="188" y="169"/>
                      <a:pt x="203" y="175"/>
                      <a:pt x="221" y="175"/>
                    </a:cubicBezTo>
                    <a:cubicBezTo>
                      <a:pt x="238" y="175"/>
                      <a:pt x="253" y="169"/>
                      <a:pt x="266" y="156"/>
                    </a:cubicBezTo>
                    <a:cubicBezTo>
                      <a:pt x="278" y="144"/>
                      <a:pt x="284" y="129"/>
                      <a:pt x="284" y="112"/>
                    </a:cubicBezTo>
                    <a:cubicBezTo>
                      <a:pt x="284" y="94"/>
                      <a:pt x="278" y="79"/>
                      <a:pt x="266" y="66"/>
                    </a:cubicBezTo>
                    <a:cubicBezTo>
                      <a:pt x="261" y="62"/>
                      <a:pt x="256" y="58"/>
                      <a:pt x="251" y="55"/>
                    </a:cubicBezTo>
                    <a:cubicBezTo>
                      <a:pt x="341" y="0"/>
                      <a:pt x="341" y="0"/>
                      <a:pt x="341" y="0"/>
                    </a:cubicBezTo>
                    <a:cubicBezTo>
                      <a:pt x="374" y="55"/>
                      <a:pt x="374" y="55"/>
                      <a:pt x="374" y="55"/>
                    </a:cubicBezTo>
                    <a:cubicBezTo>
                      <a:pt x="377" y="51"/>
                      <a:pt x="379" y="47"/>
                      <a:pt x="383" y="44"/>
                    </a:cubicBezTo>
                    <a:cubicBezTo>
                      <a:pt x="395" y="32"/>
                      <a:pt x="411" y="25"/>
                      <a:pt x="428" y="25"/>
                    </a:cubicBezTo>
                    <a:cubicBezTo>
                      <a:pt x="446" y="25"/>
                      <a:pt x="461" y="32"/>
                      <a:pt x="473" y="44"/>
                    </a:cubicBezTo>
                    <a:cubicBezTo>
                      <a:pt x="486" y="56"/>
                      <a:pt x="492" y="72"/>
                      <a:pt x="492" y="89"/>
                    </a:cubicBezTo>
                    <a:cubicBezTo>
                      <a:pt x="492" y="107"/>
                      <a:pt x="486" y="122"/>
                      <a:pt x="473" y="134"/>
                    </a:cubicBezTo>
                    <a:cubicBezTo>
                      <a:pt x="462" y="146"/>
                      <a:pt x="449" y="152"/>
                      <a:pt x="433" y="153"/>
                    </a:cubicBezTo>
                    <a:lnTo>
                      <a:pt x="455" y="188"/>
                    </a:lnTo>
                    <a:close/>
                  </a:path>
                </a:pathLst>
              </a:custGeom>
              <a:solidFill>
                <a:schemeClr val="tx1"/>
              </a:solidFill>
              <a:ln w="19050">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sp>
            <p:nvSpPr>
              <p:cNvPr id="64" name="Freeform 10">
                <a:extLst>
                  <a:ext uri="{FF2B5EF4-FFF2-40B4-BE49-F238E27FC236}">
                    <a16:creationId xmlns:a16="http://schemas.microsoft.com/office/drawing/2014/main" id="{7F5835F6-2F64-41AD-B1BF-6957E0632D96}"/>
                  </a:ext>
                </a:extLst>
              </p:cNvPr>
              <p:cNvSpPr>
                <a:spLocks/>
              </p:cNvSpPr>
              <p:nvPr/>
            </p:nvSpPr>
            <p:spPr bwMode="auto">
              <a:xfrm flipH="1">
                <a:off x="6429518" y="2499055"/>
                <a:ext cx="795673" cy="1147856"/>
              </a:xfrm>
              <a:custGeom>
                <a:avLst/>
                <a:gdLst/>
                <a:ahLst/>
                <a:cxnLst>
                  <a:cxn ang="0">
                    <a:pos x="17" y="407"/>
                  </a:cxn>
                  <a:cxn ang="0">
                    <a:pos x="18" y="207"/>
                  </a:cxn>
                  <a:cxn ang="0">
                    <a:pos x="101" y="47"/>
                  </a:cxn>
                  <a:cxn ang="0">
                    <a:pos x="151" y="0"/>
                  </a:cxn>
                  <a:cxn ang="0">
                    <a:pos x="196" y="74"/>
                  </a:cxn>
                  <a:cxn ang="0">
                    <a:pos x="186" y="73"/>
                  </a:cxn>
                  <a:cxn ang="0">
                    <a:pos x="140" y="92"/>
                  </a:cxn>
                  <a:cxn ang="0">
                    <a:pos x="122" y="137"/>
                  </a:cxn>
                  <a:cxn ang="0">
                    <a:pos x="140" y="182"/>
                  </a:cxn>
                  <a:cxn ang="0">
                    <a:pos x="186" y="201"/>
                  </a:cxn>
                  <a:cxn ang="0">
                    <a:pos x="231" y="182"/>
                  </a:cxn>
                  <a:cxn ang="0">
                    <a:pos x="246" y="158"/>
                  </a:cxn>
                  <a:cxn ang="0">
                    <a:pos x="293" y="235"/>
                  </a:cxn>
                  <a:cxn ang="0">
                    <a:pos x="188" y="300"/>
                  </a:cxn>
                  <a:cxn ang="0">
                    <a:pos x="208" y="314"/>
                  </a:cxn>
                  <a:cxn ang="0">
                    <a:pos x="227" y="360"/>
                  </a:cxn>
                  <a:cxn ang="0">
                    <a:pos x="208" y="405"/>
                  </a:cxn>
                  <a:cxn ang="0">
                    <a:pos x="163" y="423"/>
                  </a:cxn>
                  <a:cxn ang="0">
                    <a:pos x="118" y="405"/>
                  </a:cxn>
                  <a:cxn ang="0">
                    <a:pos x="100" y="360"/>
                  </a:cxn>
                  <a:cxn ang="0">
                    <a:pos x="100" y="355"/>
                  </a:cxn>
                  <a:cxn ang="0">
                    <a:pos x="17" y="407"/>
                  </a:cxn>
                </a:cxnLst>
                <a:rect l="0" t="0" r="r" b="b"/>
                <a:pathLst>
                  <a:path w="293" h="423">
                    <a:moveTo>
                      <a:pt x="17" y="407"/>
                    </a:moveTo>
                    <a:cubicBezTo>
                      <a:pt x="0" y="341"/>
                      <a:pt x="1" y="275"/>
                      <a:pt x="18" y="207"/>
                    </a:cubicBezTo>
                    <a:cubicBezTo>
                      <a:pt x="33" y="145"/>
                      <a:pt x="61" y="92"/>
                      <a:pt x="101" y="47"/>
                    </a:cubicBezTo>
                    <a:cubicBezTo>
                      <a:pt x="116" y="29"/>
                      <a:pt x="133" y="14"/>
                      <a:pt x="151" y="0"/>
                    </a:cubicBezTo>
                    <a:cubicBezTo>
                      <a:pt x="196" y="74"/>
                      <a:pt x="196" y="74"/>
                      <a:pt x="196" y="74"/>
                    </a:cubicBezTo>
                    <a:cubicBezTo>
                      <a:pt x="193" y="74"/>
                      <a:pt x="189" y="73"/>
                      <a:pt x="186" y="73"/>
                    </a:cubicBezTo>
                    <a:cubicBezTo>
                      <a:pt x="168" y="73"/>
                      <a:pt x="153" y="80"/>
                      <a:pt x="140" y="92"/>
                    </a:cubicBezTo>
                    <a:cubicBezTo>
                      <a:pt x="128" y="104"/>
                      <a:pt x="122" y="120"/>
                      <a:pt x="122" y="137"/>
                    </a:cubicBezTo>
                    <a:cubicBezTo>
                      <a:pt x="122" y="155"/>
                      <a:pt x="128" y="170"/>
                      <a:pt x="140" y="182"/>
                    </a:cubicBezTo>
                    <a:cubicBezTo>
                      <a:pt x="153" y="195"/>
                      <a:pt x="168" y="201"/>
                      <a:pt x="186" y="201"/>
                    </a:cubicBezTo>
                    <a:cubicBezTo>
                      <a:pt x="203" y="201"/>
                      <a:pt x="218" y="195"/>
                      <a:pt x="231" y="182"/>
                    </a:cubicBezTo>
                    <a:cubicBezTo>
                      <a:pt x="238" y="175"/>
                      <a:pt x="243" y="167"/>
                      <a:pt x="246" y="158"/>
                    </a:cubicBezTo>
                    <a:cubicBezTo>
                      <a:pt x="293" y="235"/>
                      <a:pt x="293" y="235"/>
                      <a:pt x="293" y="235"/>
                    </a:cubicBezTo>
                    <a:cubicBezTo>
                      <a:pt x="188" y="300"/>
                      <a:pt x="188" y="300"/>
                      <a:pt x="188" y="300"/>
                    </a:cubicBezTo>
                    <a:cubicBezTo>
                      <a:pt x="195" y="303"/>
                      <a:pt x="202" y="308"/>
                      <a:pt x="208" y="314"/>
                    </a:cubicBezTo>
                    <a:cubicBezTo>
                      <a:pt x="221" y="327"/>
                      <a:pt x="227" y="342"/>
                      <a:pt x="227" y="360"/>
                    </a:cubicBezTo>
                    <a:cubicBezTo>
                      <a:pt x="227" y="377"/>
                      <a:pt x="221" y="392"/>
                      <a:pt x="208" y="405"/>
                    </a:cubicBezTo>
                    <a:cubicBezTo>
                      <a:pt x="196" y="417"/>
                      <a:pt x="181" y="423"/>
                      <a:pt x="163" y="423"/>
                    </a:cubicBezTo>
                    <a:cubicBezTo>
                      <a:pt x="146" y="423"/>
                      <a:pt x="131" y="417"/>
                      <a:pt x="118" y="405"/>
                    </a:cubicBezTo>
                    <a:cubicBezTo>
                      <a:pt x="106" y="392"/>
                      <a:pt x="100" y="377"/>
                      <a:pt x="100" y="360"/>
                    </a:cubicBezTo>
                    <a:cubicBezTo>
                      <a:pt x="100" y="358"/>
                      <a:pt x="100" y="357"/>
                      <a:pt x="100" y="355"/>
                    </a:cubicBezTo>
                    <a:lnTo>
                      <a:pt x="17" y="407"/>
                    </a:lnTo>
                    <a:close/>
                  </a:path>
                </a:pathLst>
              </a:custGeom>
              <a:solidFill>
                <a:schemeClr val="accent4">
                  <a:lumMod val="75000"/>
                </a:schemeClr>
              </a:solidFill>
              <a:ln w="19050">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sp>
            <p:nvSpPr>
              <p:cNvPr id="65" name="Text Placeholder 3">
                <a:extLst>
                  <a:ext uri="{FF2B5EF4-FFF2-40B4-BE49-F238E27FC236}">
                    <a16:creationId xmlns:a16="http://schemas.microsoft.com/office/drawing/2014/main" id="{6DBFF5A2-98AB-40F3-9C56-A556789B8F44}"/>
                  </a:ext>
                </a:extLst>
              </p:cNvPr>
              <p:cNvSpPr txBox="1">
                <a:spLocks/>
              </p:cNvSpPr>
              <p:nvPr/>
            </p:nvSpPr>
            <p:spPr>
              <a:xfrm>
                <a:off x="5394312" y="3732040"/>
                <a:ext cx="65" cy="369332"/>
              </a:xfrm>
              <a:prstGeom prst="rect">
                <a:avLst/>
              </a:prstGeom>
            </p:spPr>
            <p:txBody>
              <a:bodyPr wrap="none" lIns="0" tIns="0" rIns="0" bIns="0" anchor="b">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US" sz="24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sp>
            <p:nvSpPr>
              <p:cNvPr id="66" name="Text Placeholder 3">
                <a:extLst>
                  <a:ext uri="{FF2B5EF4-FFF2-40B4-BE49-F238E27FC236}">
                    <a16:creationId xmlns:a16="http://schemas.microsoft.com/office/drawing/2014/main" id="{09EA9700-FA97-4EBA-BE1B-644A38C50780}"/>
                  </a:ext>
                </a:extLst>
              </p:cNvPr>
              <p:cNvSpPr txBox="1">
                <a:spLocks/>
              </p:cNvSpPr>
              <p:nvPr/>
            </p:nvSpPr>
            <p:spPr>
              <a:xfrm>
                <a:off x="6206416" y="2462550"/>
                <a:ext cx="65" cy="369332"/>
              </a:xfrm>
              <a:prstGeom prst="rect">
                <a:avLst/>
              </a:prstGeom>
            </p:spPr>
            <p:txBody>
              <a:bodyPr wrap="none" lIns="0" tIns="0" rIns="0" bIns="0" anchor="b">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US" sz="24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sp>
            <p:nvSpPr>
              <p:cNvPr id="67" name="Text Placeholder 3">
                <a:extLst>
                  <a:ext uri="{FF2B5EF4-FFF2-40B4-BE49-F238E27FC236}">
                    <a16:creationId xmlns:a16="http://schemas.microsoft.com/office/drawing/2014/main" id="{7819438C-53ED-47A5-8283-5EC7AD068DA8}"/>
                  </a:ext>
                </a:extLst>
              </p:cNvPr>
              <p:cNvSpPr txBox="1">
                <a:spLocks/>
              </p:cNvSpPr>
              <p:nvPr/>
            </p:nvSpPr>
            <p:spPr>
              <a:xfrm>
                <a:off x="6913951" y="3018073"/>
                <a:ext cx="65" cy="369332"/>
              </a:xfrm>
              <a:prstGeom prst="rect">
                <a:avLst/>
              </a:prstGeom>
            </p:spPr>
            <p:txBody>
              <a:bodyPr wrap="none" lIns="0" tIns="0" rIns="0" bIns="0" anchor="b">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US" sz="24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sp>
            <p:nvSpPr>
              <p:cNvPr id="68" name="Text Placeholder 3">
                <a:extLst>
                  <a:ext uri="{FF2B5EF4-FFF2-40B4-BE49-F238E27FC236}">
                    <a16:creationId xmlns:a16="http://schemas.microsoft.com/office/drawing/2014/main" id="{BA0F2BE1-0BB7-4656-B634-6B5E77EA3429}"/>
                  </a:ext>
                </a:extLst>
              </p:cNvPr>
              <p:cNvSpPr txBox="1">
                <a:spLocks/>
              </p:cNvSpPr>
              <p:nvPr/>
            </p:nvSpPr>
            <p:spPr>
              <a:xfrm>
                <a:off x="5775407" y="3090950"/>
                <a:ext cx="65" cy="369332"/>
              </a:xfrm>
              <a:prstGeom prst="rect">
                <a:avLst/>
              </a:prstGeom>
            </p:spPr>
            <p:txBody>
              <a:bodyPr wrap="none" lIns="0" tIns="0" rIns="0" bIns="0" anchor="b">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US" sz="24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sp>
            <p:nvSpPr>
              <p:cNvPr id="69" name="Text Placeholder 3">
                <a:extLst>
                  <a:ext uri="{FF2B5EF4-FFF2-40B4-BE49-F238E27FC236}">
                    <a16:creationId xmlns:a16="http://schemas.microsoft.com/office/drawing/2014/main" id="{A323BFDA-7298-49FA-BCB0-9C6629414FD2}"/>
                  </a:ext>
                </a:extLst>
              </p:cNvPr>
              <p:cNvSpPr txBox="1">
                <a:spLocks/>
              </p:cNvSpPr>
              <p:nvPr/>
            </p:nvSpPr>
            <p:spPr>
              <a:xfrm>
                <a:off x="6592245" y="3732040"/>
                <a:ext cx="65" cy="369332"/>
              </a:xfrm>
              <a:prstGeom prst="rect">
                <a:avLst/>
              </a:prstGeom>
            </p:spPr>
            <p:txBody>
              <a:bodyPr wrap="none" lIns="0" tIns="0" rIns="0" bIns="0" anchor="b">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US" sz="24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sp>
            <p:nvSpPr>
              <p:cNvPr id="70" name="Text Placeholder 3">
                <a:extLst>
                  <a:ext uri="{FF2B5EF4-FFF2-40B4-BE49-F238E27FC236}">
                    <a16:creationId xmlns:a16="http://schemas.microsoft.com/office/drawing/2014/main" id="{7B1FB7A8-9117-4DB1-85B4-F7C69F57F350}"/>
                  </a:ext>
                </a:extLst>
              </p:cNvPr>
              <p:cNvSpPr txBox="1">
                <a:spLocks/>
              </p:cNvSpPr>
              <p:nvPr/>
            </p:nvSpPr>
            <p:spPr>
              <a:xfrm>
                <a:off x="6275421" y="4531319"/>
                <a:ext cx="65" cy="369332"/>
              </a:xfrm>
              <a:prstGeom prst="rect">
                <a:avLst/>
              </a:prstGeom>
            </p:spPr>
            <p:txBody>
              <a:bodyPr wrap="none" lIns="0" tIns="0" rIns="0" bIns="0" anchor="b">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US" sz="24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grpSp>
      </p:grpSp>
      <p:sp>
        <p:nvSpPr>
          <p:cNvPr id="84" name="TextBox 83">
            <a:extLst>
              <a:ext uri="{FF2B5EF4-FFF2-40B4-BE49-F238E27FC236}">
                <a16:creationId xmlns:a16="http://schemas.microsoft.com/office/drawing/2014/main" id="{97FB9F8E-7B89-4294-831A-BDD0F723FFA5}"/>
              </a:ext>
            </a:extLst>
          </p:cNvPr>
          <p:cNvSpPr txBox="1"/>
          <p:nvPr/>
        </p:nvSpPr>
        <p:spPr>
          <a:xfrm>
            <a:off x="5631098" y="4372751"/>
            <a:ext cx="943462"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Consumer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Factors</a:t>
            </a:r>
          </a:p>
        </p:txBody>
      </p:sp>
      <p:grpSp>
        <p:nvGrpSpPr>
          <p:cNvPr id="54" name="Group 53">
            <a:extLst>
              <a:ext uri="{FF2B5EF4-FFF2-40B4-BE49-F238E27FC236}">
                <a16:creationId xmlns:a16="http://schemas.microsoft.com/office/drawing/2014/main" id="{76227C68-022B-41D3-9C4D-2BE99BFBBCD3}"/>
              </a:ext>
            </a:extLst>
          </p:cNvPr>
          <p:cNvGrpSpPr/>
          <p:nvPr/>
        </p:nvGrpSpPr>
        <p:grpSpPr>
          <a:xfrm>
            <a:off x="9376061" y="3601577"/>
            <a:ext cx="1976578" cy="287865"/>
            <a:chOff x="6848426" y="1616908"/>
            <a:chExt cx="1976578" cy="287865"/>
          </a:xfrm>
        </p:grpSpPr>
        <p:sp>
          <p:nvSpPr>
            <p:cNvPr id="55" name="Freeform 45">
              <a:extLst>
                <a:ext uri="{FF2B5EF4-FFF2-40B4-BE49-F238E27FC236}">
                  <a16:creationId xmlns:a16="http://schemas.microsoft.com/office/drawing/2014/main" id="{D9476C9B-783A-4974-8CB4-09860CBF3171}"/>
                </a:ext>
              </a:extLst>
            </p:cNvPr>
            <p:cNvSpPr>
              <a:spLocks noEditPoints="1"/>
            </p:cNvSpPr>
            <p:nvPr/>
          </p:nvSpPr>
          <p:spPr bwMode="auto">
            <a:xfrm>
              <a:off x="6848426" y="1616908"/>
              <a:ext cx="299554" cy="287865"/>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rgbClr val="7F7F7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sp>
          <p:nvSpPr>
            <p:cNvPr id="56" name="Text Placeholder 3">
              <a:extLst>
                <a:ext uri="{FF2B5EF4-FFF2-40B4-BE49-F238E27FC236}">
                  <a16:creationId xmlns:a16="http://schemas.microsoft.com/office/drawing/2014/main" id="{3DB969BC-9495-4DA8-9C33-312F7AC88C49}"/>
                </a:ext>
              </a:extLst>
            </p:cNvPr>
            <p:cNvSpPr txBox="1">
              <a:spLocks/>
            </p:cNvSpPr>
            <p:nvPr/>
          </p:nvSpPr>
          <p:spPr>
            <a:xfrm>
              <a:off x="7208598" y="1642718"/>
              <a:ext cx="1616406" cy="215444"/>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7F7F7F"/>
                  </a:solidFill>
                  <a:effectLst/>
                  <a:uLnTx/>
                  <a:uFillTx/>
                  <a:latin typeface="Calibri Light" panose="020F0302020204030204"/>
                  <a:ea typeface="+mn-ea"/>
                  <a:cs typeface="+mn-cs"/>
                </a:rPr>
                <a:t>Marketing Channels</a:t>
              </a:r>
            </a:p>
          </p:txBody>
        </p:sp>
      </p:grpSp>
      <p:grpSp>
        <p:nvGrpSpPr>
          <p:cNvPr id="79" name="Group 78">
            <a:extLst>
              <a:ext uri="{FF2B5EF4-FFF2-40B4-BE49-F238E27FC236}">
                <a16:creationId xmlns:a16="http://schemas.microsoft.com/office/drawing/2014/main" id="{C72D23CF-7AD8-4694-864A-365832A34B86}"/>
              </a:ext>
            </a:extLst>
          </p:cNvPr>
          <p:cNvGrpSpPr/>
          <p:nvPr/>
        </p:nvGrpSpPr>
        <p:grpSpPr>
          <a:xfrm>
            <a:off x="9102985" y="4040856"/>
            <a:ext cx="1976578" cy="287865"/>
            <a:chOff x="6848426" y="1616908"/>
            <a:chExt cx="1976578" cy="287865"/>
          </a:xfrm>
        </p:grpSpPr>
        <p:sp>
          <p:nvSpPr>
            <p:cNvPr id="87" name="Freeform 45">
              <a:extLst>
                <a:ext uri="{FF2B5EF4-FFF2-40B4-BE49-F238E27FC236}">
                  <a16:creationId xmlns:a16="http://schemas.microsoft.com/office/drawing/2014/main" id="{B72AAB50-28F6-4F03-9B64-DE5E00EC49AB}"/>
                </a:ext>
              </a:extLst>
            </p:cNvPr>
            <p:cNvSpPr>
              <a:spLocks noEditPoints="1"/>
            </p:cNvSpPr>
            <p:nvPr/>
          </p:nvSpPr>
          <p:spPr bwMode="auto">
            <a:xfrm>
              <a:off x="6848426" y="1616908"/>
              <a:ext cx="299554" cy="287865"/>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rgbClr val="7F7F7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sp>
          <p:nvSpPr>
            <p:cNvPr id="88" name="Text Placeholder 3">
              <a:extLst>
                <a:ext uri="{FF2B5EF4-FFF2-40B4-BE49-F238E27FC236}">
                  <a16:creationId xmlns:a16="http://schemas.microsoft.com/office/drawing/2014/main" id="{9B522E34-980D-4EE8-BBAC-A09D2E198364}"/>
                </a:ext>
              </a:extLst>
            </p:cNvPr>
            <p:cNvSpPr txBox="1">
              <a:spLocks/>
            </p:cNvSpPr>
            <p:nvPr/>
          </p:nvSpPr>
          <p:spPr>
            <a:xfrm>
              <a:off x="7208598" y="1642718"/>
              <a:ext cx="1616406" cy="215444"/>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7F7F7F"/>
                  </a:solidFill>
                  <a:effectLst/>
                  <a:uLnTx/>
                  <a:uFillTx/>
                  <a:latin typeface="Calibri Light" panose="020F0302020204030204"/>
                  <a:ea typeface="+mn-ea"/>
                  <a:cs typeface="+mn-cs"/>
                </a:rPr>
                <a:t>Marketing Message</a:t>
              </a:r>
            </a:p>
          </p:txBody>
        </p:sp>
      </p:grpSp>
      <p:grpSp>
        <p:nvGrpSpPr>
          <p:cNvPr id="89" name="Group 88">
            <a:extLst>
              <a:ext uri="{FF2B5EF4-FFF2-40B4-BE49-F238E27FC236}">
                <a16:creationId xmlns:a16="http://schemas.microsoft.com/office/drawing/2014/main" id="{5D7E8F8C-D39A-43B4-9764-1FD8933B1143}"/>
              </a:ext>
            </a:extLst>
          </p:cNvPr>
          <p:cNvGrpSpPr/>
          <p:nvPr/>
        </p:nvGrpSpPr>
        <p:grpSpPr>
          <a:xfrm>
            <a:off x="8710367" y="4468758"/>
            <a:ext cx="1976578" cy="287865"/>
            <a:chOff x="6848426" y="1616908"/>
            <a:chExt cx="1976578" cy="287865"/>
          </a:xfrm>
        </p:grpSpPr>
        <p:sp>
          <p:nvSpPr>
            <p:cNvPr id="93" name="Freeform 45">
              <a:extLst>
                <a:ext uri="{FF2B5EF4-FFF2-40B4-BE49-F238E27FC236}">
                  <a16:creationId xmlns:a16="http://schemas.microsoft.com/office/drawing/2014/main" id="{0DBB5E0C-98E2-49DC-869E-35C47AC2D88F}"/>
                </a:ext>
              </a:extLst>
            </p:cNvPr>
            <p:cNvSpPr>
              <a:spLocks noEditPoints="1"/>
            </p:cNvSpPr>
            <p:nvPr/>
          </p:nvSpPr>
          <p:spPr bwMode="auto">
            <a:xfrm>
              <a:off x="6848426" y="1616908"/>
              <a:ext cx="299554" cy="287865"/>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rgbClr val="7F7F7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sp>
          <p:nvSpPr>
            <p:cNvPr id="96" name="Text Placeholder 3">
              <a:extLst>
                <a:ext uri="{FF2B5EF4-FFF2-40B4-BE49-F238E27FC236}">
                  <a16:creationId xmlns:a16="http://schemas.microsoft.com/office/drawing/2014/main" id="{2FA71CA6-6CB7-415C-89DC-D3299116608B}"/>
                </a:ext>
              </a:extLst>
            </p:cNvPr>
            <p:cNvSpPr txBox="1">
              <a:spLocks/>
            </p:cNvSpPr>
            <p:nvPr/>
          </p:nvSpPr>
          <p:spPr>
            <a:xfrm>
              <a:off x="7208598" y="1642718"/>
              <a:ext cx="1616406" cy="215444"/>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7F7F7F"/>
                  </a:solidFill>
                  <a:effectLst/>
                  <a:uLnTx/>
                  <a:uFillTx/>
                  <a:latin typeface="Calibri Light" panose="020F0302020204030204"/>
                  <a:ea typeface="+mn-ea"/>
                  <a:cs typeface="+mn-cs"/>
                </a:rPr>
                <a:t>Marketing Frequency</a:t>
              </a:r>
            </a:p>
          </p:txBody>
        </p:sp>
      </p:grpSp>
      <p:grpSp>
        <p:nvGrpSpPr>
          <p:cNvPr id="99" name="Group 98">
            <a:extLst>
              <a:ext uri="{FF2B5EF4-FFF2-40B4-BE49-F238E27FC236}">
                <a16:creationId xmlns:a16="http://schemas.microsoft.com/office/drawing/2014/main" id="{401BC511-BD00-4374-8587-1317F4C4A29E}"/>
              </a:ext>
            </a:extLst>
          </p:cNvPr>
          <p:cNvGrpSpPr/>
          <p:nvPr/>
        </p:nvGrpSpPr>
        <p:grpSpPr>
          <a:xfrm>
            <a:off x="1212617" y="3200515"/>
            <a:ext cx="2001148" cy="287865"/>
            <a:chOff x="3854497" y="1963377"/>
            <a:chExt cx="1800858" cy="287865"/>
          </a:xfrm>
        </p:grpSpPr>
        <p:sp>
          <p:nvSpPr>
            <p:cNvPr id="100" name="Freeform 45">
              <a:extLst>
                <a:ext uri="{FF2B5EF4-FFF2-40B4-BE49-F238E27FC236}">
                  <a16:creationId xmlns:a16="http://schemas.microsoft.com/office/drawing/2014/main" id="{CFFDB7DA-008C-4F86-9207-FA7EE2BDDE51}"/>
                </a:ext>
              </a:extLst>
            </p:cNvPr>
            <p:cNvSpPr>
              <a:spLocks noEditPoints="1"/>
            </p:cNvSpPr>
            <p:nvPr/>
          </p:nvSpPr>
          <p:spPr bwMode="auto">
            <a:xfrm>
              <a:off x="5355801" y="1963377"/>
              <a:ext cx="299554" cy="287865"/>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rgbClr val="C00000"/>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sp>
          <p:nvSpPr>
            <p:cNvPr id="101" name="Text Placeholder 3">
              <a:extLst>
                <a:ext uri="{FF2B5EF4-FFF2-40B4-BE49-F238E27FC236}">
                  <a16:creationId xmlns:a16="http://schemas.microsoft.com/office/drawing/2014/main" id="{C1DCB5E5-B02D-4009-A36F-4961D999E7B3}"/>
                </a:ext>
              </a:extLst>
            </p:cNvPr>
            <p:cNvSpPr txBox="1">
              <a:spLocks/>
            </p:cNvSpPr>
            <p:nvPr/>
          </p:nvSpPr>
          <p:spPr>
            <a:xfrm>
              <a:off x="3854497" y="2013920"/>
              <a:ext cx="1418918" cy="215444"/>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C00000"/>
                  </a:solidFill>
                  <a:effectLst/>
                  <a:uLnTx/>
                  <a:uFillTx/>
                  <a:latin typeface="Calibri Light" panose="020F0302020204030204"/>
                  <a:ea typeface="+mn-ea"/>
                  <a:cs typeface="+mn-cs"/>
                </a:rPr>
                <a:t>Competitor Products</a:t>
              </a:r>
            </a:p>
          </p:txBody>
        </p:sp>
      </p:grpSp>
      <p:grpSp>
        <p:nvGrpSpPr>
          <p:cNvPr id="102" name="Group 101">
            <a:extLst>
              <a:ext uri="{FF2B5EF4-FFF2-40B4-BE49-F238E27FC236}">
                <a16:creationId xmlns:a16="http://schemas.microsoft.com/office/drawing/2014/main" id="{A16E320F-38FF-45B7-B006-25A5D348E447}"/>
              </a:ext>
            </a:extLst>
          </p:cNvPr>
          <p:cNvGrpSpPr/>
          <p:nvPr/>
        </p:nvGrpSpPr>
        <p:grpSpPr>
          <a:xfrm>
            <a:off x="898177" y="3628626"/>
            <a:ext cx="2001148" cy="287865"/>
            <a:chOff x="3854497" y="1986757"/>
            <a:chExt cx="1800858" cy="287865"/>
          </a:xfrm>
        </p:grpSpPr>
        <p:sp>
          <p:nvSpPr>
            <p:cNvPr id="103" name="Freeform 45">
              <a:extLst>
                <a:ext uri="{FF2B5EF4-FFF2-40B4-BE49-F238E27FC236}">
                  <a16:creationId xmlns:a16="http://schemas.microsoft.com/office/drawing/2014/main" id="{4BA4BDC9-FED2-44ED-9D19-C91D12E49640}"/>
                </a:ext>
              </a:extLst>
            </p:cNvPr>
            <p:cNvSpPr>
              <a:spLocks noEditPoints="1"/>
            </p:cNvSpPr>
            <p:nvPr/>
          </p:nvSpPr>
          <p:spPr bwMode="auto">
            <a:xfrm>
              <a:off x="5355801" y="1986757"/>
              <a:ext cx="299554" cy="287865"/>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rgbClr val="C00000"/>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sp>
          <p:nvSpPr>
            <p:cNvPr id="104" name="Text Placeholder 3">
              <a:extLst>
                <a:ext uri="{FF2B5EF4-FFF2-40B4-BE49-F238E27FC236}">
                  <a16:creationId xmlns:a16="http://schemas.microsoft.com/office/drawing/2014/main" id="{FB441797-8238-4828-8391-0E302C81BE55}"/>
                </a:ext>
              </a:extLst>
            </p:cNvPr>
            <p:cNvSpPr txBox="1">
              <a:spLocks/>
            </p:cNvSpPr>
            <p:nvPr/>
          </p:nvSpPr>
          <p:spPr>
            <a:xfrm>
              <a:off x="3854497" y="2013920"/>
              <a:ext cx="1418918" cy="215444"/>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C00000"/>
                  </a:solidFill>
                  <a:effectLst/>
                  <a:uLnTx/>
                  <a:uFillTx/>
                  <a:latin typeface="Calibri Light" panose="020F0302020204030204"/>
                  <a:ea typeface="+mn-ea"/>
                  <a:cs typeface="+mn-cs"/>
                </a:rPr>
                <a:t>Competitor Marketing</a:t>
              </a:r>
            </a:p>
          </p:txBody>
        </p:sp>
      </p:grpSp>
      <p:grpSp>
        <p:nvGrpSpPr>
          <p:cNvPr id="105" name="Group 104">
            <a:extLst>
              <a:ext uri="{FF2B5EF4-FFF2-40B4-BE49-F238E27FC236}">
                <a16:creationId xmlns:a16="http://schemas.microsoft.com/office/drawing/2014/main" id="{40F84094-066F-4B36-80AD-FFCC861D400A}"/>
              </a:ext>
            </a:extLst>
          </p:cNvPr>
          <p:cNvGrpSpPr/>
          <p:nvPr/>
        </p:nvGrpSpPr>
        <p:grpSpPr>
          <a:xfrm>
            <a:off x="1215837" y="4055389"/>
            <a:ext cx="2001148" cy="287865"/>
            <a:chOff x="3854497" y="1986757"/>
            <a:chExt cx="1800858" cy="287865"/>
          </a:xfrm>
        </p:grpSpPr>
        <p:sp>
          <p:nvSpPr>
            <p:cNvPr id="106" name="Freeform 45">
              <a:extLst>
                <a:ext uri="{FF2B5EF4-FFF2-40B4-BE49-F238E27FC236}">
                  <a16:creationId xmlns:a16="http://schemas.microsoft.com/office/drawing/2014/main" id="{8EF0FE96-C50A-4C8B-88B9-AA5E672BD62F}"/>
                </a:ext>
              </a:extLst>
            </p:cNvPr>
            <p:cNvSpPr>
              <a:spLocks noEditPoints="1"/>
            </p:cNvSpPr>
            <p:nvPr/>
          </p:nvSpPr>
          <p:spPr bwMode="auto">
            <a:xfrm>
              <a:off x="5355801" y="1986757"/>
              <a:ext cx="299554" cy="287865"/>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rgbClr val="C00000"/>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sp>
          <p:nvSpPr>
            <p:cNvPr id="107" name="Text Placeholder 3">
              <a:extLst>
                <a:ext uri="{FF2B5EF4-FFF2-40B4-BE49-F238E27FC236}">
                  <a16:creationId xmlns:a16="http://schemas.microsoft.com/office/drawing/2014/main" id="{BE3923AE-E646-4E70-A275-5808F47917EF}"/>
                </a:ext>
              </a:extLst>
            </p:cNvPr>
            <p:cNvSpPr txBox="1">
              <a:spLocks/>
            </p:cNvSpPr>
            <p:nvPr/>
          </p:nvSpPr>
          <p:spPr>
            <a:xfrm>
              <a:off x="3854497" y="2013920"/>
              <a:ext cx="1418918" cy="215444"/>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C00000"/>
                  </a:solidFill>
                  <a:effectLst/>
                  <a:uLnTx/>
                  <a:uFillTx/>
                  <a:latin typeface="Calibri Light" panose="020F0302020204030204"/>
                  <a:ea typeface="+mn-ea"/>
                  <a:cs typeface="+mn-cs"/>
                </a:rPr>
                <a:t>Competitor Pricing</a:t>
              </a:r>
            </a:p>
          </p:txBody>
        </p:sp>
      </p:grpSp>
      <p:grpSp>
        <p:nvGrpSpPr>
          <p:cNvPr id="91" name="Group 90">
            <a:extLst>
              <a:ext uri="{FF2B5EF4-FFF2-40B4-BE49-F238E27FC236}">
                <a16:creationId xmlns:a16="http://schemas.microsoft.com/office/drawing/2014/main" id="{2B7F45BC-808B-4802-A4E8-52D1CF80E674}"/>
              </a:ext>
            </a:extLst>
          </p:cNvPr>
          <p:cNvGrpSpPr/>
          <p:nvPr/>
        </p:nvGrpSpPr>
        <p:grpSpPr>
          <a:xfrm>
            <a:off x="9047916" y="3190571"/>
            <a:ext cx="1976578" cy="287865"/>
            <a:chOff x="6848426" y="1616908"/>
            <a:chExt cx="1976578" cy="287865"/>
          </a:xfrm>
        </p:grpSpPr>
        <p:sp>
          <p:nvSpPr>
            <p:cNvPr id="94" name="Freeform 45">
              <a:extLst>
                <a:ext uri="{FF2B5EF4-FFF2-40B4-BE49-F238E27FC236}">
                  <a16:creationId xmlns:a16="http://schemas.microsoft.com/office/drawing/2014/main" id="{C922F209-EA95-4D0A-A699-BD30E850BBD4}"/>
                </a:ext>
              </a:extLst>
            </p:cNvPr>
            <p:cNvSpPr>
              <a:spLocks noEditPoints="1"/>
            </p:cNvSpPr>
            <p:nvPr/>
          </p:nvSpPr>
          <p:spPr bwMode="auto">
            <a:xfrm>
              <a:off x="6848426" y="1616908"/>
              <a:ext cx="299554" cy="287865"/>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rgbClr val="7F7F7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sp>
          <p:nvSpPr>
            <p:cNvPr id="95" name="Text Placeholder 3">
              <a:extLst>
                <a:ext uri="{FF2B5EF4-FFF2-40B4-BE49-F238E27FC236}">
                  <a16:creationId xmlns:a16="http://schemas.microsoft.com/office/drawing/2014/main" id="{A8FD30A7-20F3-441A-AF5A-DCD83A583E68}"/>
                </a:ext>
              </a:extLst>
            </p:cNvPr>
            <p:cNvSpPr txBox="1">
              <a:spLocks/>
            </p:cNvSpPr>
            <p:nvPr/>
          </p:nvSpPr>
          <p:spPr>
            <a:xfrm>
              <a:off x="7208598" y="1642718"/>
              <a:ext cx="1616406" cy="215444"/>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7F7F7F"/>
                  </a:solidFill>
                  <a:effectLst/>
                  <a:uLnTx/>
                  <a:uFillTx/>
                  <a:latin typeface="Calibri Light" panose="020F0302020204030204"/>
                  <a:ea typeface="+mn-ea"/>
                  <a:cs typeface="+mn-cs"/>
                </a:rPr>
                <a:t>Product Availability</a:t>
              </a:r>
            </a:p>
          </p:txBody>
        </p:sp>
      </p:grpSp>
      <p:grpSp>
        <p:nvGrpSpPr>
          <p:cNvPr id="108" name="Group 107">
            <a:extLst>
              <a:ext uri="{FF2B5EF4-FFF2-40B4-BE49-F238E27FC236}">
                <a16:creationId xmlns:a16="http://schemas.microsoft.com/office/drawing/2014/main" id="{E7FD610A-E4B1-4027-A6E3-BBC46FE84C87}"/>
              </a:ext>
            </a:extLst>
          </p:cNvPr>
          <p:cNvGrpSpPr/>
          <p:nvPr/>
        </p:nvGrpSpPr>
        <p:grpSpPr>
          <a:xfrm>
            <a:off x="8710367" y="2810917"/>
            <a:ext cx="1976578" cy="287865"/>
            <a:chOff x="6848426" y="1616908"/>
            <a:chExt cx="1976578" cy="287865"/>
          </a:xfrm>
        </p:grpSpPr>
        <p:sp>
          <p:nvSpPr>
            <p:cNvPr id="109" name="Freeform 45">
              <a:extLst>
                <a:ext uri="{FF2B5EF4-FFF2-40B4-BE49-F238E27FC236}">
                  <a16:creationId xmlns:a16="http://schemas.microsoft.com/office/drawing/2014/main" id="{711B047A-1BEC-41B1-898A-B5BF66A6441C}"/>
                </a:ext>
              </a:extLst>
            </p:cNvPr>
            <p:cNvSpPr>
              <a:spLocks noEditPoints="1"/>
            </p:cNvSpPr>
            <p:nvPr/>
          </p:nvSpPr>
          <p:spPr bwMode="auto">
            <a:xfrm>
              <a:off x="6848426" y="1616908"/>
              <a:ext cx="299554" cy="287865"/>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rgbClr val="7F7F7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sp>
          <p:nvSpPr>
            <p:cNvPr id="110" name="Text Placeholder 3">
              <a:extLst>
                <a:ext uri="{FF2B5EF4-FFF2-40B4-BE49-F238E27FC236}">
                  <a16:creationId xmlns:a16="http://schemas.microsoft.com/office/drawing/2014/main" id="{E2539CBE-4CB1-4AF3-BA3A-A7BC6BEEFBDD}"/>
                </a:ext>
              </a:extLst>
            </p:cNvPr>
            <p:cNvSpPr txBox="1">
              <a:spLocks/>
            </p:cNvSpPr>
            <p:nvPr/>
          </p:nvSpPr>
          <p:spPr>
            <a:xfrm>
              <a:off x="7208598" y="1642718"/>
              <a:ext cx="1616406" cy="215444"/>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7F7F7F"/>
                  </a:solidFill>
                  <a:effectLst/>
                  <a:uLnTx/>
                  <a:uFillTx/>
                  <a:latin typeface="Calibri Light" panose="020F0302020204030204"/>
                  <a:ea typeface="+mn-ea"/>
                  <a:cs typeface="+mn-cs"/>
                </a:rPr>
                <a:t>Product Pricing</a:t>
              </a:r>
            </a:p>
          </p:txBody>
        </p:sp>
      </p:grpSp>
      <p:grpSp>
        <p:nvGrpSpPr>
          <p:cNvPr id="111" name="Group 110">
            <a:extLst>
              <a:ext uri="{FF2B5EF4-FFF2-40B4-BE49-F238E27FC236}">
                <a16:creationId xmlns:a16="http://schemas.microsoft.com/office/drawing/2014/main" id="{A56B288D-F284-4F07-AE7E-E98B8252C6D4}"/>
              </a:ext>
            </a:extLst>
          </p:cNvPr>
          <p:cNvGrpSpPr/>
          <p:nvPr/>
        </p:nvGrpSpPr>
        <p:grpSpPr>
          <a:xfrm>
            <a:off x="1474332" y="4422147"/>
            <a:ext cx="2001148" cy="287865"/>
            <a:chOff x="3854497" y="1986757"/>
            <a:chExt cx="1800858" cy="287865"/>
          </a:xfrm>
        </p:grpSpPr>
        <p:sp>
          <p:nvSpPr>
            <p:cNvPr id="112" name="Freeform 45">
              <a:extLst>
                <a:ext uri="{FF2B5EF4-FFF2-40B4-BE49-F238E27FC236}">
                  <a16:creationId xmlns:a16="http://schemas.microsoft.com/office/drawing/2014/main" id="{C19E4E46-80E6-448B-8617-E515CA2FBD84}"/>
                </a:ext>
              </a:extLst>
            </p:cNvPr>
            <p:cNvSpPr>
              <a:spLocks noEditPoints="1"/>
            </p:cNvSpPr>
            <p:nvPr/>
          </p:nvSpPr>
          <p:spPr bwMode="auto">
            <a:xfrm>
              <a:off x="5355801" y="1986757"/>
              <a:ext cx="299554" cy="287865"/>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rgbClr val="C00000"/>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sp>
          <p:nvSpPr>
            <p:cNvPr id="113" name="Text Placeholder 3">
              <a:extLst>
                <a:ext uri="{FF2B5EF4-FFF2-40B4-BE49-F238E27FC236}">
                  <a16:creationId xmlns:a16="http://schemas.microsoft.com/office/drawing/2014/main" id="{2ABDCD19-ADBF-46B5-A45F-78177A05140D}"/>
                </a:ext>
              </a:extLst>
            </p:cNvPr>
            <p:cNvSpPr txBox="1">
              <a:spLocks/>
            </p:cNvSpPr>
            <p:nvPr/>
          </p:nvSpPr>
          <p:spPr>
            <a:xfrm>
              <a:off x="3854497" y="2013920"/>
              <a:ext cx="1418918" cy="215444"/>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C00000"/>
                  </a:solidFill>
                  <a:effectLst/>
                  <a:uLnTx/>
                  <a:uFillTx/>
                  <a:latin typeface="Calibri Light" panose="020F0302020204030204"/>
                  <a:ea typeface="+mn-ea"/>
                  <a:cs typeface="+mn-cs"/>
                </a:rPr>
                <a:t>Temperature</a:t>
              </a:r>
            </a:p>
          </p:txBody>
        </p:sp>
      </p:grpSp>
      <p:grpSp>
        <p:nvGrpSpPr>
          <p:cNvPr id="114" name="Group 113">
            <a:extLst>
              <a:ext uri="{FF2B5EF4-FFF2-40B4-BE49-F238E27FC236}">
                <a16:creationId xmlns:a16="http://schemas.microsoft.com/office/drawing/2014/main" id="{D51BDC84-96C0-464F-8483-0513BDF9FB2C}"/>
              </a:ext>
            </a:extLst>
          </p:cNvPr>
          <p:cNvGrpSpPr/>
          <p:nvPr/>
        </p:nvGrpSpPr>
        <p:grpSpPr>
          <a:xfrm>
            <a:off x="1484714" y="2803426"/>
            <a:ext cx="2001148" cy="287865"/>
            <a:chOff x="3854497" y="1986757"/>
            <a:chExt cx="1800858" cy="287865"/>
          </a:xfrm>
        </p:grpSpPr>
        <p:sp>
          <p:nvSpPr>
            <p:cNvPr id="115" name="Freeform 45">
              <a:extLst>
                <a:ext uri="{FF2B5EF4-FFF2-40B4-BE49-F238E27FC236}">
                  <a16:creationId xmlns:a16="http://schemas.microsoft.com/office/drawing/2014/main" id="{D1A27CA9-F2B7-461A-BC77-87BCAA196CD1}"/>
                </a:ext>
              </a:extLst>
            </p:cNvPr>
            <p:cNvSpPr>
              <a:spLocks noEditPoints="1"/>
            </p:cNvSpPr>
            <p:nvPr/>
          </p:nvSpPr>
          <p:spPr bwMode="auto">
            <a:xfrm>
              <a:off x="5355801" y="1986757"/>
              <a:ext cx="299554" cy="287865"/>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rgbClr val="C00000"/>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sp>
          <p:nvSpPr>
            <p:cNvPr id="116" name="Text Placeholder 3">
              <a:extLst>
                <a:ext uri="{FF2B5EF4-FFF2-40B4-BE49-F238E27FC236}">
                  <a16:creationId xmlns:a16="http://schemas.microsoft.com/office/drawing/2014/main" id="{3B01E68A-F7A4-40BE-8B54-9EBEB83B5725}"/>
                </a:ext>
              </a:extLst>
            </p:cNvPr>
            <p:cNvSpPr txBox="1">
              <a:spLocks/>
            </p:cNvSpPr>
            <p:nvPr/>
          </p:nvSpPr>
          <p:spPr>
            <a:xfrm>
              <a:off x="3854497" y="2013920"/>
              <a:ext cx="1418918" cy="215444"/>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a:solidFill>
                    <a:srgbClr val="C00000"/>
                  </a:solidFill>
                  <a:latin typeface="Calibri Light" panose="020F0302020204030204"/>
                </a:rPr>
                <a:t>Economic Conditions</a:t>
              </a:r>
              <a:endParaRPr kumimoji="0" lang="en-US" sz="1400" b="1" i="0" u="none" strike="noStrike" kern="1200" cap="none" spc="0" normalizeH="0" baseline="0" noProof="0" dirty="0">
                <a:ln>
                  <a:noFill/>
                </a:ln>
                <a:solidFill>
                  <a:srgbClr val="C00000"/>
                </a:solidFill>
                <a:effectLst/>
                <a:uLnTx/>
                <a:uFillTx/>
                <a:latin typeface="Calibri Light" panose="020F0302020204030204"/>
                <a:ea typeface="+mn-ea"/>
                <a:cs typeface="+mn-cs"/>
              </a:endParaRPr>
            </a:p>
          </p:txBody>
        </p:sp>
      </p:grpSp>
    </p:spTree>
    <p:extLst>
      <p:ext uri="{BB962C8B-B14F-4D97-AF65-F5344CB8AC3E}">
        <p14:creationId xmlns:p14="http://schemas.microsoft.com/office/powerpoint/2010/main" val="518732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8"/>
                                        </p:tgtEl>
                                        <p:attrNameLst>
                                          <p:attrName>style.visibility</p:attrName>
                                        </p:attrNameLst>
                                      </p:cBhvr>
                                      <p:to>
                                        <p:strVal val="visible"/>
                                      </p:to>
                                    </p:set>
                                    <p:animEffect transition="in" filter="fade">
                                      <p:cBhvr>
                                        <p:cTn id="7" dur="500"/>
                                        <p:tgtEl>
                                          <p:spTgt spid="98"/>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57"/>
                                        </p:tgtEl>
                                        <p:attrNameLst>
                                          <p:attrName>style.visibility</p:attrName>
                                        </p:attrNameLst>
                                      </p:cBhvr>
                                      <p:to>
                                        <p:strVal val="visible"/>
                                      </p:to>
                                    </p:set>
                                    <p:animEffect transition="in" filter="barn(inVertical)">
                                      <p:cBhvr>
                                        <p:cTn id="12" dur="500"/>
                                        <p:tgtEl>
                                          <p:spTgt spid="57"/>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400"/>
                                        <p:tgtEl>
                                          <p:spTgt spid="15"/>
                                        </p:tgtEl>
                                      </p:cBhvr>
                                    </p:animEffect>
                                  </p:childTnLst>
                                </p:cTn>
                              </p:par>
                            </p:childTnLst>
                          </p:cTn>
                        </p:par>
                        <p:par>
                          <p:cTn id="17" fill="hold">
                            <p:stCondLst>
                              <p:cond delay="900"/>
                            </p:stCondLst>
                            <p:childTnLst>
                              <p:par>
                                <p:cTn id="18" presetID="10" presetClass="entr" presetSubtype="0" fill="hold" nodeType="after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400"/>
                                        <p:tgtEl>
                                          <p:spTgt spid="11"/>
                                        </p:tgtEl>
                                      </p:cBhvr>
                                    </p:animEffect>
                                  </p:childTnLst>
                                </p:cTn>
                              </p:par>
                            </p:childTnLst>
                          </p:cTn>
                        </p:par>
                        <p:par>
                          <p:cTn id="21" fill="hold">
                            <p:stCondLst>
                              <p:cond delay="1300"/>
                            </p:stCondLst>
                            <p:childTnLst>
                              <p:par>
                                <p:cTn id="22" presetID="10" presetClass="entr" presetSubtype="0" fill="hold" nodeType="after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400"/>
                                        <p:tgtEl>
                                          <p:spTgt spid="12"/>
                                        </p:tgtEl>
                                      </p:cBhvr>
                                    </p:animEffect>
                                  </p:childTnLst>
                                </p:cTn>
                              </p:par>
                            </p:childTnLst>
                          </p:cTn>
                        </p:par>
                        <p:par>
                          <p:cTn id="25" fill="hold">
                            <p:stCondLst>
                              <p:cond delay="1700"/>
                            </p:stCondLst>
                            <p:childTnLst>
                              <p:par>
                                <p:cTn id="26" presetID="10" presetClass="entr" presetSubtype="0" fill="hold" nodeType="after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400"/>
                                        <p:tgtEl>
                                          <p:spTgt spid="14"/>
                                        </p:tgtEl>
                                      </p:cBhvr>
                                    </p:animEffect>
                                  </p:childTnLst>
                                </p:cTn>
                              </p:par>
                            </p:childTnLst>
                          </p:cTn>
                        </p:par>
                        <p:par>
                          <p:cTn id="29" fill="hold">
                            <p:stCondLst>
                              <p:cond delay="2100"/>
                            </p:stCondLst>
                            <p:childTnLst>
                              <p:par>
                                <p:cTn id="30" presetID="10" presetClass="entr" presetSubtype="0" fill="hold" nodeType="after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400"/>
                                        <p:tgtEl>
                                          <p:spTgt spid="9"/>
                                        </p:tgtEl>
                                      </p:cBhvr>
                                    </p:animEffect>
                                  </p:childTnLst>
                                </p:cTn>
                              </p:par>
                            </p:childTnLst>
                          </p:cTn>
                        </p:par>
                        <p:par>
                          <p:cTn id="33" fill="hold">
                            <p:stCondLst>
                              <p:cond delay="2500"/>
                            </p:stCondLst>
                            <p:childTnLst>
                              <p:par>
                                <p:cTn id="34" presetID="10" presetClass="entr" presetSubtype="0" fill="hold" nodeType="afterEffect">
                                  <p:stCondLst>
                                    <p:cond delay="0"/>
                                  </p:stCondLst>
                                  <p:childTnLst>
                                    <p:set>
                                      <p:cBhvr>
                                        <p:cTn id="35" dur="1" fill="hold">
                                          <p:stCondLst>
                                            <p:cond delay="0"/>
                                          </p:stCondLst>
                                        </p:cTn>
                                        <p:tgtEl>
                                          <p:spTgt spid="16"/>
                                        </p:tgtEl>
                                        <p:attrNameLst>
                                          <p:attrName>style.visibility</p:attrName>
                                        </p:attrNameLst>
                                      </p:cBhvr>
                                      <p:to>
                                        <p:strVal val="visible"/>
                                      </p:to>
                                    </p:set>
                                    <p:animEffect transition="in" filter="fade">
                                      <p:cBhvr>
                                        <p:cTn id="36" dur="400"/>
                                        <p:tgtEl>
                                          <p:spTgt spid="16"/>
                                        </p:tgtEl>
                                      </p:cBhvr>
                                    </p:animEffect>
                                  </p:childTnLst>
                                </p:cTn>
                              </p:par>
                            </p:childTnLst>
                          </p:cTn>
                        </p:par>
                        <p:par>
                          <p:cTn id="37" fill="hold">
                            <p:stCondLst>
                              <p:cond delay="2900"/>
                            </p:stCondLst>
                            <p:childTnLst>
                              <p:par>
                                <p:cTn id="38" presetID="10" presetClass="entr" presetSubtype="0" fill="hold" grpId="0" nodeType="afterEffect">
                                  <p:stCondLst>
                                    <p:cond delay="0"/>
                                  </p:stCondLst>
                                  <p:childTnLst>
                                    <p:set>
                                      <p:cBhvr>
                                        <p:cTn id="39" dur="1" fill="hold">
                                          <p:stCondLst>
                                            <p:cond delay="0"/>
                                          </p:stCondLst>
                                        </p:cTn>
                                        <p:tgtEl>
                                          <p:spTgt spid="84"/>
                                        </p:tgtEl>
                                        <p:attrNameLst>
                                          <p:attrName>style.visibility</p:attrName>
                                        </p:attrNameLst>
                                      </p:cBhvr>
                                      <p:to>
                                        <p:strVal val="visible"/>
                                      </p:to>
                                    </p:set>
                                    <p:animEffect transition="in" filter="fade">
                                      <p:cBhvr>
                                        <p:cTn id="40" dur="500"/>
                                        <p:tgtEl>
                                          <p:spTgt spid="84"/>
                                        </p:tgtEl>
                                      </p:cBhvr>
                                    </p:animEffect>
                                  </p:childTnLst>
                                </p:cTn>
                              </p:par>
                            </p:childTnLst>
                          </p:cTn>
                        </p:par>
                        <p:par>
                          <p:cTn id="41" fill="hold">
                            <p:stCondLst>
                              <p:cond delay="3400"/>
                            </p:stCondLst>
                            <p:childTnLst>
                              <p:par>
                                <p:cTn id="42" presetID="10" presetClass="entr" presetSubtype="0" fill="hold" grpId="0" nodeType="afterEffect">
                                  <p:stCondLst>
                                    <p:cond delay="0"/>
                                  </p:stCondLst>
                                  <p:childTnLst>
                                    <p:set>
                                      <p:cBhvr>
                                        <p:cTn id="43" dur="1" fill="hold">
                                          <p:stCondLst>
                                            <p:cond delay="0"/>
                                          </p:stCondLst>
                                        </p:cTn>
                                        <p:tgtEl>
                                          <p:spTgt spid="92"/>
                                        </p:tgtEl>
                                        <p:attrNameLst>
                                          <p:attrName>style.visibility</p:attrName>
                                        </p:attrNameLst>
                                      </p:cBhvr>
                                      <p:to>
                                        <p:strVal val="visible"/>
                                      </p:to>
                                    </p:set>
                                    <p:animEffect transition="in" filter="fade">
                                      <p:cBhvr>
                                        <p:cTn id="44" dur="500"/>
                                        <p:tgtEl>
                                          <p:spTgt spid="92"/>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25"/>
                                        </p:tgtEl>
                                        <p:attrNameLst>
                                          <p:attrName>style.visibility</p:attrName>
                                        </p:attrNameLst>
                                      </p:cBhvr>
                                      <p:to>
                                        <p:strVal val="visible"/>
                                      </p:to>
                                    </p:set>
                                    <p:animEffect transition="in" filter="fade">
                                      <p:cBhvr>
                                        <p:cTn id="49" dur="1000"/>
                                        <p:tgtEl>
                                          <p:spTgt spid="25"/>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24"/>
                                        </p:tgtEl>
                                        <p:attrNameLst>
                                          <p:attrName>style.visibility</p:attrName>
                                        </p:attrNameLst>
                                      </p:cBhvr>
                                      <p:to>
                                        <p:strVal val="visible"/>
                                      </p:to>
                                    </p:set>
                                    <p:animEffect transition="in" filter="fade">
                                      <p:cBhvr>
                                        <p:cTn id="54" dur="1000"/>
                                        <p:tgtEl>
                                          <p:spTgt spid="24"/>
                                        </p:tgtEl>
                                      </p:cBhvr>
                                    </p:animEffect>
                                  </p:childTnLst>
                                </p:cTn>
                              </p:par>
                            </p:childTnLst>
                          </p:cTn>
                        </p:par>
                        <p:par>
                          <p:cTn id="55" fill="hold">
                            <p:stCondLst>
                              <p:cond delay="1000"/>
                            </p:stCondLst>
                            <p:childTnLst>
                              <p:par>
                                <p:cTn id="56" presetID="10" presetClass="entr" presetSubtype="0" fill="hold" nodeType="afterEffect">
                                  <p:stCondLst>
                                    <p:cond delay="0"/>
                                  </p:stCondLst>
                                  <p:childTnLst>
                                    <p:set>
                                      <p:cBhvr>
                                        <p:cTn id="57" dur="1" fill="hold">
                                          <p:stCondLst>
                                            <p:cond delay="0"/>
                                          </p:stCondLst>
                                        </p:cTn>
                                        <p:tgtEl>
                                          <p:spTgt spid="54"/>
                                        </p:tgtEl>
                                        <p:attrNameLst>
                                          <p:attrName>style.visibility</p:attrName>
                                        </p:attrNameLst>
                                      </p:cBhvr>
                                      <p:to>
                                        <p:strVal val="visible"/>
                                      </p:to>
                                    </p:set>
                                    <p:animEffect transition="in" filter="fade">
                                      <p:cBhvr>
                                        <p:cTn id="58" dur="400"/>
                                        <p:tgtEl>
                                          <p:spTgt spid="54"/>
                                        </p:tgtEl>
                                      </p:cBhvr>
                                    </p:animEffect>
                                  </p:childTnLst>
                                </p:cTn>
                              </p:par>
                            </p:childTnLst>
                          </p:cTn>
                        </p:par>
                        <p:par>
                          <p:cTn id="59" fill="hold">
                            <p:stCondLst>
                              <p:cond delay="1400"/>
                            </p:stCondLst>
                            <p:childTnLst>
                              <p:par>
                                <p:cTn id="60" presetID="10" presetClass="entr" presetSubtype="0" fill="hold" nodeType="afterEffect">
                                  <p:stCondLst>
                                    <p:cond delay="0"/>
                                  </p:stCondLst>
                                  <p:childTnLst>
                                    <p:set>
                                      <p:cBhvr>
                                        <p:cTn id="61" dur="1" fill="hold">
                                          <p:stCondLst>
                                            <p:cond delay="0"/>
                                          </p:stCondLst>
                                        </p:cTn>
                                        <p:tgtEl>
                                          <p:spTgt spid="79"/>
                                        </p:tgtEl>
                                        <p:attrNameLst>
                                          <p:attrName>style.visibility</p:attrName>
                                        </p:attrNameLst>
                                      </p:cBhvr>
                                      <p:to>
                                        <p:strVal val="visible"/>
                                      </p:to>
                                    </p:set>
                                    <p:animEffect transition="in" filter="fade">
                                      <p:cBhvr>
                                        <p:cTn id="62" dur="400"/>
                                        <p:tgtEl>
                                          <p:spTgt spid="79"/>
                                        </p:tgtEl>
                                      </p:cBhvr>
                                    </p:animEffect>
                                  </p:childTnLst>
                                </p:cTn>
                              </p:par>
                            </p:childTnLst>
                          </p:cTn>
                        </p:par>
                        <p:par>
                          <p:cTn id="63" fill="hold">
                            <p:stCondLst>
                              <p:cond delay="1800"/>
                            </p:stCondLst>
                            <p:childTnLst>
                              <p:par>
                                <p:cTn id="64" presetID="10" presetClass="entr" presetSubtype="0" fill="hold" nodeType="afterEffect">
                                  <p:stCondLst>
                                    <p:cond delay="0"/>
                                  </p:stCondLst>
                                  <p:childTnLst>
                                    <p:set>
                                      <p:cBhvr>
                                        <p:cTn id="65" dur="1" fill="hold">
                                          <p:stCondLst>
                                            <p:cond delay="0"/>
                                          </p:stCondLst>
                                        </p:cTn>
                                        <p:tgtEl>
                                          <p:spTgt spid="89"/>
                                        </p:tgtEl>
                                        <p:attrNameLst>
                                          <p:attrName>style.visibility</p:attrName>
                                        </p:attrNameLst>
                                      </p:cBhvr>
                                      <p:to>
                                        <p:strVal val="visible"/>
                                      </p:to>
                                    </p:set>
                                    <p:animEffect transition="in" filter="fade">
                                      <p:cBhvr>
                                        <p:cTn id="66" dur="400"/>
                                        <p:tgtEl>
                                          <p:spTgt spid="89"/>
                                        </p:tgtEl>
                                      </p:cBhvr>
                                    </p:animEffect>
                                  </p:childTnLst>
                                </p:cTn>
                              </p:par>
                            </p:childTnLst>
                          </p:cTn>
                        </p:par>
                        <p:par>
                          <p:cTn id="67" fill="hold">
                            <p:stCondLst>
                              <p:cond delay="2200"/>
                            </p:stCondLst>
                            <p:childTnLst>
                              <p:par>
                                <p:cTn id="68" presetID="10" presetClass="entr" presetSubtype="0" fill="hold" nodeType="afterEffect">
                                  <p:stCondLst>
                                    <p:cond delay="0"/>
                                  </p:stCondLst>
                                  <p:childTnLst>
                                    <p:set>
                                      <p:cBhvr>
                                        <p:cTn id="69" dur="1" fill="hold">
                                          <p:stCondLst>
                                            <p:cond delay="0"/>
                                          </p:stCondLst>
                                        </p:cTn>
                                        <p:tgtEl>
                                          <p:spTgt spid="99"/>
                                        </p:tgtEl>
                                        <p:attrNameLst>
                                          <p:attrName>style.visibility</p:attrName>
                                        </p:attrNameLst>
                                      </p:cBhvr>
                                      <p:to>
                                        <p:strVal val="visible"/>
                                      </p:to>
                                    </p:set>
                                    <p:animEffect transition="in" filter="fade">
                                      <p:cBhvr>
                                        <p:cTn id="70" dur="400"/>
                                        <p:tgtEl>
                                          <p:spTgt spid="99"/>
                                        </p:tgtEl>
                                      </p:cBhvr>
                                    </p:animEffect>
                                  </p:childTnLst>
                                </p:cTn>
                              </p:par>
                            </p:childTnLst>
                          </p:cTn>
                        </p:par>
                        <p:par>
                          <p:cTn id="71" fill="hold">
                            <p:stCondLst>
                              <p:cond delay="2600"/>
                            </p:stCondLst>
                            <p:childTnLst>
                              <p:par>
                                <p:cTn id="72" presetID="10" presetClass="entr" presetSubtype="0" fill="hold" nodeType="afterEffect">
                                  <p:stCondLst>
                                    <p:cond delay="0"/>
                                  </p:stCondLst>
                                  <p:childTnLst>
                                    <p:set>
                                      <p:cBhvr>
                                        <p:cTn id="73" dur="1" fill="hold">
                                          <p:stCondLst>
                                            <p:cond delay="0"/>
                                          </p:stCondLst>
                                        </p:cTn>
                                        <p:tgtEl>
                                          <p:spTgt spid="102"/>
                                        </p:tgtEl>
                                        <p:attrNameLst>
                                          <p:attrName>style.visibility</p:attrName>
                                        </p:attrNameLst>
                                      </p:cBhvr>
                                      <p:to>
                                        <p:strVal val="visible"/>
                                      </p:to>
                                    </p:set>
                                    <p:animEffect transition="in" filter="fade">
                                      <p:cBhvr>
                                        <p:cTn id="74" dur="400"/>
                                        <p:tgtEl>
                                          <p:spTgt spid="102"/>
                                        </p:tgtEl>
                                      </p:cBhvr>
                                    </p:animEffect>
                                  </p:childTnLst>
                                </p:cTn>
                              </p:par>
                            </p:childTnLst>
                          </p:cTn>
                        </p:par>
                        <p:par>
                          <p:cTn id="75" fill="hold">
                            <p:stCondLst>
                              <p:cond delay="3000"/>
                            </p:stCondLst>
                            <p:childTnLst>
                              <p:par>
                                <p:cTn id="76" presetID="10" presetClass="entr" presetSubtype="0" fill="hold" nodeType="afterEffect">
                                  <p:stCondLst>
                                    <p:cond delay="0"/>
                                  </p:stCondLst>
                                  <p:childTnLst>
                                    <p:set>
                                      <p:cBhvr>
                                        <p:cTn id="77" dur="1" fill="hold">
                                          <p:stCondLst>
                                            <p:cond delay="0"/>
                                          </p:stCondLst>
                                        </p:cTn>
                                        <p:tgtEl>
                                          <p:spTgt spid="105"/>
                                        </p:tgtEl>
                                        <p:attrNameLst>
                                          <p:attrName>style.visibility</p:attrName>
                                        </p:attrNameLst>
                                      </p:cBhvr>
                                      <p:to>
                                        <p:strVal val="visible"/>
                                      </p:to>
                                    </p:set>
                                    <p:animEffect transition="in" filter="fade">
                                      <p:cBhvr>
                                        <p:cTn id="78" dur="400"/>
                                        <p:tgtEl>
                                          <p:spTgt spid="105"/>
                                        </p:tgtEl>
                                      </p:cBhvr>
                                    </p:animEffect>
                                  </p:childTnLst>
                                </p:cTn>
                              </p:par>
                            </p:childTnLst>
                          </p:cTn>
                        </p:par>
                        <p:par>
                          <p:cTn id="79" fill="hold">
                            <p:stCondLst>
                              <p:cond delay="3400"/>
                            </p:stCondLst>
                            <p:childTnLst>
                              <p:par>
                                <p:cTn id="80" presetID="10" presetClass="entr" presetSubtype="0" fill="hold" nodeType="afterEffect">
                                  <p:stCondLst>
                                    <p:cond delay="0"/>
                                  </p:stCondLst>
                                  <p:childTnLst>
                                    <p:set>
                                      <p:cBhvr>
                                        <p:cTn id="81" dur="1" fill="hold">
                                          <p:stCondLst>
                                            <p:cond delay="0"/>
                                          </p:stCondLst>
                                        </p:cTn>
                                        <p:tgtEl>
                                          <p:spTgt spid="91"/>
                                        </p:tgtEl>
                                        <p:attrNameLst>
                                          <p:attrName>style.visibility</p:attrName>
                                        </p:attrNameLst>
                                      </p:cBhvr>
                                      <p:to>
                                        <p:strVal val="visible"/>
                                      </p:to>
                                    </p:set>
                                    <p:animEffect transition="in" filter="fade">
                                      <p:cBhvr>
                                        <p:cTn id="82" dur="400"/>
                                        <p:tgtEl>
                                          <p:spTgt spid="91"/>
                                        </p:tgtEl>
                                      </p:cBhvr>
                                    </p:animEffect>
                                  </p:childTnLst>
                                </p:cTn>
                              </p:par>
                            </p:childTnLst>
                          </p:cTn>
                        </p:par>
                        <p:par>
                          <p:cTn id="83" fill="hold">
                            <p:stCondLst>
                              <p:cond delay="3800"/>
                            </p:stCondLst>
                            <p:childTnLst>
                              <p:par>
                                <p:cTn id="84" presetID="10" presetClass="entr" presetSubtype="0" fill="hold" nodeType="afterEffect">
                                  <p:stCondLst>
                                    <p:cond delay="0"/>
                                  </p:stCondLst>
                                  <p:childTnLst>
                                    <p:set>
                                      <p:cBhvr>
                                        <p:cTn id="85" dur="1" fill="hold">
                                          <p:stCondLst>
                                            <p:cond delay="0"/>
                                          </p:stCondLst>
                                        </p:cTn>
                                        <p:tgtEl>
                                          <p:spTgt spid="108"/>
                                        </p:tgtEl>
                                        <p:attrNameLst>
                                          <p:attrName>style.visibility</p:attrName>
                                        </p:attrNameLst>
                                      </p:cBhvr>
                                      <p:to>
                                        <p:strVal val="visible"/>
                                      </p:to>
                                    </p:set>
                                    <p:animEffect transition="in" filter="fade">
                                      <p:cBhvr>
                                        <p:cTn id="86" dur="400"/>
                                        <p:tgtEl>
                                          <p:spTgt spid="108"/>
                                        </p:tgtEl>
                                      </p:cBhvr>
                                    </p:animEffect>
                                  </p:childTnLst>
                                </p:cTn>
                              </p:par>
                            </p:childTnLst>
                          </p:cTn>
                        </p:par>
                        <p:par>
                          <p:cTn id="87" fill="hold">
                            <p:stCondLst>
                              <p:cond delay="4200"/>
                            </p:stCondLst>
                            <p:childTnLst>
                              <p:par>
                                <p:cTn id="88" presetID="10" presetClass="entr" presetSubtype="0" fill="hold" nodeType="afterEffect">
                                  <p:stCondLst>
                                    <p:cond delay="0"/>
                                  </p:stCondLst>
                                  <p:childTnLst>
                                    <p:set>
                                      <p:cBhvr>
                                        <p:cTn id="89" dur="1" fill="hold">
                                          <p:stCondLst>
                                            <p:cond delay="0"/>
                                          </p:stCondLst>
                                        </p:cTn>
                                        <p:tgtEl>
                                          <p:spTgt spid="111"/>
                                        </p:tgtEl>
                                        <p:attrNameLst>
                                          <p:attrName>style.visibility</p:attrName>
                                        </p:attrNameLst>
                                      </p:cBhvr>
                                      <p:to>
                                        <p:strVal val="visible"/>
                                      </p:to>
                                    </p:set>
                                    <p:animEffect transition="in" filter="fade">
                                      <p:cBhvr>
                                        <p:cTn id="90" dur="400"/>
                                        <p:tgtEl>
                                          <p:spTgt spid="111"/>
                                        </p:tgtEl>
                                      </p:cBhvr>
                                    </p:animEffect>
                                  </p:childTnLst>
                                </p:cTn>
                              </p:par>
                            </p:childTnLst>
                          </p:cTn>
                        </p:par>
                        <p:par>
                          <p:cTn id="91" fill="hold">
                            <p:stCondLst>
                              <p:cond delay="4600"/>
                            </p:stCondLst>
                            <p:childTnLst>
                              <p:par>
                                <p:cTn id="92" presetID="10" presetClass="entr" presetSubtype="0" fill="hold" nodeType="afterEffect">
                                  <p:stCondLst>
                                    <p:cond delay="0"/>
                                  </p:stCondLst>
                                  <p:childTnLst>
                                    <p:set>
                                      <p:cBhvr>
                                        <p:cTn id="93" dur="1" fill="hold">
                                          <p:stCondLst>
                                            <p:cond delay="0"/>
                                          </p:stCondLst>
                                        </p:cTn>
                                        <p:tgtEl>
                                          <p:spTgt spid="114"/>
                                        </p:tgtEl>
                                        <p:attrNameLst>
                                          <p:attrName>style.visibility</p:attrName>
                                        </p:attrNameLst>
                                      </p:cBhvr>
                                      <p:to>
                                        <p:strVal val="visible"/>
                                      </p:to>
                                    </p:set>
                                    <p:animEffect transition="in" filter="fade">
                                      <p:cBhvr>
                                        <p:cTn id="94" dur="400"/>
                                        <p:tgtEl>
                                          <p:spTgt spid="1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 grpId="0" animBg="1"/>
      <p:bldP spid="8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TextBox 41">
            <a:extLst>
              <a:ext uri="{FF2B5EF4-FFF2-40B4-BE49-F238E27FC236}">
                <a16:creationId xmlns:a16="http://schemas.microsoft.com/office/drawing/2014/main" id="{F22009C4-3185-463F-A9F9-D61CE19EEF08}"/>
              </a:ext>
            </a:extLst>
          </p:cNvPr>
          <p:cNvSpPr txBox="1"/>
          <p:nvPr/>
        </p:nvSpPr>
        <p:spPr>
          <a:xfrm>
            <a:off x="429444" y="467707"/>
            <a:ext cx="10964875" cy="707886"/>
          </a:xfrm>
          <a:prstGeom prst="rect">
            <a:avLst/>
          </a:prstGeom>
          <a:noFill/>
        </p:spPr>
        <p:txBody>
          <a:bodyPr wrap="square" rtlCol="0" anchor="ctr">
            <a:spAutoFit/>
          </a:bodyPr>
          <a:lstStyle/>
          <a:p>
            <a:pPr>
              <a:defRPr/>
            </a:pPr>
            <a:r>
              <a:rPr lang="en-US" sz="2000" b="1" dirty="0">
                <a:solidFill>
                  <a:srgbClr val="800000"/>
                </a:solidFill>
                <a:latin typeface="Calibri" panose="020F0502020204030204"/>
                <a:ea typeface="Segoe UI Historic"/>
                <a:cs typeface="Segoe UI Historic"/>
              </a:rPr>
              <a:t>Consumer Behavior</a:t>
            </a:r>
            <a:r>
              <a:rPr lang="en-US" sz="2000" b="1" dirty="0">
                <a:solidFill>
                  <a:srgbClr val="002060"/>
                </a:solidFill>
              </a:rPr>
              <a:t>|</a:t>
            </a:r>
            <a:r>
              <a:rPr lang="en-US" sz="2000" b="1" dirty="0">
                <a:solidFill>
                  <a:srgbClr val="800000"/>
                </a:solidFill>
              </a:rPr>
              <a:t> </a:t>
            </a:r>
            <a:r>
              <a:rPr lang="en-US" sz="2000" b="1" dirty="0">
                <a:solidFill>
                  <a:schemeClr val="tx1">
                    <a:lumMod val="65000"/>
                    <a:lumOff val="35000"/>
                  </a:schemeClr>
                </a:solidFill>
                <a:latin typeface="Calibri Light" panose="020F0302020204030204"/>
              </a:rPr>
              <a:t>Agent Based Modeling provides a bottom up approach to model consumer behavior and their purchase decision process incorporating all stimuli</a:t>
            </a:r>
          </a:p>
        </p:txBody>
      </p:sp>
      <p:sp>
        <p:nvSpPr>
          <p:cNvPr id="58" name="Arc 57">
            <a:extLst>
              <a:ext uri="{FF2B5EF4-FFF2-40B4-BE49-F238E27FC236}">
                <a16:creationId xmlns:a16="http://schemas.microsoft.com/office/drawing/2014/main" id="{79134399-1434-4248-BC3B-478094CD1B94}"/>
              </a:ext>
            </a:extLst>
          </p:cNvPr>
          <p:cNvSpPr/>
          <p:nvPr/>
        </p:nvSpPr>
        <p:spPr>
          <a:xfrm rot="16200000">
            <a:off x="4063565" y="1702943"/>
            <a:ext cx="4064870" cy="3911422"/>
          </a:xfrm>
          <a:prstGeom prst="arc">
            <a:avLst>
              <a:gd name="adj1" fmla="val 16200000"/>
              <a:gd name="adj2" fmla="val 5686778"/>
            </a:avLst>
          </a:prstGeom>
          <a:noFill/>
          <a:ln w="19050" cap="flat" cmpd="sng" algn="ctr">
            <a:solidFill>
              <a:srgbClr val="FFFFFF">
                <a:lumMod val="65000"/>
              </a:srgbClr>
            </a:solidFill>
            <a:prstDash val="solid"/>
          </a:ln>
          <a:effectLst/>
        </p:spPr>
        <p:txBody>
          <a:bodyPr rtlCol="0" anchor="ctr"/>
          <a:lstStyle/>
          <a:p>
            <a:pPr marL="0" marR="0" lvl="0" indent="0" algn="ctr" defTabSz="1031626"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dirty="0">
              <a:ln>
                <a:noFill/>
              </a:ln>
              <a:solidFill>
                <a:srgbClr val="262626"/>
              </a:solidFill>
              <a:effectLst/>
              <a:uLnTx/>
              <a:uFillTx/>
              <a:latin typeface="Roboto Condensed"/>
              <a:ea typeface="+mn-ea"/>
            </a:endParaRPr>
          </a:p>
        </p:txBody>
      </p:sp>
      <p:sp>
        <p:nvSpPr>
          <p:cNvPr id="59" name="Oval 58">
            <a:extLst>
              <a:ext uri="{FF2B5EF4-FFF2-40B4-BE49-F238E27FC236}">
                <a16:creationId xmlns:a16="http://schemas.microsoft.com/office/drawing/2014/main" id="{56341049-C894-49E2-A3C8-6AEA4E1EF35D}"/>
              </a:ext>
            </a:extLst>
          </p:cNvPr>
          <p:cNvSpPr/>
          <p:nvPr/>
        </p:nvSpPr>
        <p:spPr>
          <a:xfrm rot="16200000">
            <a:off x="3894154" y="3557600"/>
            <a:ext cx="436462" cy="419986"/>
          </a:xfrm>
          <a:prstGeom prst="ellipse">
            <a:avLst/>
          </a:prstGeom>
          <a:solidFill>
            <a:srgbClr val="881010"/>
          </a:solidFill>
          <a:ln w="25400" cap="flat" cmpd="sng" algn="ctr">
            <a:noFill/>
            <a:prstDash val="solid"/>
          </a:ln>
          <a:effectLst/>
        </p:spPr>
        <p:txBody>
          <a:bodyPr rtlCol="0" anchor="ctr"/>
          <a:lstStyle/>
          <a:p>
            <a:pPr marL="0" marR="0" lvl="0" indent="0" algn="ctr" defTabSz="1031626"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mj-lt"/>
              <a:ea typeface="+mn-ea"/>
            </a:endParaRPr>
          </a:p>
        </p:txBody>
      </p:sp>
      <p:sp>
        <p:nvSpPr>
          <p:cNvPr id="60" name="Oval 59">
            <a:extLst>
              <a:ext uri="{FF2B5EF4-FFF2-40B4-BE49-F238E27FC236}">
                <a16:creationId xmlns:a16="http://schemas.microsoft.com/office/drawing/2014/main" id="{A65D4F0D-3C28-4EB6-A6F9-8AB98AA7EB86}"/>
              </a:ext>
            </a:extLst>
          </p:cNvPr>
          <p:cNvSpPr/>
          <p:nvPr/>
        </p:nvSpPr>
        <p:spPr>
          <a:xfrm rot="16200000">
            <a:off x="4228754" y="2406301"/>
            <a:ext cx="436462" cy="419986"/>
          </a:xfrm>
          <a:prstGeom prst="ellipse">
            <a:avLst/>
          </a:prstGeom>
          <a:solidFill>
            <a:srgbClr val="006666"/>
          </a:solidFill>
          <a:ln w="25400" cap="flat" cmpd="sng" algn="ctr">
            <a:noFill/>
            <a:prstDash val="solid"/>
          </a:ln>
          <a:effectLst/>
        </p:spPr>
        <p:txBody>
          <a:bodyPr rtlCol="0" anchor="ctr"/>
          <a:lstStyle/>
          <a:p>
            <a:pPr marL="0" marR="0" lvl="0" indent="0" algn="ctr" defTabSz="1031626"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mj-lt"/>
              <a:ea typeface="+mn-ea"/>
            </a:endParaRPr>
          </a:p>
        </p:txBody>
      </p:sp>
      <p:sp>
        <p:nvSpPr>
          <p:cNvPr id="61" name="Oval 60">
            <a:extLst>
              <a:ext uri="{FF2B5EF4-FFF2-40B4-BE49-F238E27FC236}">
                <a16:creationId xmlns:a16="http://schemas.microsoft.com/office/drawing/2014/main" id="{75A147E6-AB10-498E-B565-50D6BA38D63A}"/>
              </a:ext>
            </a:extLst>
          </p:cNvPr>
          <p:cNvSpPr/>
          <p:nvPr/>
        </p:nvSpPr>
        <p:spPr>
          <a:xfrm rot="16200000">
            <a:off x="5005008" y="1758375"/>
            <a:ext cx="436462" cy="419986"/>
          </a:xfrm>
          <a:prstGeom prst="ellipse">
            <a:avLst/>
          </a:prstGeom>
          <a:solidFill>
            <a:srgbClr val="666666"/>
          </a:solidFill>
          <a:ln w="25400" cap="flat" cmpd="sng" algn="ctr">
            <a:noFill/>
            <a:prstDash val="solid"/>
          </a:ln>
          <a:effectLst/>
        </p:spPr>
        <p:txBody>
          <a:bodyPr rtlCol="0" anchor="ctr"/>
          <a:lstStyle/>
          <a:p>
            <a:pPr marL="0" marR="0" lvl="0" indent="0" algn="ctr" defTabSz="1031626"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dirty="0">
              <a:ln>
                <a:noFill/>
              </a:ln>
              <a:solidFill>
                <a:srgbClr val="FFFFFF"/>
              </a:solidFill>
              <a:effectLst/>
              <a:uLnTx/>
              <a:uFillTx/>
              <a:latin typeface="+mj-lt"/>
              <a:ea typeface="+mn-ea"/>
            </a:endParaRPr>
          </a:p>
        </p:txBody>
      </p:sp>
      <p:sp>
        <p:nvSpPr>
          <p:cNvPr id="62" name="Oval 61">
            <a:extLst>
              <a:ext uri="{FF2B5EF4-FFF2-40B4-BE49-F238E27FC236}">
                <a16:creationId xmlns:a16="http://schemas.microsoft.com/office/drawing/2014/main" id="{60CA9694-CE6A-4600-AC4C-A59C242DF6EA}"/>
              </a:ext>
            </a:extLst>
          </p:cNvPr>
          <p:cNvSpPr/>
          <p:nvPr/>
        </p:nvSpPr>
        <p:spPr>
          <a:xfrm rot="16200000">
            <a:off x="6788951" y="1763055"/>
            <a:ext cx="436462" cy="419986"/>
          </a:xfrm>
          <a:prstGeom prst="ellipse">
            <a:avLst/>
          </a:prstGeom>
          <a:solidFill>
            <a:srgbClr val="E2E1C0"/>
          </a:solidFill>
          <a:ln w="25400" cap="flat" cmpd="sng" algn="ctr">
            <a:noFill/>
            <a:prstDash val="solid"/>
          </a:ln>
          <a:effectLst/>
        </p:spPr>
        <p:txBody>
          <a:bodyPr rtlCol="0" anchor="ctr"/>
          <a:lstStyle/>
          <a:p>
            <a:pPr marL="0" marR="0" lvl="0" indent="0" algn="ctr" defTabSz="1031626"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dirty="0">
              <a:ln>
                <a:noFill/>
              </a:ln>
              <a:solidFill>
                <a:srgbClr val="FFFFFF"/>
              </a:solidFill>
              <a:effectLst/>
              <a:uLnTx/>
              <a:uFillTx/>
              <a:latin typeface="+mj-lt"/>
              <a:ea typeface="+mn-ea"/>
            </a:endParaRPr>
          </a:p>
        </p:txBody>
      </p:sp>
      <p:sp>
        <p:nvSpPr>
          <p:cNvPr id="63" name="Oval 62">
            <a:extLst>
              <a:ext uri="{FF2B5EF4-FFF2-40B4-BE49-F238E27FC236}">
                <a16:creationId xmlns:a16="http://schemas.microsoft.com/office/drawing/2014/main" id="{5D6B819F-17AF-4205-A1AF-92124896059A}"/>
              </a:ext>
            </a:extLst>
          </p:cNvPr>
          <p:cNvSpPr/>
          <p:nvPr/>
        </p:nvSpPr>
        <p:spPr>
          <a:xfrm rot="16200000">
            <a:off x="7613294" y="2530324"/>
            <a:ext cx="436462" cy="419986"/>
          </a:xfrm>
          <a:prstGeom prst="ellipse">
            <a:avLst/>
          </a:prstGeom>
          <a:solidFill>
            <a:schemeClr val="tx1"/>
          </a:solidFill>
          <a:ln w="25400" cap="flat" cmpd="sng" algn="ctr">
            <a:noFill/>
            <a:prstDash val="solid"/>
          </a:ln>
          <a:effectLst/>
        </p:spPr>
        <p:txBody>
          <a:bodyPr rtlCol="0" anchor="ctr"/>
          <a:lstStyle/>
          <a:p>
            <a:pPr marL="0" marR="0" lvl="0" indent="0" algn="ctr" defTabSz="1031626"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mj-lt"/>
              <a:ea typeface="+mn-ea"/>
            </a:endParaRPr>
          </a:p>
        </p:txBody>
      </p:sp>
      <p:sp>
        <p:nvSpPr>
          <p:cNvPr id="64" name="Oval 63">
            <a:extLst>
              <a:ext uri="{FF2B5EF4-FFF2-40B4-BE49-F238E27FC236}">
                <a16:creationId xmlns:a16="http://schemas.microsoft.com/office/drawing/2014/main" id="{2D7D5382-0B0B-4572-8F0B-39D5E8F43523}"/>
              </a:ext>
            </a:extLst>
          </p:cNvPr>
          <p:cNvSpPr/>
          <p:nvPr/>
        </p:nvSpPr>
        <p:spPr>
          <a:xfrm rot="16200000">
            <a:off x="7833479" y="3557600"/>
            <a:ext cx="436462" cy="419986"/>
          </a:xfrm>
          <a:prstGeom prst="ellipse">
            <a:avLst/>
          </a:prstGeom>
          <a:solidFill>
            <a:srgbClr val="002060"/>
          </a:solidFill>
          <a:ln w="25400" cap="flat" cmpd="sng" algn="ctr">
            <a:noFill/>
            <a:prstDash val="solid"/>
          </a:ln>
          <a:effectLst/>
        </p:spPr>
        <p:txBody>
          <a:bodyPr rtlCol="0" anchor="ctr"/>
          <a:lstStyle/>
          <a:p>
            <a:pPr marL="0" marR="0" lvl="0" indent="0" algn="ctr" defTabSz="1031626"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mj-lt"/>
              <a:ea typeface="+mn-ea"/>
            </a:endParaRPr>
          </a:p>
        </p:txBody>
      </p:sp>
      <p:sp>
        <p:nvSpPr>
          <p:cNvPr id="65" name="TextBox 64">
            <a:extLst>
              <a:ext uri="{FF2B5EF4-FFF2-40B4-BE49-F238E27FC236}">
                <a16:creationId xmlns:a16="http://schemas.microsoft.com/office/drawing/2014/main" id="{6EFA39D4-B246-467F-8DAF-408232CFAC59}"/>
              </a:ext>
            </a:extLst>
          </p:cNvPr>
          <p:cNvSpPr txBox="1"/>
          <p:nvPr/>
        </p:nvSpPr>
        <p:spPr>
          <a:xfrm>
            <a:off x="7239917" y="1317486"/>
            <a:ext cx="2939205" cy="615553"/>
          </a:xfrm>
          <a:prstGeom prst="rect">
            <a:avLst/>
          </a:prstGeom>
          <a:noFill/>
        </p:spPr>
        <p:txBody>
          <a:bodyPr wrap="square" rtlCol="0">
            <a:spAutoFit/>
          </a:bodyPr>
          <a:lstStyle/>
          <a:p>
            <a:pPr defTabSz="1031626"/>
            <a:r>
              <a:rPr lang="en-US" sz="1200" b="1" dirty="0">
                <a:solidFill>
                  <a:schemeClr val="accent3">
                    <a:lumMod val="60000"/>
                    <a:lumOff val="40000"/>
                  </a:schemeClr>
                </a:solidFill>
                <a:latin typeface="+mj-lt"/>
              </a:rPr>
              <a:t>Intervals</a:t>
            </a:r>
            <a:endParaRPr lang="en-US" sz="1200" dirty="0">
              <a:solidFill>
                <a:schemeClr val="accent3">
                  <a:lumMod val="60000"/>
                  <a:lumOff val="40000"/>
                </a:schemeClr>
              </a:solidFill>
              <a:latin typeface="+mj-lt"/>
            </a:endParaRPr>
          </a:p>
          <a:p>
            <a:pPr defTabSz="1031626"/>
            <a:r>
              <a:rPr lang="en-US" sz="1050" dirty="0">
                <a:solidFill>
                  <a:srgbClr val="262626">
                    <a:lumMod val="65000"/>
                    <a:lumOff val="35000"/>
                  </a:srgbClr>
                </a:solidFill>
                <a:latin typeface="+mj-lt"/>
              </a:rPr>
              <a:t>Behavior of the consumers are simulated over a set duration of time</a:t>
            </a:r>
          </a:p>
        </p:txBody>
      </p:sp>
      <p:sp>
        <p:nvSpPr>
          <p:cNvPr id="66" name="TextBox 65">
            <a:extLst>
              <a:ext uri="{FF2B5EF4-FFF2-40B4-BE49-F238E27FC236}">
                <a16:creationId xmlns:a16="http://schemas.microsoft.com/office/drawing/2014/main" id="{4403B651-8E61-45CB-83FA-6614731B5486}"/>
              </a:ext>
            </a:extLst>
          </p:cNvPr>
          <p:cNvSpPr txBox="1"/>
          <p:nvPr/>
        </p:nvSpPr>
        <p:spPr>
          <a:xfrm>
            <a:off x="2074041" y="1317486"/>
            <a:ext cx="2922099" cy="615553"/>
          </a:xfrm>
          <a:prstGeom prst="rect">
            <a:avLst/>
          </a:prstGeom>
          <a:noFill/>
        </p:spPr>
        <p:txBody>
          <a:bodyPr wrap="square" rtlCol="0">
            <a:spAutoFit/>
          </a:bodyPr>
          <a:lstStyle/>
          <a:p>
            <a:pPr algn="r" defTabSz="1031626"/>
            <a:r>
              <a:rPr lang="en-US" sz="1200" b="1" dirty="0">
                <a:solidFill>
                  <a:srgbClr val="666666"/>
                </a:solidFill>
                <a:latin typeface="+mj-lt"/>
              </a:rPr>
              <a:t>Environment</a:t>
            </a:r>
            <a:endParaRPr lang="en-US" sz="1200" dirty="0">
              <a:solidFill>
                <a:srgbClr val="666666"/>
              </a:solidFill>
              <a:latin typeface="+mj-lt"/>
            </a:endParaRPr>
          </a:p>
          <a:p>
            <a:pPr algn="r" defTabSz="1031626"/>
            <a:r>
              <a:rPr lang="en-US" sz="1050" dirty="0">
                <a:solidFill>
                  <a:srgbClr val="262626">
                    <a:lumMod val="65000"/>
                    <a:lumOff val="35000"/>
                  </a:srgbClr>
                </a:solidFill>
                <a:latin typeface="+mj-lt"/>
              </a:rPr>
              <a:t>The environmental factors and their impact on consumer behavior is also integrated</a:t>
            </a:r>
          </a:p>
        </p:txBody>
      </p:sp>
      <p:sp>
        <p:nvSpPr>
          <p:cNvPr id="67" name="TextBox 66">
            <a:extLst>
              <a:ext uri="{FF2B5EF4-FFF2-40B4-BE49-F238E27FC236}">
                <a16:creationId xmlns:a16="http://schemas.microsoft.com/office/drawing/2014/main" id="{43FF3DFB-AD05-43EB-A668-5D3D76A7CEF4}"/>
              </a:ext>
            </a:extLst>
          </p:cNvPr>
          <p:cNvSpPr txBox="1"/>
          <p:nvPr/>
        </p:nvSpPr>
        <p:spPr>
          <a:xfrm>
            <a:off x="1272439" y="2274299"/>
            <a:ext cx="2922099" cy="615553"/>
          </a:xfrm>
          <a:prstGeom prst="rect">
            <a:avLst/>
          </a:prstGeom>
          <a:noFill/>
        </p:spPr>
        <p:txBody>
          <a:bodyPr wrap="square" rtlCol="0">
            <a:spAutoFit/>
          </a:bodyPr>
          <a:lstStyle/>
          <a:p>
            <a:pPr algn="r" defTabSz="1031626"/>
            <a:r>
              <a:rPr lang="en-US" sz="1200" b="1" dirty="0">
                <a:solidFill>
                  <a:srgbClr val="006666"/>
                </a:solidFill>
                <a:latin typeface="+mj-lt"/>
              </a:rPr>
              <a:t>Rules</a:t>
            </a:r>
            <a:endParaRPr lang="en-US" sz="1200" dirty="0">
              <a:solidFill>
                <a:srgbClr val="006666"/>
              </a:solidFill>
              <a:latin typeface="+mj-lt"/>
            </a:endParaRPr>
          </a:p>
          <a:p>
            <a:pPr algn="r" defTabSz="1031626"/>
            <a:r>
              <a:rPr lang="en-US" sz="1050" dirty="0">
                <a:solidFill>
                  <a:srgbClr val="262626">
                    <a:lumMod val="65000"/>
                    <a:lumOff val="35000"/>
                  </a:srgbClr>
                </a:solidFill>
                <a:latin typeface="+mj-lt"/>
              </a:rPr>
              <a:t>The </a:t>
            </a:r>
            <a:r>
              <a:rPr lang="en-US" sz="1050" b="1" dirty="0">
                <a:solidFill>
                  <a:srgbClr val="262626">
                    <a:lumMod val="65000"/>
                    <a:lumOff val="35000"/>
                  </a:srgbClr>
                </a:solidFill>
                <a:latin typeface="+mj-lt"/>
              </a:rPr>
              <a:t>brain </a:t>
            </a:r>
            <a:r>
              <a:rPr lang="en-US" sz="1050" dirty="0">
                <a:solidFill>
                  <a:srgbClr val="262626">
                    <a:lumMod val="65000"/>
                    <a:lumOff val="35000"/>
                  </a:srgbClr>
                </a:solidFill>
                <a:latin typeface="+mj-lt"/>
              </a:rPr>
              <a:t>of the agent is the predefined rules or predefined purchase decision process</a:t>
            </a:r>
          </a:p>
        </p:txBody>
      </p:sp>
      <p:sp>
        <p:nvSpPr>
          <p:cNvPr id="68" name="TextBox 67">
            <a:extLst>
              <a:ext uri="{FF2B5EF4-FFF2-40B4-BE49-F238E27FC236}">
                <a16:creationId xmlns:a16="http://schemas.microsoft.com/office/drawing/2014/main" id="{DC0A6B66-162A-49A1-873A-069EC5D690B4}"/>
              </a:ext>
            </a:extLst>
          </p:cNvPr>
          <p:cNvSpPr txBox="1"/>
          <p:nvPr/>
        </p:nvSpPr>
        <p:spPr>
          <a:xfrm>
            <a:off x="923440" y="3427576"/>
            <a:ext cx="2922099" cy="600164"/>
          </a:xfrm>
          <a:prstGeom prst="rect">
            <a:avLst/>
          </a:prstGeom>
          <a:noFill/>
        </p:spPr>
        <p:txBody>
          <a:bodyPr wrap="square" rtlCol="0">
            <a:spAutoFit/>
          </a:bodyPr>
          <a:lstStyle/>
          <a:p>
            <a:pPr algn="r" defTabSz="1031626"/>
            <a:r>
              <a:rPr lang="en-US" sz="1200" b="1" dirty="0">
                <a:solidFill>
                  <a:srgbClr val="881010"/>
                </a:solidFill>
                <a:latin typeface="+mj-lt"/>
              </a:rPr>
              <a:t>Agents</a:t>
            </a:r>
            <a:endParaRPr lang="en-US" sz="1200" dirty="0">
              <a:solidFill>
                <a:srgbClr val="881010"/>
              </a:solidFill>
              <a:latin typeface="+mj-lt"/>
            </a:endParaRPr>
          </a:p>
          <a:p>
            <a:pPr algn="r" defTabSz="1031626"/>
            <a:r>
              <a:rPr lang="en-US" sz="1050" dirty="0">
                <a:solidFill>
                  <a:srgbClr val="262626">
                    <a:lumMod val="65000"/>
                    <a:lumOff val="35000"/>
                  </a:srgbClr>
                </a:solidFill>
                <a:latin typeface="+mj-lt"/>
              </a:rPr>
              <a:t>Each </a:t>
            </a:r>
            <a:r>
              <a:rPr lang="en-US" sz="1050" b="1" dirty="0">
                <a:solidFill>
                  <a:srgbClr val="262626">
                    <a:lumMod val="65000"/>
                    <a:lumOff val="35000"/>
                  </a:srgbClr>
                </a:solidFill>
                <a:latin typeface="+mj-lt"/>
              </a:rPr>
              <a:t>agent </a:t>
            </a:r>
            <a:r>
              <a:rPr lang="en-US" sz="1050" dirty="0">
                <a:solidFill>
                  <a:srgbClr val="262626">
                    <a:lumMod val="65000"/>
                    <a:lumOff val="35000"/>
                  </a:srgbClr>
                </a:solidFill>
                <a:latin typeface="+mj-lt"/>
              </a:rPr>
              <a:t>is a US consumer with unique demographics</a:t>
            </a:r>
          </a:p>
        </p:txBody>
      </p:sp>
      <p:sp>
        <p:nvSpPr>
          <p:cNvPr id="69" name="TextBox 68">
            <a:extLst>
              <a:ext uri="{FF2B5EF4-FFF2-40B4-BE49-F238E27FC236}">
                <a16:creationId xmlns:a16="http://schemas.microsoft.com/office/drawing/2014/main" id="{3FE48DCB-6D1E-4F08-B500-D25B5C9ED871}"/>
              </a:ext>
            </a:extLst>
          </p:cNvPr>
          <p:cNvSpPr txBox="1"/>
          <p:nvPr/>
        </p:nvSpPr>
        <p:spPr>
          <a:xfrm>
            <a:off x="8062361" y="2345199"/>
            <a:ext cx="3138548" cy="761747"/>
          </a:xfrm>
          <a:prstGeom prst="rect">
            <a:avLst/>
          </a:prstGeom>
          <a:noFill/>
        </p:spPr>
        <p:txBody>
          <a:bodyPr wrap="square" rtlCol="0">
            <a:spAutoFit/>
          </a:bodyPr>
          <a:lstStyle/>
          <a:p>
            <a:pPr defTabSz="1031626"/>
            <a:r>
              <a:rPr lang="en-US" sz="1200" b="1" dirty="0">
                <a:latin typeface="+mj-lt"/>
              </a:rPr>
              <a:t>Validation of Interactions</a:t>
            </a:r>
            <a:endParaRPr lang="en-US" sz="1200" dirty="0">
              <a:latin typeface="+mj-lt"/>
            </a:endParaRPr>
          </a:p>
          <a:p>
            <a:pPr defTabSz="1031626"/>
            <a:r>
              <a:rPr lang="en-US" sz="1050" dirty="0">
                <a:solidFill>
                  <a:srgbClr val="262626">
                    <a:lumMod val="65000"/>
                    <a:lumOff val="35000"/>
                  </a:srgbClr>
                </a:solidFill>
                <a:latin typeface="+mj-lt"/>
              </a:rPr>
              <a:t>The consumer behavior is influenced by feedback loops and interactions with other agents and validating using real world data</a:t>
            </a:r>
          </a:p>
        </p:txBody>
      </p:sp>
      <p:sp>
        <p:nvSpPr>
          <p:cNvPr id="70" name="TextBox 69">
            <a:extLst>
              <a:ext uri="{FF2B5EF4-FFF2-40B4-BE49-F238E27FC236}">
                <a16:creationId xmlns:a16="http://schemas.microsoft.com/office/drawing/2014/main" id="{C758A22B-2CFF-4F18-ADB8-98DE39481EFC}"/>
              </a:ext>
            </a:extLst>
          </p:cNvPr>
          <p:cNvSpPr txBox="1"/>
          <p:nvPr/>
        </p:nvSpPr>
        <p:spPr>
          <a:xfrm>
            <a:off x="8261704" y="3438864"/>
            <a:ext cx="2939205" cy="623248"/>
          </a:xfrm>
          <a:prstGeom prst="rect">
            <a:avLst/>
          </a:prstGeom>
          <a:noFill/>
        </p:spPr>
        <p:txBody>
          <a:bodyPr wrap="square" rtlCol="0">
            <a:spAutoFit/>
          </a:bodyPr>
          <a:lstStyle/>
          <a:p>
            <a:pPr defTabSz="1031626"/>
            <a:r>
              <a:rPr lang="en-US" sz="1200" b="1" dirty="0">
                <a:solidFill>
                  <a:srgbClr val="002060"/>
                </a:solidFill>
                <a:latin typeface="+mj-lt"/>
              </a:rPr>
              <a:t>Simulation </a:t>
            </a:r>
          </a:p>
          <a:p>
            <a:pPr defTabSz="1031626"/>
            <a:r>
              <a:rPr lang="en-US" sz="1050" dirty="0">
                <a:solidFill>
                  <a:srgbClr val="262626">
                    <a:lumMod val="65000"/>
                    <a:lumOff val="35000"/>
                  </a:srgbClr>
                </a:solidFill>
                <a:latin typeface="+mj-lt"/>
              </a:rPr>
              <a:t>Simulate the future and continuously improves over time utilizing ML algorithms</a:t>
            </a:r>
          </a:p>
        </p:txBody>
      </p:sp>
      <p:sp>
        <p:nvSpPr>
          <p:cNvPr id="71" name="TextBox 70">
            <a:extLst>
              <a:ext uri="{FF2B5EF4-FFF2-40B4-BE49-F238E27FC236}">
                <a16:creationId xmlns:a16="http://schemas.microsoft.com/office/drawing/2014/main" id="{68A9633D-CA1C-48A1-BE9E-62466E7F2F93}"/>
              </a:ext>
            </a:extLst>
          </p:cNvPr>
          <p:cNvSpPr txBox="1"/>
          <p:nvPr/>
        </p:nvSpPr>
        <p:spPr>
          <a:xfrm>
            <a:off x="3960556" y="3576014"/>
            <a:ext cx="288862" cy="338554"/>
          </a:xfrm>
          <a:prstGeom prst="rect">
            <a:avLst/>
          </a:prstGeom>
          <a:noFill/>
        </p:spPr>
        <p:txBody>
          <a:bodyPr wrap="none" rtlCol="0">
            <a:spAutoFit/>
          </a:bodyPr>
          <a:lstStyle/>
          <a:p>
            <a:r>
              <a:rPr lang="en-US" sz="1600" dirty="0">
                <a:solidFill>
                  <a:schemeClr val="bg1"/>
                </a:solidFill>
                <a:latin typeface="+mj-lt"/>
              </a:rPr>
              <a:t>1</a:t>
            </a:r>
          </a:p>
        </p:txBody>
      </p:sp>
      <p:sp>
        <p:nvSpPr>
          <p:cNvPr id="72" name="TextBox 71">
            <a:extLst>
              <a:ext uri="{FF2B5EF4-FFF2-40B4-BE49-F238E27FC236}">
                <a16:creationId xmlns:a16="http://schemas.microsoft.com/office/drawing/2014/main" id="{FA825780-3E45-4140-AF1B-41E4CA0DBBFD}"/>
              </a:ext>
            </a:extLst>
          </p:cNvPr>
          <p:cNvSpPr txBox="1"/>
          <p:nvPr/>
        </p:nvSpPr>
        <p:spPr>
          <a:xfrm>
            <a:off x="4302703" y="2427760"/>
            <a:ext cx="288862" cy="338554"/>
          </a:xfrm>
          <a:prstGeom prst="rect">
            <a:avLst/>
          </a:prstGeom>
          <a:noFill/>
        </p:spPr>
        <p:txBody>
          <a:bodyPr wrap="none" rtlCol="0">
            <a:spAutoFit/>
          </a:bodyPr>
          <a:lstStyle/>
          <a:p>
            <a:r>
              <a:rPr lang="en-US" sz="1600" dirty="0">
                <a:solidFill>
                  <a:schemeClr val="bg1"/>
                </a:solidFill>
                <a:latin typeface="+mj-lt"/>
              </a:rPr>
              <a:t>2</a:t>
            </a:r>
          </a:p>
        </p:txBody>
      </p:sp>
      <p:sp>
        <p:nvSpPr>
          <p:cNvPr id="73" name="TextBox 72">
            <a:extLst>
              <a:ext uri="{FF2B5EF4-FFF2-40B4-BE49-F238E27FC236}">
                <a16:creationId xmlns:a16="http://schemas.microsoft.com/office/drawing/2014/main" id="{0F3A375C-E0E8-450F-BB65-2DA29D0AA041}"/>
              </a:ext>
            </a:extLst>
          </p:cNvPr>
          <p:cNvSpPr txBox="1"/>
          <p:nvPr/>
        </p:nvSpPr>
        <p:spPr>
          <a:xfrm>
            <a:off x="5071541" y="1774694"/>
            <a:ext cx="288862" cy="338554"/>
          </a:xfrm>
          <a:prstGeom prst="rect">
            <a:avLst/>
          </a:prstGeom>
          <a:noFill/>
        </p:spPr>
        <p:txBody>
          <a:bodyPr wrap="none" rtlCol="0">
            <a:spAutoFit/>
          </a:bodyPr>
          <a:lstStyle/>
          <a:p>
            <a:r>
              <a:rPr lang="en-US" sz="1600" dirty="0">
                <a:solidFill>
                  <a:schemeClr val="bg1"/>
                </a:solidFill>
                <a:latin typeface="+mj-lt"/>
              </a:rPr>
              <a:t>3</a:t>
            </a:r>
          </a:p>
        </p:txBody>
      </p:sp>
      <p:sp>
        <p:nvSpPr>
          <p:cNvPr id="74" name="TextBox 73">
            <a:extLst>
              <a:ext uri="{FF2B5EF4-FFF2-40B4-BE49-F238E27FC236}">
                <a16:creationId xmlns:a16="http://schemas.microsoft.com/office/drawing/2014/main" id="{1B6B83E1-E17D-4883-BF1D-07E453CED747}"/>
              </a:ext>
            </a:extLst>
          </p:cNvPr>
          <p:cNvSpPr txBox="1"/>
          <p:nvPr/>
        </p:nvSpPr>
        <p:spPr>
          <a:xfrm>
            <a:off x="6853335" y="1788381"/>
            <a:ext cx="288862" cy="338554"/>
          </a:xfrm>
          <a:prstGeom prst="rect">
            <a:avLst/>
          </a:prstGeom>
          <a:noFill/>
        </p:spPr>
        <p:txBody>
          <a:bodyPr wrap="none" rtlCol="0">
            <a:spAutoFit/>
          </a:bodyPr>
          <a:lstStyle/>
          <a:p>
            <a:r>
              <a:rPr lang="en-US" sz="1600" dirty="0">
                <a:latin typeface="+mj-lt"/>
              </a:rPr>
              <a:t>4</a:t>
            </a:r>
          </a:p>
        </p:txBody>
      </p:sp>
      <p:sp>
        <p:nvSpPr>
          <p:cNvPr id="75" name="TextBox 74">
            <a:extLst>
              <a:ext uri="{FF2B5EF4-FFF2-40B4-BE49-F238E27FC236}">
                <a16:creationId xmlns:a16="http://schemas.microsoft.com/office/drawing/2014/main" id="{87D657BF-C611-4C85-BC99-3B370A5F5786}"/>
              </a:ext>
            </a:extLst>
          </p:cNvPr>
          <p:cNvSpPr txBox="1"/>
          <p:nvPr/>
        </p:nvSpPr>
        <p:spPr>
          <a:xfrm>
            <a:off x="7690621" y="2554630"/>
            <a:ext cx="288862" cy="338554"/>
          </a:xfrm>
          <a:prstGeom prst="rect">
            <a:avLst/>
          </a:prstGeom>
          <a:noFill/>
        </p:spPr>
        <p:txBody>
          <a:bodyPr wrap="none" rtlCol="0">
            <a:spAutoFit/>
          </a:bodyPr>
          <a:lstStyle/>
          <a:p>
            <a:r>
              <a:rPr lang="en-US" sz="1600" dirty="0">
                <a:solidFill>
                  <a:schemeClr val="bg1"/>
                </a:solidFill>
                <a:latin typeface="+mj-lt"/>
              </a:rPr>
              <a:t>5</a:t>
            </a:r>
          </a:p>
        </p:txBody>
      </p:sp>
      <p:sp>
        <p:nvSpPr>
          <p:cNvPr id="76" name="TextBox 75">
            <a:extLst>
              <a:ext uri="{FF2B5EF4-FFF2-40B4-BE49-F238E27FC236}">
                <a16:creationId xmlns:a16="http://schemas.microsoft.com/office/drawing/2014/main" id="{9845138D-F8F5-40A9-89E2-B8F868F4159B}"/>
              </a:ext>
            </a:extLst>
          </p:cNvPr>
          <p:cNvSpPr txBox="1"/>
          <p:nvPr/>
        </p:nvSpPr>
        <p:spPr>
          <a:xfrm>
            <a:off x="7899368" y="3576014"/>
            <a:ext cx="288862" cy="338554"/>
          </a:xfrm>
          <a:prstGeom prst="rect">
            <a:avLst/>
          </a:prstGeom>
          <a:noFill/>
        </p:spPr>
        <p:txBody>
          <a:bodyPr wrap="none" rtlCol="0">
            <a:spAutoFit/>
          </a:bodyPr>
          <a:lstStyle/>
          <a:p>
            <a:r>
              <a:rPr lang="en-US" sz="1600" dirty="0">
                <a:solidFill>
                  <a:schemeClr val="bg1"/>
                </a:solidFill>
                <a:latin typeface="+mj-lt"/>
              </a:rPr>
              <a:t>6</a:t>
            </a:r>
          </a:p>
        </p:txBody>
      </p:sp>
      <p:grpSp>
        <p:nvGrpSpPr>
          <p:cNvPr id="77" name="Group 76">
            <a:extLst>
              <a:ext uri="{FF2B5EF4-FFF2-40B4-BE49-F238E27FC236}">
                <a16:creationId xmlns:a16="http://schemas.microsoft.com/office/drawing/2014/main" id="{5F812DE8-378C-485B-B772-63EE25579653}"/>
              </a:ext>
            </a:extLst>
          </p:cNvPr>
          <p:cNvGrpSpPr/>
          <p:nvPr/>
        </p:nvGrpSpPr>
        <p:grpSpPr>
          <a:xfrm>
            <a:off x="5318640" y="2257645"/>
            <a:ext cx="1477367" cy="1778100"/>
            <a:chOff x="4974407" y="2281658"/>
            <a:chExt cx="2250784" cy="2748400"/>
          </a:xfrm>
        </p:grpSpPr>
        <p:sp>
          <p:nvSpPr>
            <p:cNvPr id="78" name="Freeform 7">
              <a:extLst>
                <a:ext uri="{FF2B5EF4-FFF2-40B4-BE49-F238E27FC236}">
                  <a16:creationId xmlns:a16="http://schemas.microsoft.com/office/drawing/2014/main" id="{5E7DB8EA-8028-4E67-BD87-51978A5E0AB9}"/>
                </a:ext>
              </a:extLst>
            </p:cNvPr>
            <p:cNvSpPr>
              <a:spLocks/>
            </p:cNvSpPr>
            <p:nvPr/>
          </p:nvSpPr>
          <p:spPr bwMode="auto">
            <a:xfrm flipH="1">
              <a:off x="4974407" y="3475892"/>
              <a:ext cx="963794" cy="1030462"/>
            </a:xfrm>
            <a:custGeom>
              <a:avLst/>
              <a:gdLst/>
              <a:ahLst/>
              <a:cxnLst>
                <a:cxn ang="0">
                  <a:pos x="114" y="365"/>
                </a:cxn>
                <a:cxn ang="0">
                  <a:pos x="92" y="330"/>
                </a:cxn>
                <a:cxn ang="0">
                  <a:pos x="132" y="311"/>
                </a:cxn>
                <a:cxn ang="0">
                  <a:pos x="151" y="266"/>
                </a:cxn>
                <a:cxn ang="0">
                  <a:pos x="132" y="221"/>
                </a:cxn>
                <a:cxn ang="0">
                  <a:pos x="87" y="202"/>
                </a:cxn>
                <a:cxn ang="0">
                  <a:pos x="42" y="221"/>
                </a:cxn>
                <a:cxn ang="0">
                  <a:pos x="33" y="232"/>
                </a:cxn>
                <a:cxn ang="0">
                  <a:pos x="0" y="177"/>
                </a:cxn>
                <a:cxn ang="0">
                  <a:pos x="89" y="121"/>
                </a:cxn>
                <a:cxn ang="0">
                  <a:pos x="72" y="109"/>
                </a:cxn>
                <a:cxn ang="0">
                  <a:pos x="53" y="64"/>
                </a:cxn>
                <a:cxn ang="0">
                  <a:pos x="72" y="18"/>
                </a:cxn>
                <a:cxn ang="0">
                  <a:pos x="117" y="0"/>
                </a:cxn>
                <a:cxn ang="0">
                  <a:pos x="162" y="18"/>
                </a:cxn>
                <a:cxn ang="0">
                  <a:pos x="181" y="64"/>
                </a:cxn>
                <a:cxn ang="0">
                  <a:pos x="181" y="65"/>
                </a:cxn>
                <a:cxn ang="0">
                  <a:pos x="274" y="7"/>
                </a:cxn>
                <a:cxn ang="0">
                  <a:pos x="294" y="42"/>
                </a:cxn>
                <a:cxn ang="0">
                  <a:pos x="344" y="112"/>
                </a:cxn>
                <a:cxn ang="0">
                  <a:pos x="351" y="146"/>
                </a:cxn>
                <a:cxn ang="0">
                  <a:pos x="324" y="167"/>
                </a:cxn>
                <a:cxn ang="0">
                  <a:pos x="309" y="190"/>
                </a:cxn>
                <a:cxn ang="0">
                  <a:pos x="313" y="216"/>
                </a:cxn>
                <a:cxn ang="0">
                  <a:pos x="295" y="233"/>
                </a:cxn>
                <a:cxn ang="0">
                  <a:pos x="277" y="236"/>
                </a:cxn>
                <a:cxn ang="0">
                  <a:pos x="291" y="240"/>
                </a:cxn>
                <a:cxn ang="0">
                  <a:pos x="305" y="256"/>
                </a:cxn>
                <a:cxn ang="0">
                  <a:pos x="287" y="276"/>
                </a:cxn>
                <a:cxn ang="0">
                  <a:pos x="269" y="285"/>
                </a:cxn>
                <a:cxn ang="0">
                  <a:pos x="264" y="314"/>
                </a:cxn>
                <a:cxn ang="0">
                  <a:pos x="253" y="361"/>
                </a:cxn>
                <a:cxn ang="0">
                  <a:pos x="235" y="378"/>
                </a:cxn>
                <a:cxn ang="0">
                  <a:pos x="214" y="379"/>
                </a:cxn>
                <a:cxn ang="0">
                  <a:pos x="177" y="372"/>
                </a:cxn>
                <a:cxn ang="0">
                  <a:pos x="117" y="366"/>
                </a:cxn>
                <a:cxn ang="0">
                  <a:pos x="114" y="365"/>
                </a:cxn>
              </a:cxnLst>
              <a:rect l="0" t="0" r="r" b="b"/>
              <a:pathLst>
                <a:path w="355" h="380">
                  <a:moveTo>
                    <a:pt x="114" y="365"/>
                  </a:moveTo>
                  <a:cubicBezTo>
                    <a:pt x="92" y="330"/>
                    <a:pt x="92" y="330"/>
                    <a:pt x="92" y="330"/>
                  </a:cubicBezTo>
                  <a:cubicBezTo>
                    <a:pt x="108" y="329"/>
                    <a:pt x="121" y="323"/>
                    <a:pt x="132" y="311"/>
                  </a:cubicBezTo>
                  <a:cubicBezTo>
                    <a:pt x="145" y="299"/>
                    <a:pt x="151" y="284"/>
                    <a:pt x="151" y="266"/>
                  </a:cubicBezTo>
                  <a:cubicBezTo>
                    <a:pt x="151" y="249"/>
                    <a:pt x="145" y="233"/>
                    <a:pt x="132" y="221"/>
                  </a:cubicBezTo>
                  <a:cubicBezTo>
                    <a:pt x="120" y="209"/>
                    <a:pt x="105" y="202"/>
                    <a:pt x="87" y="202"/>
                  </a:cubicBezTo>
                  <a:cubicBezTo>
                    <a:pt x="70" y="202"/>
                    <a:pt x="54" y="209"/>
                    <a:pt x="42" y="221"/>
                  </a:cubicBezTo>
                  <a:cubicBezTo>
                    <a:pt x="38" y="224"/>
                    <a:pt x="36" y="228"/>
                    <a:pt x="33" y="232"/>
                  </a:cubicBezTo>
                  <a:cubicBezTo>
                    <a:pt x="0" y="177"/>
                    <a:pt x="0" y="177"/>
                    <a:pt x="0" y="177"/>
                  </a:cubicBezTo>
                  <a:cubicBezTo>
                    <a:pt x="89" y="121"/>
                    <a:pt x="89" y="121"/>
                    <a:pt x="89" y="121"/>
                  </a:cubicBezTo>
                  <a:cubicBezTo>
                    <a:pt x="83" y="118"/>
                    <a:pt x="77" y="114"/>
                    <a:pt x="72" y="109"/>
                  </a:cubicBezTo>
                  <a:cubicBezTo>
                    <a:pt x="59" y="96"/>
                    <a:pt x="53" y="81"/>
                    <a:pt x="53" y="64"/>
                  </a:cubicBezTo>
                  <a:cubicBezTo>
                    <a:pt x="53" y="46"/>
                    <a:pt x="59" y="31"/>
                    <a:pt x="72" y="18"/>
                  </a:cubicBezTo>
                  <a:cubicBezTo>
                    <a:pt x="84" y="6"/>
                    <a:pt x="99" y="0"/>
                    <a:pt x="117" y="0"/>
                  </a:cubicBezTo>
                  <a:cubicBezTo>
                    <a:pt x="135" y="0"/>
                    <a:pt x="150" y="6"/>
                    <a:pt x="162" y="18"/>
                  </a:cubicBezTo>
                  <a:cubicBezTo>
                    <a:pt x="174" y="31"/>
                    <a:pt x="181" y="46"/>
                    <a:pt x="181" y="64"/>
                  </a:cubicBezTo>
                  <a:cubicBezTo>
                    <a:pt x="181" y="64"/>
                    <a:pt x="181" y="64"/>
                    <a:pt x="181" y="65"/>
                  </a:cubicBezTo>
                  <a:cubicBezTo>
                    <a:pt x="274" y="7"/>
                    <a:pt x="274" y="7"/>
                    <a:pt x="274" y="7"/>
                  </a:cubicBezTo>
                  <a:cubicBezTo>
                    <a:pt x="279" y="17"/>
                    <a:pt x="286" y="29"/>
                    <a:pt x="294" y="42"/>
                  </a:cubicBezTo>
                  <a:cubicBezTo>
                    <a:pt x="321" y="79"/>
                    <a:pt x="338" y="102"/>
                    <a:pt x="344" y="112"/>
                  </a:cubicBezTo>
                  <a:cubicBezTo>
                    <a:pt x="353" y="127"/>
                    <a:pt x="355" y="138"/>
                    <a:pt x="351" y="146"/>
                  </a:cubicBezTo>
                  <a:cubicBezTo>
                    <a:pt x="348" y="154"/>
                    <a:pt x="339" y="160"/>
                    <a:pt x="324" y="167"/>
                  </a:cubicBezTo>
                  <a:cubicBezTo>
                    <a:pt x="312" y="172"/>
                    <a:pt x="307" y="180"/>
                    <a:pt x="309" y="190"/>
                  </a:cubicBezTo>
                  <a:cubicBezTo>
                    <a:pt x="309" y="196"/>
                    <a:pt x="311" y="204"/>
                    <a:pt x="313" y="216"/>
                  </a:cubicBezTo>
                  <a:cubicBezTo>
                    <a:pt x="313" y="223"/>
                    <a:pt x="307" y="229"/>
                    <a:pt x="295" y="233"/>
                  </a:cubicBezTo>
                  <a:cubicBezTo>
                    <a:pt x="289" y="235"/>
                    <a:pt x="283" y="236"/>
                    <a:pt x="277" y="236"/>
                  </a:cubicBezTo>
                  <a:cubicBezTo>
                    <a:pt x="282" y="237"/>
                    <a:pt x="286" y="238"/>
                    <a:pt x="291" y="240"/>
                  </a:cubicBezTo>
                  <a:cubicBezTo>
                    <a:pt x="301" y="244"/>
                    <a:pt x="305" y="249"/>
                    <a:pt x="305" y="256"/>
                  </a:cubicBezTo>
                  <a:cubicBezTo>
                    <a:pt x="305" y="263"/>
                    <a:pt x="299" y="270"/>
                    <a:pt x="287" y="276"/>
                  </a:cubicBezTo>
                  <a:cubicBezTo>
                    <a:pt x="281" y="280"/>
                    <a:pt x="275" y="283"/>
                    <a:pt x="269" y="285"/>
                  </a:cubicBezTo>
                  <a:cubicBezTo>
                    <a:pt x="264" y="289"/>
                    <a:pt x="263" y="299"/>
                    <a:pt x="264" y="314"/>
                  </a:cubicBezTo>
                  <a:cubicBezTo>
                    <a:pt x="265" y="332"/>
                    <a:pt x="261" y="347"/>
                    <a:pt x="253" y="361"/>
                  </a:cubicBezTo>
                  <a:cubicBezTo>
                    <a:pt x="247" y="370"/>
                    <a:pt x="241" y="376"/>
                    <a:pt x="235" y="378"/>
                  </a:cubicBezTo>
                  <a:cubicBezTo>
                    <a:pt x="230" y="380"/>
                    <a:pt x="223" y="380"/>
                    <a:pt x="214" y="379"/>
                  </a:cubicBezTo>
                  <a:cubicBezTo>
                    <a:pt x="208" y="378"/>
                    <a:pt x="196" y="375"/>
                    <a:pt x="177" y="372"/>
                  </a:cubicBezTo>
                  <a:cubicBezTo>
                    <a:pt x="158" y="368"/>
                    <a:pt x="138" y="366"/>
                    <a:pt x="117" y="366"/>
                  </a:cubicBezTo>
                  <a:cubicBezTo>
                    <a:pt x="116" y="365"/>
                    <a:pt x="115" y="365"/>
                    <a:pt x="114" y="365"/>
                  </a:cubicBezTo>
                  <a:close/>
                </a:path>
              </a:pathLst>
            </a:custGeom>
            <a:solidFill>
              <a:srgbClr val="881010"/>
            </a:solidFill>
            <a:ln w="19050">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grpSp>
          <p:nvGrpSpPr>
            <p:cNvPr id="79" name="Group 78">
              <a:extLst>
                <a:ext uri="{FF2B5EF4-FFF2-40B4-BE49-F238E27FC236}">
                  <a16:creationId xmlns:a16="http://schemas.microsoft.com/office/drawing/2014/main" id="{7DEAF74B-218C-4DD2-BB11-5CA09F94CD04}"/>
                </a:ext>
              </a:extLst>
            </p:cNvPr>
            <p:cNvGrpSpPr/>
            <p:nvPr/>
          </p:nvGrpSpPr>
          <p:grpSpPr>
            <a:xfrm>
              <a:off x="5194704" y="2281658"/>
              <a:ext cx="2030487" cy="2748400"/>
              <a:chOff x="5194704" y="2281658"/>
              <a:chExt cx="2030487" cy="2748400"/>
            </a:xfrm>
          </p:grpSpPr>
          <p:sp>
            <p:nvSpPr>
              <p:cNvPr id="80" name="Freeform 5">
                <a:extLst>
                  <a:ext uri="{FF2B5EF4-FFF2-40B4-BE49-F238E27FC236}">
                    <a16:creationId xmlns:a16="http://schemas.microsoft.com/office/drawing/2014/main" id="{4E78D64D-6D29-48C2-AF54-731D810E42BF}"/>
                  </a:ext>
                </a:extLst>
              </p:cNvPr>
              <p:cNvSpPr>
                <a:spLocks/>
              </p:cNvSpPr>
              <p:nvPr/>
            </p:nvSpPr>
            <p:spPr bwMode="auto">
              <a:xfrm flipH="1">
                <a:off x="5496160" y="2281658"/>
                <a:ext cx="1398588" cy="868139"/>
              </a:xfrm>
              <a:custGeom>
                <a:avLst/>
                <a:gdLst/>
                <a:ahLst/>
                <a:cxnLst>
                  <a:cxn ang="0">
                    <a:pos x="515" y="102"/>
                  </a:cxn>
                  <a:cxn ang="0">
                    <a:pos x="366" y="194"/>
                  </a:cxn>
                  <a:cxn ang="0">
                    <a:pos x="395" y="211"/>
                  </a:cxn>
                  <a:cxn ang="0">
                    <a:pos x="414" y="257"/>
                  </a:cxn>
                  <a:cxn ang="0">
                    <a:pos x="395" y="302"/>
                  </a:cxn>
                  <a:cxn ang="0">
                    <a:pos x="350" y="320"/>
                  </a:cxn>
                  <a:cxn ang="0">
                    <a:pos x="305" y="302"/>
                  </a:cxn>
                  <a:cxn ang="0">
                    <a:pos x="287" y="257"/>
                  </a:cxn>
                  <a:cxn ang="0">
                    <a:pos x="288" y="243"/>
                  </a:cxn>
                  <a:cxn ang="0">
                    <a:pos x="171" y="315"/>
                  </a:cxn>
                  <a:cxn ang="0">
                    <a:pos x="124" y="238"/>
                  </a:cxn>
                  <a:cxn ang="0">
                    <a:pos x="109" y="262"/>
                  </a:cxn>
                  <a:cxn ang="0">
                    <a:pos x="64" y="281"/>
                  </a:cxn>
                  <a:cxn ang="0">
                    <a:pos x="18" y="262"/>
                  </a:cxn>
                  <a:cxn ang="0">
                    <a:pos x="0" y="217"/>
                  </a:cxn>
                  <a:cxn ang="0">
                    <a:pos x="18" y="172"/>
                  </a:cxn>
                  <a:cxn ang="0">
                    <a:pos x="64" y="153"/>
                  </a:cxn>
                  <a:cxn ang="0">
                    <a:pos x="74" y="154"/>
                  </a:cxn>
                  <a:cxn ang="0">
                    <a:pos x="29" y="80"/>
                  </a:cxn>
                  <a:cxn ang="0">
                    <a:pos x="115" y="31"/>
                  </a:cxn>
                  <a:cxn ang="0">
                    <a:pos x="278" y="3"/>
                  </a:cxn>
                  <a:cxn ang="0">
                    <a:pos x="445" y="52"/>
                  </a:cxn>
                  <a:cxn ang="0">
                    <a:pos x="515" y="102"/>
                  </a:cxn>
                </a:cxnLst>
                <a:rect l="0" t="0" r="r" b="b"/>
                <a:pathLst>
                  <a:path w="515" h="320">
                    <a:moveTo>
                      <a:pt x="515" y="102"/>
                    </a:moveTo>
                    <a:cubicBezTo>
                      <a:pt x="366" y="194"/>
                      <a:pt x="366" y="194"/>
                      <a:pt x="366" y="194"/>
                    </a:cubicBezTo>
                    <a:cubicBezTo>
                      <a:pt x="377" y="197"/>
                      <a:pt x="387" y="203"/>
                      <a:pt x="395" y="211"/>
                    </a:cubicBezTo>
                    <a:cubicBezTo>
                      <a:pt x="408" y="224"/>
                      <a:pt x="414" y="239"/>
                      <a:pt x="414" y="257"/>
                    </a:cubicBezTo>
                    <a:cubicBezTo>
                      <a:pt x="414" y="274"/>
                      <a:pt x="408" y="289"/>
                      <a:pt x="395" y="302"/>
                    </a:cubicBezTo>
                    <a:cubicBezTo>
                      <a:pt x="383" y="314"/>
                      <a:pt x="368" y="320"/>
                      <a:pt x="350" y="320"/>
                    </a:cubicBezTo>
                    <a:cubicBezTo>
                      <a:pt x="333" y="320"/>
                      <a:pt x="318" y="314"/>
                      <a:pt x="305" y="302"/>
                    </a:cubicBezTo>
                    <a:cubicBezTo>
                      <a:pt x="293" y="289"/>
                      <a:pt x="287" y="274"/>
                      <a:pt x="287" y="257"/>
                    </a:cubicBezTo>
                    <a:cubicBezTo>
                      <a:pt x="287" y="252"/>
                      <a:pt x="287" y="247"/>
                      <a:pt x="288" y="243"/>
                    </a:cubicBezTo>
                    <a:cubicBezTo>
                      <a:pt x="171" y="315"/>
                      <a:pt x="171" y="315"/>
                      <a:pt x="171" y="315"/>
                    </a:cubicBezTo>
                    <a:cubicBezTo>
                      <a:pt x="124" y="238"/>
                      <a:pt x="124" y="238"/>
                      <a:pt x="124" y="238"/>
                    </a:cubicBezTo>
                    <a:cubicBezTo>
                      <a:pt x="121" y="247"/>
                      <a:pt x="116" y="255"/>
                      <a:pt x="109" y="262"/>
                    </a:cubicBezTo>
                    <a:cubicBezTo>
                      <a:pt x="96" y="275"/>
                      <a:pt x="81" y="281"/>
                      <a:pt x="64" y="281"/>
                    </a:cubicBezTo>
                    <a:cubicBezTo>
                      <a:pt x="46" y="281"/>
                      <a:pt x="31" y="275"/>
                      <a:pt x="18" y="262"/>
                    </a:cubicBezTo>
                    <a:cubicBezTo>
                      <a:pt x="6" y="250"/>
                      <a:pt x="0" y="235"/>
                      <a:pt x="0" y="217"/>
                    </a:cubicBezTo>
                    <a:cubicBezTo>
                      <a:pt x="0" y="200"/>
                      <a:pt x="6" y="184"/>
                      <a:pt x="18" y="172"/>
                    </a:cubicBezTo>
                    <a:cubicBezTo>
                      <a:pt x="31" y="160"/>
                      <a:pt x="46" y="153"/>
                      <a:pt x="64" y="153"/>
                    </a:cubicBezTo>
                    <a:cubicBezTo>
                      <a:pt x="67" y="153"/>
                      <a:pt x="71" y="154"/>
                      <a:pt x="74" y="154"/>
                    </a:cubicBezTo>
                    <a:cubicBezTo>
                      <a:pt x="29" y="80"/>
                      <a:pt x="29" y="80"/>
                      <a:pt x="29" y="80"/>
                    </a:cubicBezTo>
                    <a:cubicBezTo>
                      <a:pt x="55" y="60"/>
                      <a:pt x="84" y="43"/>
                      <a:pt x="115" y="31"/>
                    </a:cubicBezTo>
                    <a:cubicBezTo>
                      <a:pt x="167" y="9"/>
                      <a:pt x="221" y="0"/>
                      <a:pt x="278" y="3"/>
                    </a:cubicBezTo>
                    <a:cubicBezTo>
                      <a:pt x="337" y="7"/>
                      <a:pt x="392" y="23"/>
                      <a:pt x="445" y="52"/>
                    </a:cubicBezTo>
                    <a:cubicBezTo>
                      <a:pt x="471" y="67"/>
                      <a:pt x="494" y="84"/>
                      <a:pt x="515" y="102"/>
                    </a:cubicBezTo>
                    <a:close/>
                  </a:path>
                </a:pathLst>
              </a:custGeom>
              <a:solidFill>
                <a:srgbClr val="666666"/>
              </a:solidFill>
              <a:ln w="19050">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sp>
            <p:nvSpPr>
              <p:cNvPr id="81" name="Freeform 6">
                <a:extLst>
                  <a:ext uri="{FF2B5EF4-FFF2-40B4-BE49-F238E27FC236}">
                    <a16:creationId xmlns:a16="http://schemas.microsoft.com/office/drawing/2014/main" id="{6CBEFC4A-370F-4291-9992-4A97E6C983A8}"/>
                  </a:ext>
                </a:extLst>
              </p:cNvPr>
              <p:cNvSpPr>
                <a:spLocks/>
              </p:cNvSpPr>
              <p:nvPr/>
            </p:nvSpPr>
            <p:spPr bwMode="auto">
              <a:xfrm flipH="1">
                <a:off x="5194704" y="2558477"/>
                <a:ext cx="1243511" cy="1397138"/>
              </a:xfrm>
              <a:custGeom>
                <a:avLst/>
                <a:gdLst/>
                <a:ahLst/>
                <a:cxnLst>
                  <a:cxn ang="0">
                    <a:pos x="458" y="345"/>
                  </a:cxn>
                  <a:cxn ang="0">
                    <a:pos x="365" y="403"/>
                  </a:cxn>
                  <a:cxn ang="0">
                    <a:pos x="365" y="402"/>
                  </a:cxn>
                  <a:cxn ang="0">
                    <a:pos x="346" y="356"/>
                  </a:cxn>
                  <a:cxn ang="0">
                    <a:pos x="301" y="338"/>
                  </a:cxn>
                  <a:cxn ang="0">
                    <a:pos x="256" y="356"/>
                  </a:cxn>
                  <a:cxn ang="0">
                    <a:pos x="237" y="402"/>
                  </a:cxn>
                  <a:cxn ang="0">
                    <a:pos x="256" y="447"/>
                  </a:cxn>
                  <a:cxn ang="0">
                    <a:pos x="273" y="459"/>
                  </a:cxn>
                  <a:cxn ang="0">
                    <a:pos x="184" y="515"/>
                  </a:cxn>
                  <a:cxn ang="0">
                    <a:pos x="122" y="411"/>
                  </a:cxn>
                  <a:cxn ang="0">
                    <a:pos x="109" y="429"/>
                  </a:cxn>
                  <a:cxn ang="0">
                    <a:pos x="64" y="448"/>
                  </a:cxn>
                  <a:cxn ang="0">
                    <a:pos x="18" y="429"/>
                  </a:cxn>
                  <a:cxn ang="0">
                    <a:pos x="0" y="385"/>
                  </a:cxn>
                  <a:cxn ang="0">
                    <a:pos x="18" y="339"/>
                  </a:cxn>
                  <a:cxn ang="0">
                    <a:pos x="64" y="321"/>
                  </a:cxn>
                  <a:cxn ang="0">
                    <a:pos x="67" y="321"/>
                  </a:cxn>
                  <a:cxn ang="0">
                    <a:pos x="3" y="213"/>
                  </a:cxn>
                  <a:cxn ang="0">
                    <a:pos x="120" y="141"/>
                  </a:cxn>
                  <a:cxn ang="0">
                    <a:pos x="119" y="155"/>
                  </a:cxn>
                  <a:cxn ang="0">
                    <a:pos x="137" y="200"/>
                  </a:cxn>
                  <a:cxn ang="0">
                    <a:pos x="182" y="218"/>
                  </a:cxn>
                  <a:cxn ang="0">
                    <a:pos x="227" y="200"/>
                  </a:cxn>
                  <a:cxn ang="0">
                    <a:pos x="246" y="155"/>
                  </a:cxn>
                  <a:cxn ang="0">
                    <a:pos x="227" y="109"/>
                  </a:cxn>
                  <a:cxn ang="0">
                    <a:pos x="198" y="92"/>
                  </a:cxn>
                  <a:cxn ang="0">
                    <a:pos x="347" y="0"/>
                  </a:cxn>
                  <a:cxn ang="0">
                    <a:pos x="443" y="159"/>
                  </a:cxn>
                  <a:cxn ang="0">
                    <a:pos x="447" y="305"/>
                  </a:cxn>
                  <a:cxn ang="0">
                    <a:pos x="458" y="345"/>
                  </a:cxn>
                </a:cxnLst>
                <a:rect l="0" t="0" r="r" b="b"/>
                <a:pathLst>
                  <a:path w="458" h="515">
                    <a:moveTo>
                      <a:pt x="458" y="345"/>
                    </a:moveTo>
                    <a:cubicBezTo>
                      <a:pt x="365" y="403"/>
                      <a:pt x="365" y="403"/>
                      <a:pt x="365" y="403"/>
                    </a:cubicBezTo>
                    <a:cubicBezTo>
                      <a:pt x="365" y="402"/>
                      <a:pt x="365" y="402"/>
                      <a:pt x="365" y="402"/>
                    </a:cubicBezTo>
                    <a:cubicBezTo>
                      <a:pt x="365" y="384"/>
                      <a:pt x="358" y="369"/>
                      <a:pt x="346" y="356"/>
                    </a:cubicBezTo>
                    <a:cubicBezTo>
                      <a:pt x="334" y="344"/>
                      <a:pt x="319" y="338"/>
                      <a:pt x="301" y="338"/>
                    </a:cubicBezTo>
                    <a:cubicBezTo>
                      <a:pt x="283" y="338"/>
                      <a:pt x="268" y="344"/>
                      <a:pt x="256" y="356"/>
                    </a:cubicBezTo>
                    <a:cubicBezTo>
                      <a:pt x="243" y="369"/>
                      <a:pt x="237" y="384"/>
                      <a:pt x="237" y="402"/>
                    </a:cubicBezTo>
                    <a:cubicBezTo>
                      <a:pt x="237" y="419"/>
                      <a:pt x="243" y="434"/>
                      <a:pt x="256" y="447"/>
                    </a:cubicBezTo>
                    <a:cubicBezTo>
                      <a:pt x="261" y="452"/>
                      <a:pt x="267" y="456"/>
                      <a:pt x="273" y="459"/>
                    </a:cubicBezTo>
                    <a:cubicBezTo>
                      <a:pt x="184" y="515"/>
                      <a:pt x="184" y="515"/>
                      <a:pt x="184" y="515"/>
                    </a:cubicBezTo>
                    <a:cubicBezTo>
                      <a:pt x="122" y="411"/>
                      <a:pt x="122" y="411"/>
                      <a:pt x="122" y="411"/>
                    </a:cubicBezTo>
                    <a:cubicBezTo>
                      <a:pt x="119" y="418"/>
                      <a:pt x="114" y="424"/>
                      <a:pt x="109" y="429"/>
                    </a:cubicBezTo>
                    <a:cubicBezTo>
                      <a:pt x="96" y="442"/>
                      <a:pt x="81" y="448"/>
                      <a:pt x="64" y="448"/>
                    </a:cubicBezTo>
                    <a:cubicBezTo>
                      <a:pt x="46" y="448"/>
                      <a:pt x="31" y="442"/>
                      <a:pt x="18" y="429"/>
                    </a:cubicBezTo>
                    <a:cubicBezTo>
                      <a:pt x="6" y="417"/>
                      <a:pt x="0" y="402"/>
                      <a:pt x="0" y="385"/>
                    </a:cubicBezTo>
                    <a:cubicBezTo>
                      <a:pt x="0" y="367"/>
                      <a:pt x="6" y="352"/>
                      <a:pt x="18" y="339"/>
                    </a:cubicBezTo>
                    <a:cubicBezTo>
                      <a:pt x="31" y="327"/>
                      <a:pt x="46" y="321"/>
                      <a:pt x="64" y="321"/>
                    </a:cubicBezTo>
                    <a:cubicBezTo>
                      <a:pt x="65" y="321"/>
                      <a:pt x="66" y="321"/>
                      <a:pt x="67" y="321"/>
                    </a:cubicBezTo>
                    <a:cubicBezTo>
                      <a:pt x="3" y="213"/>
                      <a:pt x="3" y="213"/>
                      <a:pt x="3" y="213"/>
                    </a:cubicBezTo>
                    <a:cubicBezTo>
                      <a:pt x="120" y="141"/>
                      <a:pt x="120" y="141"/>
                      <a:pt x="120" y="141"/>
                    </a:cubicBezTo>
                    <a:cubicBezTo>
                      <a:pt x="119" y="145"/>
                      <a:pt x="119" y="150"/>
                      <a:pt x="119" y="155"/>
                    </a:cubicBezTo>
                    <a:cubicBezTo>
                      <a:pt x="119" y="172"/>
                      <a:pt x="125" y="187"/>
                      <a:pt x="137" y="200"/>
                    </a:cubicBezTo>
                    <a:cubicBezTo>
                      <a:pt x="150" y="212"/>
                      <a:pt x="165" y="218"/>
                      <a:pt x="182" y="218"/>
                    </a:cubicBezTo>
                    <a:cubicBezTo>
                      <a:pt x="200" y="218"/>
                      <a:pt x="215" y="212"/>
                      <a:pt x="227" y="200"/>
                    </a:cubicBezTo>
                    <a:cubicBezTo>
                      <a:pt x="240" y="187"/>
                      <a:pt x="246" y="172"/>
                      <a:pt x="246" y="155"/>
                    </a:cubicBezTo>
                    <a:cubicBezTo>
                      <a:pt x="246" y="137"/>
                      <a:pt x="240" y="122"/>
                      <a:pt x="227" y="109"/>
                    </a:cubicBezTo>
                    <a:cubicBezTo>
                      <a:pt x="219" y="101"/>
                      <a:pt x="209" y="95"/>
                      <a:pt x="198" y="92"/>
                    </a:cubicBezTo>
                    <a:cubicBezTo>
                      <a:pt x="347" y="0"/>
                      <a:pt x="347" y="0"/>
                      <a:pt x="347" y="0"/>
                    </a:cubicBezTo>
                    <a:cubicBezTo>
                      <a:pt x="396" y="43"/>
                      <a:pt x="428" y="97"/>
                      <a:pt x="443" y="159"/>
                    </a:cubicBezTo>
                    <a:cubicBezTo>
                      <a:pt x="454" y="205"/>
                      <a:pt x="456" y="254"/>
                      <a:pt x="447" y="305"/>
                    </a:cubicBezTo>
                    <a:cubicBezTo>
                      <a:pt x="445" y="314"/>
                      <a:pt x="449" y="328"/>
                      <a:pt x="458" y="345"/>
                    </a:cubicBezTo>
                    <a:close/>
                  </a:path>
                </a:pathLst>
              </a:custGeom>
              <a:solidFill>
                <a:srgbClr val="006666"/>
              </a:solidFill>
              <a:ln w="19050">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sp>
            <p:nvSpPr>
              <p:cNvPr id="82" name="Freeform 8">
                <a:extLst>
                  <a:ext uri="{FF2B5EF4-FFF2-40B4-BE49-F238E27FC236}">
                    <a16:creationId xmlns:a16="http://schemas.microsoft.com/office/drawing/2014/main" id="{D6C3A86C-7940-4824-81DB-B73BD04158D6}"/>
                  </a:ext>
                </a:extLst>
              </p:cNvPr>
              <p:cNvSpPr>
                <a:spLocks/>
              </p:cNvSpPr>
              <p:nvPr/>
            </p:nvSpPr>
            <p:spPr bwMode="auto">
              <a:xfrm flipH="1">
                <a:off x="5938201" y="3136753"/>
                <a:ext cx="1242062" cy="1318875"/>
              </a:xfrm>
              <a:custGeom>
                <a:avLst/>
                <a:gdLst/>
                <a:ahLst/>
                <a:cxnLst>
                  <a:cxn ang="0">
                    <a:pos x="457" y="302"/>
                  </a:cxn>
                  <a:cxn ang="0">
                    <a:pos x="367" y="357"/>
                  </a:cxn>
                  <a:cxn ang="0">
                    <a:pos x="382" y="368"/>
                  </a:cxn>
                  <a:cxn ang="0">
                    <a:pos x="400" y="414"/>
                  </a:cxn>
                  <a:cxn ang="0">
                    <a:pos x="382" y="458"/>
                  </a:cxn>
                  <a:cxn ang="0">
                    <a:pos x="337" y="477"/>
                  </a:cxn>
                  <a:cxn ang="0">
                    <a:pos x="291" y="458"/>
                  </a:cxn>
                  <a:cxn ang="0">
                    <a:pos x="273" y="416"/>
                  </a:cxn>
                  <a:cxn ang="0">
                    <a:pos x="158" y="486"/>
                  </a:cxn>
                  <a:cxn ang="0">
                    <a:pos x="148" y="435"/>
                  </a:cxn>
                  <a:cxn ang="0">
                    <a:pos x="139" y="403"/>
                  </a:cxn>
                  <a:cxn ang="0">
                    <a:pos x="108" y="372"/>
                  </a:cxn>
                  <a:cxn ang="0">
                    <a:pos x="45" y="283"/>
                  </a:cxn>
                  <a:cxn ang="0">
                    <a:pos x="0" y="172"/>
                  </a:cxn>
                  <a:cxn ang="0">
                    <a:pos x="83" y="120"/>
                  </a:cxn>
                  <a:cxn ang="0">
                    <a:pos x="83" y="125"/>
                  </a:cxn>
                  <a:cxn ang="0">
                    <a:pos x="101" y="170"/>
                  </a:cxn>
                  <a:cxn ang="0">
                    <a:pos x="146" y="188"/>
                  </a:cxn>
                  <a:cxn ang="0">
                    <a:pos x="191" y="170"/>
                  </a:cxn>
                  <a:cxn ang="0">
                    <a:pos x="210" y="125"/>
                  </a:cxn>
                  <a:cxn ang="0">
                    <a:pos x="191" y="79"/>
                  </a:cxn>
                  <a:cxn ang="0">
                    <a:pos x="171" y="65"/>
                  </a:cxn>
                  <a:cxn ang="0">
                    <a:pos x="276" y="0"/>
                  </a:cxn>
                  <a:cxn ang="0">
                    <a:pos x="340" y="108"/>
                  </a:cxn>
                  <a:cxn ang="0">
                    <a:pos x="337" y="108"/>
                  </a:cxn>
                  <a:cxn ang="0">
                    <a:pos x="291" y="126"/>
                  </a:cxn>
                  <a:cxn ang="0">
                    <a:pos x="273" y="172"/>
                  </a:cxn>
                  <a:cxn ang="0">
                    <a:pos x="291" y="216"/>
                  </a:cxn>
                  <a:cxn ang="0">
                    <a:pos x="337" y="235"/>
                  </a:cxn>
                  <a:cxn ang="0">
                    <a:pos x="382" y="216"/>
                  </a:cxn>
                  <a:cxn ang="0">
                    <a:pos x="395" y="198"/>
                  </a:cxn>
                  <a:cxn ang="0">
                    <a:pos x="457" y="302"/>
                  </a:cxn>
                </a:cxnLst>
                <a:rect l="0" t="0" r="r" b="b"/>
                <a:pathLst>
                  <a:path w="457" h="486">
                    <a:moveTo>
                      <a:pt x="457" y="302"/>
                    </a:moveTo>
                    <a:cubicBezTo>
                      <a:pt x="367" y="357"/>
                      <a:pt x="367" y="357"/>
                      <a:pt x="367" y="357"/>
                    </a:cubicBezTo>
                    <a:cubicBezTo>
                      <a:pt x="372" y="360"/>
                      <a:pt x="377" y="364"/>
                      <a:pt x="382" y="368"/>
                    </a:cubicBezTo>
                    <a:cubicBezTo>
                      <a:pt x="394" y="381"/>
                      <a:pt x="400" y="396"/>
                      <a:pt x="400" y="414"/>
                    </a:cubicBezTo>
                    <a:cubicBezTo>
                      <a:pt x="400" y="431"/>
                      <a:pt x="394" y="446"/>
                      <a:pt x="382" y="458"/>
                    </a:cubicBezTo>
                    <a:cubicBezTo>
                      <a:pt x="369" y="471"/>
                      <a:pt x="354" y="477"/>
                      <a:pt x="337" y="477"/>
                    </a:cubicBezTo>
                    <a:cubicBezTo>
                      <a:pt x="319" y="477"/>
                      <a:pt x="304" y="471"/>
                      <a:pt x="291" y="458"/>
                    </a:cubicBezTo>
                    <a:cubicBezTo>
                      <a:pt x="280" y="447"/>
                      <a:pt x="273" y="432"/>
                      <a:pt x="273" y="416"/>
                    </a:cubicBezTo>
                    <a:cubicBezTo>
                      <a:pt x="158" y="486"/>
                      <a:pt x="158" y="486"/>
                      <a:pt x="158" y="486"/>
                    </a:cubicBezTo>
                    <a:cubicBezTo>
                      <a:pt x="156" y="469"/>
                      <a:pt x="152" y="452"/>
                      <a:pt x="148" y="435"/>
                    </a:cubicBezTo>
                    <a:cubicBezTo>
                      <a:pt x="139" y="403"/>
                      <a:pt x="139" y="403"/>
                      <a:pt x="139" y="403"/>
                    </a:cubicBezTo>
                    <a:cubicBezTo>
                      <a:pt x="108" y="372"/>
                      <a:pt x="108" y="372"/>
                      <a:pt x="108" y="372"/>
                    </a:cubicBezTo>
                    <a:cubicBezTo>
                      <a:pt x="84" y="345"/>
                      <a:pt x="63" y="315"/>
                      <a:pt x="45" y="283"/>
                    </a:cubicBezTo>
                    <a:cubicBezTo>
                      <a:pt x="25" y="246"/>
                      <a:pt x="9" y="209"/>
                      <a:pt x="0" y="172"/>
                    </a:cubicBezTo>
                    <a:cubicBezTo>
                      <a:pt x="83" y="120"/>
                      <a:pt x="83" y="120"/>
                      <a:pt x="83" y="120"/>
                    </a:cubicBezTo>
                    <a:cubicBezTo>
                      <a:pt x="83" y="122"/>
                      <a:pt x="83" y="123"/>
                      <a:pt x="83" y="125"/>
                    </a:cubicBezTo>
                    <a:cubicBezTo>
                      <a:pt x="83" y="142"/>
                      <a:pt x="89" y="157"/>
                      <a:pt x="101" y="170"/>
                    </a:cubicBezTo>
                    <a:cubicBezTo>
                      <a:pt x="114" y="182"/>
                      <a:pt x="129" y="188"/>
                      <a:pt x="146" y="188"/>
                    </a:cubicBezTo>
                    <a:cubicBezTo>
                      <a:pt x="164" y="188"/>
                      <a:pt x="179" y="182"/>
                      <a:pt x="191" y="170"/>
                    </a:cubicBezTo>
                    <a:cubicBezTo>
                      <a:pt x="204" y="157"/>
                      <a:pt x="210" y="142"/>
                      <a:pt x="210" y="125"/>
                    </a:cubicBezTo>
                    <a:cubicBezTo>
                      <a:pt x="210" y="107"/>
                      <a:pt x="204" y="92"/>
                      <a:pt x="191" y="79"/>
                    </a:cubicBezTo>
                    <a:cubicBezTo>
                      <a:pt x="185" y="73"/>
                      <a:pt x="178" y="68"/>
                      <a:pt x="171" y="65"/>
                    </a:cubicBezTo>
                    <a:cubicBezTo>
                      <a:pt x="276" y="0"/>
                      <a:pt x="276" y="0"/>
                      <a:pt x="276" y="0"/>
                    </a:cubicBezTo>
                    <a:cubicBezTo>
                      <a:pt x="340" y="108"/>
                      <a:pt x="340" y="108"/>
                      <a:pt x="340" y="108"/>
                    </a:cubicBezTo>
                    <a:cubicBezTo>
                      <a:pt x="339" y="108"/>
                      <a:pt x="338" y="108"/>
                      <a:pt x="337" y="108"/>
                    </a:cubicBezTo>
                    <a:cubicBezTo>
                      <a:pt x="319" y="108"/>
                      <a:pt x="304" y="114"/>
                      <a:pt x="291" y="126"/>
                    </a:cubicBezTo>
                    <a:cubicBezTo>
                      <a:pt x="279" y="139"/>
                      <a:pt x="273" y="154"/>
                      <a:pt x="273" y="172"/>
                    </a:cubicBezTo>
                    <a:cubicBezTo>
                      <a:pt x="273" y="189"/>
                      <a:pt x="279" y="204"/>
                      <a:pt x="291" y="216"/>
                    </a:cubicBezTo>
                    <a:cubicBezTo>
                      <a:pt x="304" y="229"/>
                      <a:pt x="319" y="235"/>
                      <a:pt x="337" y="235"/>
                    </a:cubicBezTo>
                    <a:cubicBezTo>
                      <a:pt x="354" y="235"/>
                      <a:pt x="369" y="229"/>
                      <a:pt x="382" y="216"/>
                    </a:cubicBezTo>
                    <a:cubicBezTo>
                      <a:pt x="387" y="211"/>
                      <a:pt x="392" y="205"/>
                      <a:pt x="395" y="198"/>
                    </a:cubicBezTo>
                    <a:lnTo>
                      <a:pt x="457" y="302"/>
                    </a:lnTo>
                    <a:close/>
                  </a:path>
                </a:pathLst>
              </a:custGeom>
              <a:solidFill>
                <a:srgbClr val="FF0000"/>
              </a:solidFill>
              <a:ln w="19050">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sp>
            <p:nvSpPr>
              <p:cNvPr id="83" name="Freeform 9">
                <a:extLst>
                  <a:ext uri="{FF2B5EF4-FFF2-40B4-BE49-F238E27FC236}">
                    <a16:creationId xmlns:a16="http://schemas.microsoft.com/office/drawing/2014/main" id="{71418146-522C-408E-ABF4-B6B6B6EB63DD}"/>
                  </a:ext>
                </a:extLst>
              </p:cNvPr>
              <p:cNvSpPr>
                <a:spLocks/>
              </p:cNvSpPr>
              <p:nvPr/>
            </p:nvSpPr>
            <p:spPr bwMode="auto">
              <a:xfrm flipH="1">
                <a:off x="5527321" y="3947421"/>
                <a:ext cx="1336267" cy="1082637"/>
              </a:xfrm>
              <a:custGeom>
                <a:avLst/>
                <a:gdLst/>
                <a:ahLst/>
                <a:cxnLst>
                  <a:cxn ang="0">
                    <a:pos x="455" y="188"/>
                  </a:cxn>
                  <a:cxn ang="0">
                    <a:pos x="371" y="286"/>
                  </a:cxn>
                  <a:cxn ang="0">
                    <a:pos x="361" y="387"/>
                  </a:cxn>
                  <a:cxn ang="0">
                    <a:pos x="363" y="399"/>
                  </a:cxn>
                  <a:cxn ang="0">
                    <a:pos x="0" y="399"/>
                  </a:cxn>
                  <a:cxn ang="0">
                    <a:pos x="45" y="209"/>
                  </a:cxn>
                  <a:cxn ang="0">
                    <a:pos x="42" y="184"/>
                  </a:cxn>
                  <a:cxn ang="0">
                    <a:pos x="157" y="114"/>
                  </a:cxn>
                  <a:cxn ang="0">
                    <a:pos x="175" y="156"/>
                  </a:cxn>
                  <a:cxn ang="0">
                    <a:pos x="221" y="175"/>
                  </a:cxn>
                  <a:cxn ang="0">
                    <a:pos x="266" y="156"/>
                  </a:cxn>
                  <a:cxn ang="0">
                    <a:pos x="284" y="112"/>
                  </a:cxn>
                  <a:cxn ang="0">
                    <a:pos x="266" y="66"/>
                  </a:cxn>
                  <a:cxn ang="0">
                    <a:pos x="251" y="55"/>
                  </a:cxn>
                  <a:cxn ang="0">
                    <a:pos x="341" y="0"/>
                  </a:cxn>
                  <a:cxn ang="0">
                    <a:pos x="374" y="55"/>
                  </a:cxn>
                  <a:cxn ang="0">
                    <a:pos x="383" y="44"/>
                  </a:cxn>
                  <a:cxn ang="0">
                    <a:pos x="428" y="25"/>
                  </a:cxn>
                  <a:cxn ang="0">
                    <a:pos x="473" y="44"/>
                  </a:cxn>
                  <a:cxn ang="0">
                    <a:pos x="492" y="89"/>
                  </a:cxn>
                  <a:cxn ang="0">
                    <a:pos x="473" y="134"/>
                  </a:cxn>
                  <a:cxn ang="0">
                    <a:pos x="433" y="153"/>
                  </a:cxn>
                  <a:cxn ang="0">
                    <a:pos x="455" y="188"/>
                  </a:cxn>
                </a:cxnLst>
                <a:rect l="0" t="0" r="r" b="b"/>
                <a:pathLst>
                  <a:path w="492" h="399">
                    <a:moveTo>
                      <a:pt x="455" y="188"/>
                    </a:moveTo>
                    <a:cubicBezTo>
                      <a:pt x="414" y="188"/>
                      <a:pt x="386" y="221"/>
                      <a:pt x="371" y="286"/>
                    </a:cubicBezTo>
                    <a:cubicBezTo>
                      <a:pt x="364" y="320"/>
                      <a:pt x="360" y="353"/>
                      <a:pt x="361" y="387"/>
                    </a:cubicBezTo>
                    <a:cubicBezTo>
                      <a:pt x="363" y="399"/>
                      <a:pt x="363" y="399"/>
                      <a:pt x="363" y="399"/>
                    </a:cubicBezTo>
                    <a:cubicBezTo>
                      <a:pt x="0" y="399"/>
                      <a:pt x="0" y="399"/>
                      <a:pt x="0" y="399"/>
                    </a:cubicBezTo>
                    <a:cubicBezTo>
                      <a:pt x="38" y="354"/>
                      <a:pt x="53" y="290"/>
                      <a:pt x="45" y="209"/>
                    </a:cubicBezTo>
                    <a:cubicBezTo>
                      <a:pt x="45" y="201"/>
                      <a:pt x="44" y="193"/>
                      <a:pt x="42" y="184"/>
                    </a:cubicBezTo>
                    <a:cubicBezTo>
                      <a:pt x="157" y="114"/>
                      <a:pt x="157" y="114"/>
                      <a:pt x="157" y="114"/>
                    </a:cubicBezTo>
                    <a:cubicBezTo>
                      <a:pt x="157" y="130"/>
                      <a:pt x="164" y="145"/>
                      <a:pt x="175" y="156"/>
                    </a:cubicBezTo>
                    <a:cubicBezTo>
                      <a:pt x="188" y="169"/>
                      <a:pt x="203" y="175"/>
                      <a:pt x="221" y="175"/>
                    </a:cubicBezTo>
                    <a:cubicBezTo>
                      <a:pt x="238" y="175"/>
                      <a:pt x="253" y="169"/>
                      <a:pt x="266" y="156"/>
                    </a:cubicBezTo>
                    <a:cubicBezTo>
                      <a:pt x="278" y="144"/>
                      <a:pt x="284" y="129"/>
                      <a:pt x="284" y="112"/>
                    </a:cubicBezTo>
                    <a:cubicBezTo>
                      <a:pt x="284" y="94"/>
                      <a:pt x="278" y="79"/>
                      <a:pt x="266" y="66"/>
                    </a:cubicBezTo>
                    <a:cubicBezTo>
                      <a:pt x="261" y="62"/>
                      <a:pt x="256" y="58"/>
                      <a:pt x="251" y="55"/>
                    </a:cubicBezTo>
                    <a:cubicBezTo>
                      <a:pt x="341" y="0"/>
                      <a:pt x="341" y="0"/>
                      <a:pt x="341" y="0"/>
                    </a:cubicBezTo>
                    <a:cubicBezTo>
                      <a:pt x="374" y="55"/>
                      <a:pt x="374" y="55"/>
                      <a:pt x="374" y="55"/>
                    </a:cubicBezTo>
                    <a:cubicBezTo>
                      <a:pt x="377" y="51"/>
                      <a:pt x="379" y="47"/>
                      <a:pt x="383" y="44"/>
                    </a:cubicBezTo>
                    <a:cubicBezTo>
                      <a:pt x="395" y="32"/>
                      <a:pt x="411" y="25"/>
                      <a:pt x="428" y="25"/>
                    </a:cubicBezTo>
                    <a:cubicBezTo>
                      <a:pt x="446" y="25"/>
                      <a:pt x="461" y="32"/>
                      <a:pt x="473" y="44"/>
                    </a:cubicBezTo>
                    <a:cubicBezTo>
                      <a:pt x="486" y="56"/>
                      <a:pt x="492" y="72"/>
                      <a:pt x="492" y="89"/>
                    </a:cubicBezTo>
                    <a:cubicBezTo>
                      <a:pt x="492" y="107"/>
                      <a:pt x="486" y="122"/>
                      <a:pt x="473" y="134"/>
                    </a:cubicBezTo>
                    <a:cubicBezTo>
                      <a:pt x="462" y="146"/>
                      <a:pt x="449" y="152"/>
                      <a:pt x="433" y="153"/>
                    </a:cubicBezTo>
                    <a:lnTo>
                      <a:pt x="455" y="188"/>
                    </a:lnTo>
                    <a:close/>
                  </a:path>
                </a:pathLst>
              </a:custGeom>
              <a:solidFill>
                <a:schemeClr val="tx1"/>
              </a:solidFill>
              <a:ln w="19050">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sp>
            <p:nvSpPr>
              <p:cNvPr id="84" name="Freeform 10">
                <a:extLst>
                  <a:ext uri="{FF2B5EF4-FFF2-40B4-BE49-F238E27FC236}">
                    <a16:creationId xmlns:a16="http://schemas.microsoft.com/office/drawing/2014/main" id="{5DAD71B9-43D3-4E8B-A495-688A85DA7A08}"/>
                  </a:ext>
                </a:extLst>
              </p:cNvPr>
              <p:cNvSpPr>
                <a:spLocks/>
              </p:cNvSpPr>
              <p:nvPr/>
            </p:nvSpPr>
            <p:spPr bwMode="auto">
              <a:xfrm flipH="1">
                <a:off x="6429518" y="2499055"/>
                <a:ext cx="795673" cy="1147856"/>
              </a:xfrm>
              <a:custGeom>
                <a:avLst/>
                <a:gdLst/>
                <a:ahLst/>
                <a:cxnLst>
                  <a:cxn ang="0">
                    <a:pos x="17" y="407"/>
                  </a:cxn>
                  <a:cxn ang="0">
                    <a:pos x="18" y="207"/>
                  </a:cxn>
                  <a:cxn ang="0">
                    <a:pos x="101" y="47"/>
                  </a:cxn>
                  <a:cxn ang="0">
                    <a:pos x="151" y="0"/>
                  </a:cxn>
                  <a:cxn ang="0">
                    <a:pos x="196" y="74"/>
                  </a:cxn>
                  <a:cxn ang="0">
                    <a:pos x="186" y="73"/>
                  </a:cxn>
                  <a:cxn ang="0">
                    <a:pos x="140" y="92"/>
                  </a:cxn>
                  <a:cxn ang="0">
                    <a:pos x="122" y="137"/>
                  </a:cxn>
                  <a:cxn ang="0">
                    <a:pos x="140" y="182"/>
                  </a:cxn>
                  <a:cxn ang="0">
                    <a:pos x="186" y="201"/>
                  </a:cxn>
                  <a:cxn ang="0">
                    <a:pos x="231" y="182"/>
                  </a:cxn>
                  <a:cxn ang="0">
                    <a:pos x="246" y="158"/>
                  </a:cxn>
                  <a:cxn ang="0">
                    <a:pos x="293" y="235"/>
                  </a:cxn>
                  <a:cxn ang="0">
                    <a:pos x="188" y="300"/>
                  </a:cxn>
                  <a:cxn ang="0">
                    <a:pos x="208" y="314"/>
                  </a:cxn>
                  <a:cxn ang="0">
                    <a:pos x="227" y="360"/>
                  </a:cxn>
                  <a:cxn ang="0">
                    <a:pos x="208" y="405"/>
                  </a:cxn>
                  <a:cxn ang="0">
                    <a:pos x="163" y="423"/>
                  </a:cxn>
                  <a:cxn ang="0">
                    <a:pos x="118" y="405"/>
                  </a:cxn>
                  <a:cxn ang="0">
                    <a:pos x="100" y="360"/>
                  </a:cxn>
                  <a:cxn ang="0">
                    <a:pos x="100" y="355"/>
                  </a:cxn>
                  <a:cxn ang="0">
                    <a:pos x="17" y="407"/>
                  </a:cxn>
                </a:cxnLst>
                <a:rect l="0" t="0" r="r" b="b"/>
                <a:pathLst>
                  <a:path w="293" h="423">
                    <a:moveTo>
                      <a:pt x="17" y="407"/>
                    </a:moveTo>
                    <a:cubicBezTo>
                      <a:pt x="0" y="341"/>
                      <a:pt x="1" y="275"/>
                      <a:pt x="18" y="207"/>
                    </a:cubicBezTo>
                    <a:cubicBezTo>
                      <a:pt x="33" y="145"/>
                      <a:pt x="61" y="92"/>
                      <a:pt x="101" y="47"/>
                    </a:cubicBezTo>
                    <a:cubicBezTo>
                      <a:pt x="116" y="29"/>
                      <a:pt x="133" y="14"/>
                      <a:pt x="151" y="0"/>
                    </a:cubicBezTo>
                    <a:cubicBezTo>
                      <a:pt x="196" y="74"/>
                      <a:pt x="196" y="74"/>
                      <a:pt x="196" y="74"/>
                    </a:cubicBezTo>
                    <a:cubicBezTo>
                      <a:pt x="193" y="74"/>
                      <a:pt x="189" y="73"/>
                      <a:pt x="186" y="73"/>
                    </a:cubicBezTo>
                    <a:cubicBezTo>
                      <a:pt x="168" y="73"/>
                      <a:pt x="153" y="80"/>
                      <a:pt x="140" y="92"/>
                    </a:cubicBezTo>
                    <a:cubicBezTo>
                      <a:pt x="128" y="104"/>
                      <a:pt x="122" y="120"/>
                      <a:pt x="122" y="137"/>
                    </a:cubicBezTo>
                    <a:cubicBezTo>
                      <a:pt x="122" y="155"/>
                      <a:pt x="128" y="170"/>
                      <a:pt x="140" y="182"/>
                    </a:cubicBezTo>
                    <a:cubicBezTo>
                      <a:pt x="153" y="195"/>
                      <a:pt x="168" y="201"/>
                      <a:pt x="186" y="201"/>
                    </a:cubicBezTo>
                    <a:cubicBezTo>
                      <a:pt x="203" y="201"/>
                      <a:pt x="218" y="195"/>
                      <a:pt x="231" y="182"/>
                    </a:cubicBezTo>
                    <a:cubicBezTo>
                      <a:pt x="238" y="175"/>
                      <a:pt x="243" y="167"/>
                      <a:pt x="246" y="158"/>
                    </a:cubicBezTo>
                    <a:cubicBezTo>
                      <a:pt x="293" y="235"/>
                      <a:pt x="293" y="235"/>
                      <a:pt x="293" y="235"/>
                    </a:cubicBezTo>
                    <a:cubicBezTo>
                      <a:pt x="188" y="300"/>
                      <a:pt x="188" y="300"/>
                      <a:pt x="188" y="300"/>
                    </a:cubicBezTo>
                    <a:cubicBezTo>
                      <a:pt x="195" y="303"/>
                      <a:pt x="202" y="308"/>
                      <a:pt x="208" y="314"/>
                    </a:cubicBezTo>
                    <a:cubicBezTo>
                      <a:pt x="221" y="327"/>
                      <a:pt x="227" y="342"/>
                      <a:pt x="227" y="360"/>
                    </a:cubicBezTo>
                    <a:cubicBezTo>
                      <a:pt x="227" y="377"/>
                      <a:pt x="221" y="392"/>
                      <a:pt x="208" y="405"/>
                    </a:cubicBezTo>
                    <a:cubicBezTo>
                      <a:pt x="196" y="417"/>
                      <a:pt x="181" y="423"/>
                      <a:pt x="163" y="423"/>
                    </a:cubicBezTo>
                    <a:cubicBezTo>
                      <a:pt x="146" y="423"/>
                      <a:pt x="131" y="417"/>
                      <a:pt x="118" y="405"/>
                    </a:cubicBezTo>
                    <a:cubicBezTo>
                      <a:pt x="106" y="392"/>
                      <a:pt x="100" y="377"/>
                      <a:pt x="100" y="360"/>
                    </a:cubicBezTo>
                    <a:cubicBezTo>
                      <a:pt x="100" y="358"/>
                      <a:pt x="100" y="357"/>
                      <a:pt x="100" y="355"/>
                    </a:cubicBezTo>
                    <a:lnTo>
                      <a:pt x="17" y="407"/>
                    </a:lnTo>
                    <a:close/>
                  </a:path>
                </a:pathLst>
              </a:custGeom>
              <a:solidFill>
                <a:schemeClr val="accent4">
                  <a:lumMod val="75000"/>
                </a:schemeClr>
              </a:solidFill>
              <a:ln w="19050">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sp>
            <p:nvSpPr>
              <p:cNvPr id="85" name="Text Placeholder 3">
                <a:extLst>
                  <a:ext uri="{FF2B5EF4-FFF2-40B4-BE49-F238E27FC236}">
                    <a16:creationId xmlns:a16="http://schemas.microsoft.com/office/drawing/2014/main" id="{5E6E1872-7279-4D31-82D5-1AEF02916134}"/>
                  </a:ext>
                </a:extLst>
              </p:cNvPr>
              <p:cNvSpPr txBox="1">
                <a:spLocks/>
              </p:cNvSpPr>
              <p:nvPr/>
            </p:nvSpPr>
            <p:spPr>
              <a:xfrm>
                <a:off x="5394313" y="3784741"/>
                <a:ext cx="63" cy="316631"/>
              </a:xfrm>
              <a:prstGeom prst="rect">
                <a:avLst/>
              </a:prstGeom>
            </p:spPr>
            <p:txBody>
              <a:bodyPr wrap="none" lIns="0" tIns="0" rIns="0" bIns="0" anchor="b">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US"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sp>
            <p:nvSpPr>
              <p:cNvPr id="86" name="Text Placeholder 3">
                <a:extLst>
                  <a:ext uri="{FF2B5EF4-FFF2-40B4-BE49-F238E27FC236}">
                    <a16:creationId xmlns:a16="http://schemas.microsoft.com/office/drawing/2014/main" id="{65766E6E-B6E5-498B-B0F4-179F678394BB}"/>
                  </a:ext>
                </a:extLst>
              </p:cNvPr>
              <p:cNvSpPr txBox="1">
                <a:spLocks/>
              </p:cNvSpPr>
              <p:nvPr/>
            </p:nvSpPr>
            <p:spPr>
              <a:xfrm>
                <a:off x="6206417" y="2515251"/>
                <a:ext cx="63" cy="316631"/>
              </a:xfrm>
              <a:prstGeom prst="rect">
                <a:avLst/>
              </a:prstGeom>
            </p:spPr>
            <p:txBody>
              <a:bodyPr wrap="none" lIns="0" tIns="0" rIns="0" bIns="0" anchor="b">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US"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sp>
            <p:nvSpPr>
              <p:cNvPr id="87" name="Text Placeholder 3">
                <a:extLst>
                  <a:ext uri="{FF2B5EF4-FFF2-40B4-BE49-F238E27FC236}">
                    <a16:creationId xmlns:a16="http://schemas.microsoft.com/office/drawing/2014/main" id="{252E52A0-53F6-4FC1-A5C1-FE9C94CF53E1}"/>
                  </a:ext>
                </a:extLst>
              </p:cNvPr>
              <p:cNvSpPr txBox="1">
                <a:spLocks/>
              </p:cNvSpPr>
              <p:nvPr/>
            </p:nvSpPr>
            <p:spPr>
              <a:xfrm>
                <a:off x="6913952" y="3070773"/>
                <a:ext cx="63" cy="316631"/>
              </a:xfrm>
              <a:prstGeom prst="rect">
                <a:avLst/>
              </a:prstGeom>
            </p:spPr>
            <p:txBody>
              <a:bodyPr wrap="none" lIns="0" tIns="0" rIns="0" bIns="0" anchor="b">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US"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sp>
            <p:nvSpPr>
              <p:cNvPr id="88" name="Text Placeholder 3">
                <a:extLst>
                  <a:ext uri="{FF2B5EF4-FFF2-40B4-BE49-F238E27FC236}">
                    <a16:creationId xmlns:a16="http://schemas.microsoft.com/office/drawing/2014/main" id="{455C7301-1518-4EDA-BFDD-310322DC90FC}"/>
                  </a:ext>
                </a:extLst>
              </p:cNvPr>
              <p:cNvSpPr txBox="1">
                <a:spLocks/>
              </p:cNvSpPr>
              <p:nvPr/>
            </p:nvSpPr>
            <p:spPr>
              <a:xfrm>
                <a:off x="5775408" y="3143651"/>
                <a:ext cx="63" cy="316631"/>
              </a:xfrm>
              <a:prstGeom prst="rect">
                <a:avLst/>
              </a:prstGeom>
            </p:spPr>
            <p:txBody>
              <a:bodyPr wrap="none" lIns="0" tIns="0" rIns="0" bIns="0" anchor="b">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US"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sp>
            <p:nvSpPr>
              <p:cNvPr id="89" name="Text Placeholder 3">
                <a:extLst>
                  <a:ext uri="{FF2B5EF4-FFF2-40B4-BE49-F238E27FC236}">
                    <a16:creationId xmlns:a16="http://schemas.microsoft.com/office/drawing/2014/main" id="{52B121FD-CED1-4266-8CB5-055B98CFAA97}"/>
                  </a:ext>
                </a:extLst>
              </p:cNvPr>
              <p:cNvSpPr txBox="1">
                <a:spLocks/>
              </p:cNvSpPr>
              <p:nvPr/>
            </p:nvSpPr>
            <p:spPr>
              <a:xfrm>
                <a:off x="6592246" y="3784741"/>
                <a:ext cx="63" cy="316631"/>
              </a:xfrm>
              <a:prstGeom prst="rect">
                <a:avLst/>
              </a:prstGeom>
            </p:spPr>
            <p:txBody>
              <a:bodyPr wrap="none" lIns="0" tIns="0" rIns="0" bIns="0" anchor="b">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US"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sp>
            <p:nvSpPr>
              <p:cNvPr id="90" name="Text Placeholder 3">
                <a:extLst>
                  <a:ext uri="{FF2B5EF4-FFF2-40B4-BE49-F238E27FC236}">
                    <a16:creationId xmlns:a16="http://schemas.microsoft.com/office/drawing/2014/main" id="{81BD0E7D-0C26-4708-B00A-3E0603619DB3}"/>
                  </a:ext>
                </a:extLst>
              </p:cNvPr>
              <p:cNvSpPr txBox="1">
                <a:spLocks/>
              </p:cNvSpPr>
              <p:nvPr/>
            </p:nvSpPr>
            <p:spPr>
              <a:xfrm>
                <a:off x="6275422" y="4584019"/>
                <a:ext cx="63" cy="316631"/>
              </a:xfrm>
              <a:prstGeom prst="rect">
                <a:avLst/>
              </a:prstGeom>
            </p:spPr>
            <p:txBody>
              <a:bodyPr wrap="none" lIns="0" tIns="0" rIns="0" bIns="0" anchor="b">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US"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grpSp>
      </p:grpSp>
      <p:grpSp>
        <p:nvGrpSpPr>
          <p:cNvPr id="145" name="Group 59">
            <a:extLst>
              <a:ext uri="{FF2B5EF4-FFF2-40B4-BE49-F238E27FC236}">
                <a16:creationId xmlns:a16="http://schemas.microsoft.com/office/drawing/2014/main" id="{B97A9F0E-13EF-4297-B9B4-51A23018A077}"/>
              </a:ext>
            </a:extLst>
          </p:cNvPr>
          <p:cNvGrpSpPr/>
          <p:nvPr/>
        </p:nvGrpSpPr>
        <p:grpSpPr>
          <a:xfrm>
            <a:off x="2225682" y="5094322"/>
            <a:ext cx="1797100" cy="564864"/>
            <a:chOff x="7258071" y="3382774"/>
            <a:chExt cx="1797100" cy="564864"/>
          </a:xfrm>
        </p:grpSpPr>
        <p:sp>
          <p:nvSpPr>
            <p:cNvPr id="146" name="TextBox 145">
              <a:extLst>
                <a:ext uri="{FF2B5EF4-FFF2-40B4-BE49-F238E27FC236}">
                  <a16:creationId xmlns:a16="http://schemas.microsoft.com/office/drawing/2014/main" id="{E2D17952-1AFE-43E8-8C57-F33C30522310}"/>
                </a:ext>
              </a:extLst>
            </p:cNvPr>
            <p:cNvSpPr txBox="1"/>
            <p:nvPr/>
          </p:nvSpPr>
          <p:spPr>
            <a:xfrm>
              <a:off x="7258071" y="3639861"/>
              <a:ext cx="1797100" cy="307777"/>
            </a:xfrm>
            <a:prstGeom prst="rect">
              <a:avLst/>
            </a:prstGeom>
            <a:noFill/>
          </p:spPr>
          <p:txBody>
            <a:bodyPr wrap="square" lIns="0" tIns="0" rIns="0" bIns="0" rtlCol="0">
              <a:spAutoFit/>
            </a:bodyPr>
            <a:lstStyle/>
            <a:p>
              <a:pPr lvl="0" algn="ctr" defTabSz="914400">
                <a:spcBef>
                  <a:spcPct val="20000"/>
                </a:spcBef>
                <a:defRPr/>
              </a:pPr>
              <a:r>
                <a:rPr lang="en-US" sz="1000" dirty="0">
                  <a:solidFill>
                    <a:schemeClr val="tx1">
                      <a:lumMod val="50000"/>
                      <a:lumOff val="50000"/>
                    </a:schemeClr>
                  </a:solidFill>
                </a:rPr>
                <a:t>Under consumer decision journey providing new actionable insights</a:t>
              </a:r>
              <a:endParaRPr lang="en-US" sz="1000" dirty="0">
                <a:solidFill>
                  <a:schemeClr val="tx1">
                    <a:lumMod val="65000"/>
                    <a:lumOff val="35000"/>
                  </a:schemeClr>
                </a:solidFill>
              </a:endParaRPr>
            </a:p>
          </p:txBody>
        </p:sp>
        <p:sp>
          <p:nvSpPr>
            <p:cNvPr id="147" name="Rectangle 146">
              <a:extLst>
                <a:ext uri="{FF2B5EF4-FFF2-40B4-BE49-F238E27FC236}">
                  <a16:creationId xmlns:a16="http://schemas.microsoft.com/office/drawing/2014/main" id="{1DEA1E58-AEFA-4BB5-B965-32A1F91EAC82}"/>
                </a:ext>
              </a:extLst>
            </p:cNvPr>
            <p:cNvSpPr/>
            <p:nvPr/>
          </p:nvSpPr>
          <p:spPr>
            <a:xfrm>
              <a:off x="7471369" y="3382774"/>
              <a:ext cx="1370503" cy="215444"/>
            </a:xfrm>
            <a:prstGeom prst="rect">
              <a:avLst/>
            </a:prstGeom>
          </p:spPr>
          <p:txBody>
            <a:bodyPr wrap="none" lIns="0" tIns="0" rIns="0" bIns="0">
              <a:spAutoFit/>
            </a:bodyPr>
            <a:lstStyle/>
            <a:p>
              <a:pPr algn="ctr"/>
              <a:r>
                <a:rPr lang="en-US" sz="1400" b="1" dirty="0">
                  <a:solidFill>
                    <a:schemeClr val="accent6"/>
                  </a:solidFill>
                </a:rPr>
                <a:t>Consumer Insights</a:t>
              </a:r>
            </a:p>
          </p:txBody>
        </p:sp>
      </p:grpSp>
      <p:grpSp>
        <p:nvGrpSpPr>
          <p:cNvPr id="148" name="Group 147">
            <a:extLst>
              <a:ext uri="{FF2B5EF4-FFF2-40B4-BE49-F238E27FC236}">
                <a16:creationId xmlns:a16="http://schemas.microsoft.com/office/drawing/2014/main" id="{F8B602B9-0799-4736-A8B7-8D469153BFDC}"/>
              </a:ext>
            </a:extLst>
          </p:cNvPr>
          <p:cNvGrpSpPr/>
          <p:nvPr/>
        </p:nvGrpSpPr>
        <p:grpSpPr>
          <a:xfrm>
            <a:off x="2752379" y="4321328"/>
            <a:ext cx="703751" cy="709442"/>
            <a:chOff x="-2455231" y="4698680"/>
            <a:chExt cx="843049" cy="843755"/>
          </a:xfrm>
        </p:grpSpPr>
        <p:sp>
          <p:nvSpPr>
            <p:cNvPr id="149" name="Oval 148">
              <a:extLst>
                <a:ext uri="{FF2B5EF4-FFF2-40B4-BE49-F238E27FC236}">
                  <a16:creationId xmlns:a16="http://schemas.microsoft.com/office/drawing/2014/main" id="{B9A0B94F-36AA-4DCE-87AB-820A60AB4DA4}"/>
                </a:ext>
              </a:extLst>
            </p:cNvPr>
            <p:cNvSpPr>
              <a:spLocks noChangeAspect="1"/>
            </p:cNvSpPr>
            <p:nvPr/>
          </p:nvSpPr>
          <p:spPr>
            <a:xfrm>
              <a:off x="-2455231" y="4698680"/>
              <a:ext cx="843049" cy="843755"/>
            </a:xfrm>
            <a:prstGeom prst="ellipse">
              <a:avLst/>
            </a:prstGeom>
            <a:solidFill>
              <a:schemeClr val="accent6">
                <a:lumMod val="40000"/>
                <a:lumOff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 b="1" dirty="0">
                <a:solidFill>
                  <a:schemeClr val="bg1"/>
                </a:solidFill>
                <a:latin typeface="+mj-lt"/>
              </a:endParaRPr>
            </a:p>
          </p:txBody>
        </p:sp>
        <p:sp>
          <p:nvSpPr>
            <p:cNvPr id="150" name="Oval 149">
              <a:extLst>
                <a:ext uri="{FF2B5EF4-FFF2-40B4-BE49-F238E27FC236}">
                  <a16:creationId xmlns:a16="http://schemas.microsoft.com/office/drawing/2014/main" id="{EE87F6C5-0D15-4E8A-B488-8F336CE27567}"/>
                </a:ext>
              </a:extLst>
            </p:cNvPr>
            <p:cNvSpPr>
              <a:spLocks noChangeAspect="1"/>
            </p:cNvSpPr>
            <p:nvPr/>
          </p:nvSpPr>
          <p:spPr>
            <a:xfrm>
              <a:off x="-2357957" y="4774264"/>
              <a:ext cx="670255" cy="670816"/>
            </a:xfrm>
            <a:prstGeom prst="ellipse">
              <a:avLst/>
            </a:prstGeom>
            <a:solidFill>
              <a:schemeClr val="accent6"/>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latin typeface="+mj-lt"/>
              </a:endParaRPr>
            </a:p>
          </p:txBody>
        </p:sp>
        <p:sp>
          <p:nvSpPr>
            <p:cNvPr id="151" name="Freeform 78">
              <a:extLst>
                <a:ext uri="{FF2B5EF4-FFF2-40B4-BE49-F238E27FC236}">
                  <a16:creationId xmlns:a16="http://schemas.microsoft.com/office/drawing/2014/main" id="{D6FAE08A-32C3-49DB-881C-971DF5E01A23}"/>
                </a:ext>
              </a:extLst>
            </p:cNvPr>
            <p:cNvSpPr>
              <a:spLocks noEditPoints="1"/>
            </p:cNvSpPr>
            <p:nvPr/>
          </p:nvSpPr>
          <p:spPr bwMode="auto">
            <a:xfrm>
              <a:off x="-2182027" y="4882939"/>
              <a:ext cx="296640" cy="433373"/>
            </a:xfrm>
            <a:custGeom>
              <a:avLst/>
              <a:gdLst/>
              <a:ahLst/>
              <a:cxnLst>
                <a:cxn ang="0">
                  <a:pos x="35" y="0"/>
                </a:cxn>
                <a:cxn ang="0">
                  <a:pos x="0" y="35"/>
                </a:cxn>
                <a:cxn ang="0">
                  <a:pos x="16" y="74"/>
                </a:cxn>
                <a:cxn ang="0">
                  <a:pos x="35" y="102"/>
                </a:cxn>
                <a:cxn ang="0">
                  <a:pos x="54" y="74"/>
                </a:cxn>
                <a:cxn ang="0">
                  <a:pos x="70" y="35"/>
                </a:cxn>
                <a:cxn ang="0">
                  <a:pos x="35" y="0"/>
                </a:cxn>
                <a:cxn ang="0">
                  <a:pos x="43" y="87"/>
                </a:cxn>
                <a:cxn ang="0">
                  <a:pos x="27" y="89"/>
                </a:cxn>
                <a:cxn ang="0">
                  <a:pos x="26" y="83"/>
                </a:cxn>
                <a:cxn ang="0">
                  <a:pos x="26" y="83"/>
                </a:cxn>
                <a:cxn ang="0">
                  <a:pos x="45" y="80"/>
                </a:cxn>
                <a:cxn ang="0">
                  <a:pos x="44" y="83"/>
                </a:cxn>
                <a:cxn ang="0">
                  <a:pos x="43" y="87"/>
                </a:cxn>
                <a:cxn ang="0">
                  <a:pos x="25" y="79"/>
                </a:cxn>
                <a:cxn ang="0">
                  <a:pos x="23" y="73"/>
                </a:cxn>
                <a:cxn ang="0">
                  <a:pos x="47" y="73"/>
                </a:cxn>
                <a:cxn ang="0">
                  <a:pos x="46" y="77"/>
                </a:cxn>
                <a:cxn ang="0">
                  <a:pos x="25" y="79"/>
                </a:cxn>
                <a:cxn ang="0">
                  <a:pos x="35" y="96"/>
                </a:cxn>
                <a:cxn ang="0">
                  <a:pos x="29" y="92"/>
                </a:cxn>
                <a:cxn ang="0">
                  <a:pos x="42" y="90"/>
                </a:cxn>
                <a:cxn ang="0">
                  <a:pos x="35" y="96"/>
                </a:cxn>
                <a:cxn ang="0">
                  <a:pos x="50" y="67"/>
                </a:cxn>
                <a:cxn ang="0">
                  <a:pos x="20" y="67"/>
                </a:cxn>
                <a:cxn ang="0">
                  <a:pos x="15" y="57"/>
                </a:cxn>
                <a:cxn ang="0">
                  <a:pos x="6" y="35"/>
                </a:cxn>
                <a:cxn ang="0">
                  <a:pos x="35" y="6"/>
                </a:cxn>
                <a:cxn ang="0">
                  <a:pos x="64" y="35"/>
                </a:cxn>
                <a:cxn ang="0">
                  <a:pos x="55" y="57"/>
                </a:cxn>
                <a:cxn ang="0">
                  <a:pos x="50" y="67"/>
                </a:cxn>
                <a:cxn ang="0">
                  <a:pos x="50" y="67"/>
                </a:cxn>
                <a:cxn ang="0">
                  <a:pos x="50" y="67"/>
                </a:cxn>
              </a:cxnLst>
              <a:rect l="0" t="0" r="r" b="b"/>
              <a:pathLst>
                <a:path w="70" h="102">
                  <a:moveTo>
                    <a:pt x="35" y="0"/>
                  </a:moveTo>
                  <a:cubicBezTo>
                    <a:pt x="16" y="0"/>
                    <a:pt x="0" y="16"/>
                    <a:pt x="0" y="35"/>
                  </a:cubicBezTo>
                  <a:cubicBezTo>
                    <a:pt x="0" y="48"/>
                    <a:pt x="12" y="62"/>
                    <a:pt x="16" y="74"/>
                  </a:cubicBezTo>
                  <a:cubicBezTo>
                    <a:pt x="22" y="91"/>
                    <a:pt x="22" y="102"/>
                    <a:pt x="35" y="102"/>
                  </a:cubicBezTo>
                  <a:cubicBezTo>
                    <a:pt x="49" y="102"/>
                    <a:pt x="48" y="92"/>
                    <a:pt x="54" y="74"/>
                  </a:cubicBezTo>
                  <a:cubicBezTo>
                    <a:pt x="58" y="62"/>
                    <a:pt x="70" y="48"/>
                    <a:pt x="70" y="35"/>
                  </a:cubicBezTo>
                  <a:cubicBezTo>
                    <a:pt x="70" y="16"/>
                    <a:pt x="54" y="0"/>
                    <a:pt x="35" y="0"/>
                  </a:cubicBezTo>
                  <a:close/>
                  <a:moveTo>
                    <a:pt x="43" y="87"/>
                  </a:moveTo>
                  <a:cubicBezTo>
                    <a:pt x="27" y="89"/>
                    <a:pt x="27" y="89"/>
                    <a:pt x="27" y="89"/>
                  </a:cubicBezTo>
                  <a:cubicBezTo>
                    <a:pt x="27" y="87"/>
                    <a:pt x="26" y="85"/>
                    <a:pt x="26" y="83"/>
                  </a:cubicBezTo>
                  <a:cubicBezTo>
                    <a:pt x="26" y="83"/>
                    <a:pt x="26" y="83"/>
                    <a:pt x="26" y="83"/>
                  </a:cubicBezTo>
                  <a:cubicBezTo>
                    <a:pt x="45" y="80"/>
                    <a:pt x="45" y="80"/>
                    <a:pt x="45" y="80"/>
                  </a:cubicBezTo>
                  <a:cubicBezTo>
                    <a:pt x="45" y="81"/>
                    <a:pt x="45" y="82"/>
                    <a:pt x="44" y="83"/>
                  </a:cubicBezTo>
                  <a:cubicBezTo>
                    <a:pt x="44" y="84"/>
                    <a:pt x="44" y="86"/>
                    <a:pt x="43" y="87"/>
                  </a:cubicBezTo>
                  <a:close/>
                  <a:moveTo>
                    <a:pt x="25" y="79"/>
                  </a:moveTo>
                  <a:cubicBezTo>
                    <a:pt x="24" y="78"/>
                    <a:pt x="23" y="76"/>
                    <a:pt x="23" y="73"/>
                  </a:cubicBezTo>
                  <a:cubicBezTo>
                    <a:pt x="47" y="73"/>
                    <a:pt x="47" y="73"/>
                    <a:pt x="47" y="73"/>
                  </a:cubicBezTo>
                  <a:cubicBezTo>
                    <a:pt x="47" y="75"/>
                    <a:pt x="47" y="76"/>
                    <a:pt x="46" y="77"/>
                  </a:cubicBezTo>
                  <a:lnTo>
                    <a:pt x="25" y="79"/>
                  </a:lnTo>
                  <a:close/>
                  <a:moveTo>
                    <a:pt x="35" y="96"/>
                  </a:moveTo>
                  <a:cubicBezTo>
                    <a:pt x="32" y="96"/>
                    <a:pt x="30" y="95"/>
                    <a:pt x="29" y="92"/>
                  </a:cubicBezTo>
                  <a:cubicBezTo>
                    <a:pt x="42" y="90"/>
                    <a:pt x="42" y="90"/>
                    <a:pt x="42" y="90"/>
                  </a:cubicBezTo>
                  <a:cubicBezTo>
                    <a:pt x="40" y="95"/>
                    <a:pt x="39" y="96"/>
                    <a:pt x="35" y="96"/>
                  </a:cubicBezTo>
                  <a:close/>
                  <a:moveTo>
                    <a:pt x="50" y="67"/>
                  </a:moveTo>
                  <a:cubicBezTo>
                    <a:pt x="20" y="67"/>
                    <a:pt x="20" y="67"/>
                    <a:pt x="20" y="67"/>
                  </a:cubicBezTo>
                  <a:cubicBezTo>
                    <a:pt x="19" y="64"/>
                    <a:pt x="17" y="60"/>
                    <a:pt x="15" y="57"/>
                  </a:cubicBezTo>
                  <a:cubicBezTo>
                    <a:pt x="11" y="49"/>
                    <a:pt x="6" y="41"/>
                    <a:pt x="6" y="35"/>
                  </a:cubicBezTo>
                  <a:cubicBezTo>
                    <a:pt x="6" y="19"/>
                    <a:pt x="19" y="6"/>
                    <a:pt x="35" y="6"/>
                  </a:cubicBezTo>
                  <a:cubicBezTo>
                    <a:pt x="51" y="6"/>
                    <a:pt x="64" y="19"/>
                    <a:pt x="64" y="35"/>
                  </a:cubicBezTo>
                  <a:cubicBezTo>
                    <a:pt x="64" y="41"/>
                    <a:pt x="60" y="49"/>
                    <a:pt x="55" y="57"/>
                  </a:cubicBezTo>
                  <a:cubicBezTo>
                    <a:pt x="53" y="60"/>
                    <a:pt x="52" y="64"/>
                    <a:pt x="50" y="67"/>
                  </a:cubicBezTo>
                  <a:close/>
                  <a:moveTo>
                    <a:pt x="50" y="67"/>
                  </a:moveTo>
                  <a:cubicBezTo>
                    <a:pt x="50" y="67"/>
                    <a:pt x="50" y="67"/>
                    <a:pt x="50" y="67"/>
                  </a:cubicBezTo>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152" name="Group 58">
            <a:extLst>
              <a:ext uri="{FF2B5EF4-FFF2-40B4-BE49-F238E27FC236}">
                <a16:creationId xmlns:a16="http://schemas.microsoft.com/office/drawing/2014/main" id="{4D15A968-CFCE-4CD0-8A55-6D7C588A4488}"/>
              </a:ext>
            </a:extLst>
          </p:cNvPr>
          <p:cNvGrpSpPr/>
          <p:nvPr/>
        </p:nvGrpSpPr>
        <p:grpSpPr>
          <a:xfrm>
            <a:off x="859178" y="5805796"/>
            <a:ext cx="1786345" cy="555580"/>
            <a:chOff x="7270287" y="1352592"/>
            <a:chExt cx="1786345" cy="555580"/>
          </a:xfrm>
        </p:grpSpPr>
        <p:sp>
          <p:nvSpPr>
            <p:cNvPr id="153" name="TextBox 152">
              <a:extLst>
                <a:ext uri="{FF2B5EF4-FFF2-40B4-BE49-F238E27FC236}">
                  <a16:creationId xmlns:a16="http://schemas.microsoft.com/office/drawing/2014/main" id="{95C46F48-EEC3-41AE-97B7-D9EF6B123FCA}"/>
                </a:ext>
              </a:extLst>
            </p:cNvPr>
            <p:cNvSpPr txBox="1"/>
            <p:nvPr/>
          </p:nvSpPr>
          <p:spPr>
            <a:xfrm>
              <a:off x="7270287" y="1600395"/>
              <a:ext cx="1786345" cy="307777"/>
            </a:xfrm>
            <a:prstGeom prst="rect">
              <a:avLst/>
            </a:prstGeom>
            <a:noFill/>
          </p:spPr>
          <p:txBody>
            <a:bodyPr wrap="square" lIns="0" tIns="0" rIns="0" bIns="0" rtlCol="0">
              <a:spAutoFit/>
            </a:bodyPr>
            <a:lstStyle/>
            <a:p>
              <a:pPr lvl="0" algn="ctr" defTabSz="914400">
                <a:spcBef>
                  <a:spcPct val="20000"/>
                </a:spcBef>
                <a:defRPr/>
              </a:pPr>
              <a:r>
                <a:rPr lang="en-US" sz="1000" dirty="0">
                  <a:solidFill>
                    <a:schemeClr val="tx1">
                      <a:lumMod val="50000"/>
                      <a:lumOff val="50000"/>
                    </a:schemeClr>
                  </a:solidFill>
                </a:rPr>
                <a:t>Creates synthetic data at the consumer level</a:t>
              </a:r>
              <a:endParaRPr lang="en-US" sz="1000" dirty="0">
                <a:solidFill>
                  <a:schemeClr val="tx1">
                    <a:lumMod val="65000"/>
                    <a:lumOff val="35000"/>
                  </a:schemeClr>
                </a:solidFill>
              </a:endParaRPr>
            </a:p>
          </p:txBody>
        </p:sp>
        <p:sp>
          <p:nvSpPr>
            <p:cNvPr id="154" name="Rectangle 153">
              <a:extLst>
                <a:ext uri="{FF2B5EF4-FFF2-40B4-BE49-F238E27FC236}">
                  <a16:creationId xmlns:a16="http://schemas.microsoft.com/office/drawing/2014/main" id="{95BC5D6F-10B5-43A6-8D5D-60E2C0CF979B}"/>
                </a:ext>
              </a:extLst>
            </p:cNvPr>
            <p:cNvSpPr/>
            <p:nvPr/>
          </p:nvSpPr>
          <p:spPr>
            <a:xfrm>
              <a:off x="7281138" y="1352592"/>
              <a:ext cx="1764650" cy="215444"/>
            </a:xfrm>
            <a:prstGeom prst="rect">
              <a:avLst/>
            </a:prstGeom>
          </p:spPr>
          <p:txBody>
            <a:bodyPr wrap="none" lIns="0" tIns="0" rIns="0" bIns="0">
              <a:spAutoFit/>
            </a:bodyPr>
            <a:lstStyle/>
            <a:p>
              <a:pPr algn="ctr"/>
              <a:r>
                <a:rPr lang="en-US" sz="1400" b="1" dirty="0">
                  <a:solidFill>
                    <a:srgbClr val="800000"/>
                  </a:solidFill>
                </a:rPr>
                <a:t>Alternative Data Source</a:t>
              </a:r>
            </a:p>
          </p:txBody>
        </p:sp>
      </p:grpSp>
      <p:grpSp>
        <p:nvGrpSpPr>
          <p:cNvPr id="155" name="Group 154">
            <a:extLst>
              <a:ext uri="{FF2B5EF4-FFF2-40B4-BE49-F238E27FC236}">
                <a16:creationId xmlns:a16="http://schemas.microsoft.com/office/drawing/2014/main" id="{C944095F-9B23-4E7C-9E2D-EB7DEEC26D77}"/>
              </a:ext>
            </a:extLst>
          </p:cNvPr>
          <p:cNvGrpSpPr/>
          <p:nvPr/>
        </p:nvGrpSpPr>
        <p:grpSpPr>
          <a:xfrm>
            <a:off x="1337607" y="5043637"/>
            <a:ext cx="703751" cy="709442"/>
            <a:chOff x="6376141" y="2731734"/>
            <a:chExt cx="843049" cy="843755"/>
          </a:xfrm>
        </p:grpSpPr>
        <p:grpSp>
          <p:nvGrpSpPr>
            <p:cNvPr id="156" name="Group 132">
              <a:extLst>
                <a:ext uri="{FF2B5EF4-FFF2-40B4-BE49-F238E27FC236}">
                  <a16:creationId xmlns:a16="http://schemas.microsoft.com/office/drawing/2014/main" id="{21A0C9B7-B599-4F31-A3ED-338972E4EC26}"/>
                </a:ext>
              </a:extLst>
            </p:cNvPr>
            <p:cNvGrpSpPr>
              <a:grpSpLocks noChangeAspect="1"/>
            </p:cNvGrpSpPr>
            <p:nvPr/>
          </p:nvGrpSpPr>
          <p:grpSpPr>
            <a:xfrm>
              <a:off x="6376141" y="2731734"/>
              <a:ext cx="843049" cy="843755"/>
              <a:chOff x="5716010" y="2517212"/>
              <a:chExt cx="648499" cy="649042"/>
            </a:xfrm>
            <a:solidFill>
              <a:srgbClr val="800000"/>
            </a:solidFill>
          </p:grpSpPr>
          <p:sp>
            <p:nvSpPr>
              <p:cNvPr id="158" name="Oval 157">
                <a:extLst>
                  <a:ext uri="{FF2B5EF4-FFF2-40B4-BE49-F238E27FC236}">
                    <a16:creationId xmlns:a16="http://schemas.microsoft.com/office/drawing/2014/main" id="{C60B675F-4F32-49B1-A8ED-ECD578A6FACA}"/>
                  </a:ext>
                </a:extLst>
              </p:cNvPr>
              <p:cNvSpPr>
                <a:spLocks noChangeAspect="1"/>
              </p:cNvSpPr>
              <p:nvPr/>
            </p:nvSpPr>
            <p:spPr>
              <a:xfrm>
                <a:off x="5716010" y="2517212"/>
                <a:ext cx="648499" cy="649042"/>
              </a:xfrm>
              <a:prstGeom prst="ellipse">
                <a:avLst/>
              </a:prstGeom>
              <a:solidFill>
                <a:srgbClr val="CF1B1B"/>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 b="1">
                  <a:solidFill>
                    <a:schemeClr val="bg1"/>
                  </a:solidFill>
                  <a:latin typeface="+mj-lt"/>
                </a:endParaRPr>
              </a:p>
            </p:txBody>
          </p:sp>
          <p:sp>
            <p:nvSpPr>
              <p:cNvPr id="159" name="Oval 158">
                <a:extLst>
                  <a:ext uri="{FF2B5EF4-FFF2-40B4-BE49-F238E27FC236}">
                    <a16:creationId xmlns:a16="http://schemas.microsoft.com/office/drawing/2014/main" id="{A64C0E60-17B1-4897-A846-3B483CD6B861}"/>
                  </a:ext>
                </a:extLst>
              </p:cNvPr>
              <p:cNvSpPr>
                <a:spLocks noChangeAspect="1"/>
              </p:cNvSpPr>
              <p:nvPr/>
            </p:nvSpPr>
            <p:spPr>
              <a:xfrm>
                <a:off x="5790837" y="2592102"/>
                <a:ext cx="498845" cy="499263"/>
              </a:xfrm>
              <a:prstGeom prst="ellipse">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a:latin typeface="+mj-lt"/>
                </a:endParaRPr>
              </a:p>
            </p:txBody>
          </p:sp>
        </p:grpSp>
        <p:pic>
          <p:nvPicPr>
            <p:cNvPr id="157" name="Graphic 156" descr="Table">
              <a:extLst>
                <a:ext uri="{FF2B5EF4-FFF2-40B4-BE49-F238E27FC236}">
                  <a16:creationId xmlns:a16="http://schemas.microsoft.com/office/drawing/2014/main" id="{774BCC47-F374-44F2-8E70-4368C956BB8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559286" y="2916709"/>
              <a:ext cx="500129" cy="500129"/>
            </a:xfrm>
            <a:prstGeom prst="rect">
              <a:avLst/>
            </a:prstGeom>
          </p:spPr>
        </p:pic>
      </p:grpSp>
      <p:grpSp>
        <p:nvGrpSpPr>
          <p:cNvPr id="161" name="Group 56">
            <a:extLst>
              <a:ext uri="{FF2B5EF4-FFF2-40B4-BE49-F238E27FC236}">
                <a16:creationId xmlns:a16="http://schemas.microsoft.com/office/drawing/2014/main" id="{1DF98C1C-D5E8-4892-946C-52E64C7D9BDB}"/>
              </a:ext>
            </a:extLst>
          </p:cNvPr>
          <p:cNvGrpSpPr/>
          <p:nvPr/>
        </p:nvGrpSpPr>
        <p:grpSpPr>
          <a:xfrm>
            <a:off x="3393089" y="5761442"/>
            <a:ext cx="2130722" cy="717090"/>
            <a:chOff x="42845" y="1363501"/>
            <a:chExt cx="1629971" cy="717090"/>
          </a:xfrm>
        </p:grpSpPr>
        <p:sp>
          <p:nvSpPr>
            <p:cNvPr id="166" name="TextBox 165">
              <a:extLst>
                <a:ext uri="{FF2B5EF4-FFF2-40B4-BE49-F238E27FC236}">
                  <a16:creationId xmlns:a16="http://schemas.microsoft.com/office/drawing/2014/main" id="{099AE080-1756-469A-9ECC-FDC90582F284}"/>
                </a:ext>
              </a:extLst>
            </p:cNvPr>
            <p:cNvSpPr txBox="1"/>
            <p:nvPr/>
          </p:nvSpPr>
          <p:spPr>
            <a:xfrm>
              <a:off x="42845" y="1618926"/>
              <a:ext cx="1629971" cy="461665"/>
            </a:xfrm>
            <a:prstGeom prst="rect">
              <a:avLst/>
            </a:prstGeom>
            <a:noFill/>
          </p:spPr>
          <p:txBody>
            <a:bodyPr wrap="square" lIns="0" tIns="0" rIns="0" bIns="0" rtlCol="0">
              <a:spAutoFit/>
            </a:bodyPr>
            <a:lstStyle/>
            <a:p>
              <a:pPr lvl="0" algn="ctr" defTabSz="914400">
                <a:spcBef>
                  <a:spcPct val="20000"/>
                </a:spcBef>
                <a:defRPr/>
              </a:pPr>
              <a:r>
                <a:rPr lang="en-US" sz="1000" dirty="0">
                  <a:solidFill>
                    <a:schemeClr val="tx1">
                      <a:lumMod val="50000"/>
                      <a:lumOff val="50000"/>
                    </a:schemeClr>
                  </a:solidFill>
                </a:rPr>
                <a:t>Ability to breakdown multiple data sources and validate with similar data from other sources</a:t>
              </a:r>
            </a:p>
          </p:txBody>
        </p:sp>
        <p:sp>
          <p:nvSpPr>
            <p:cNvPr id="167" name="Rectangle 166">
              <a:hlinkClick r:id="rId5" action="ppaction://hlinksldjump"/>
              <a:extLst>
                <a:ext uri="{FF2B5EF4-FFF2-40B4-BE49-F238E27FC236}">
                  <a16:creationId xmlns:a16="http://schemas.microsoft.com/office/drawing/2014/main" id="{907F882F-93B2-4D66-890F-0F4933574ABC}"/>
                </a:ext>
              </a:extLst>
            </p:cNvPr>
            <p:cNvSpPr/>
            <p:nvPr/>
          </p:nvSpPr>
          <p:spPr>
            <a:xfrm>
              <a:off x="341759" y="1363501"/>
              <a:ext cx="1051015" cy="215444"/>
            </a:xfrm>
            <a:prstGeom prst="rect">
              <a:avLst/>
            </a:prstGeom>
          </p:spPr>
          <p:txBody>
            <a:bodyPr wrap="none" lIns="0" tIns="0" rIns="0" bIns="0">
              <a:spAutoFit/>
            </a:bodyPr>
            <a:lstStyle/>
            <a:p>
              <a:pPr algn="ctr"/>
              <a:r>
                <a:rPr lang="en-US" sz="1400" b="1" dirty="0">
                  <a:solidFill>
                    <a:schemeClr val="accent2">
                      <a:lumMod val="75000"/>
                    </a:schemeClr>
                  </a:solidFill>
                </a:rPr>
                <a:t>Data Triangulation</a:t>
              </a:r>
            </a:p>
          </p:txBody>
        </p:sp>
      </p:grpSp>
      <p:grpSp>
        <p:nvGrpSpPr>
          <p:cNvPr id="162" name="Group 161">
            <a:extLst>
              <a:ext uri="{FF2B5EF4-FFF2-40B4-BE49-F238E27FC236}">
                <a16:creationId xmlns:a16="http://schemas.microsoft.com/office/drawing/2014/main" id="{0D9BD8AC-DBB9-431C-A567-826D619B8E2A}"/>
              </a:ext>
            </a:extLst>
          </p:cNvPr>
          <p:cNvGrpSpPr/>
          <p:nvPr/>
        </p:nvGrpSpPr>
        <p:grpSpPr>
          <a:xfrm>
            <a:off x="4129638" y="5043656"/>
            <a:ext cx="653227" cy="631529"/>
            <a:chOff x="2984713" y="2688141"/>
            <a:chExt cx="843049" cy="843755"/>
          </a:xfrm>
        </p:grpSpPr>
        <p:sp>
          <p:nvSpPr>
            <p:cNvPr id="164" name="Oval 163">
              <a:extLst>
                <a:ext uri="{FF2B5EF4-FFF2-40B4-BE49-F238E27FC236}">
                  <a16:creationId xmlns:a16="http://schemas.microsoft.com/office/drawing/2014/main" id="{9429B4A0-7C11-4EDA-A7BE-859624BDD171}"/>
                </a:ext>
              </a:extLst>
            </p:cNvPr>
            <p:cNvSpPr>
              <a:spLocks noChangeAspect="1"/>
            </p:cNvSpPr>
            <p:nvPr/>
          </p:nvSpPr>
          <p:spPr>
            <a:xfrm>
              <a:off x="2984713" y="2688141"/>
              <a:ext cx="843049" cy="843755"/>
            </a:xfrm>
            <a:prstGeom prst="ellipse">
              <a:avLst/>
            </a:prstGeom>
            <a:solidFill>
              <a:schemeClr val="accent2">
                <a:lumMod val="60000"/>
                <a:lumOff val="4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 b="1" dirty="0">
                <a:solidFill>
                  <a:schemeClr val="bg1"/>
                </a:solidFill>
                <a:latin typeface="+mj-lt"/>
              </a:endParaRPr>
            </a:p>
          </p:txBody>
        </p:sp>
        <p:sp>
          <p:nvSpPr>
            <p:cNvPr id="165" name="Oval 164">
              <a:extLst>
                <a:ext uri="{FF2B5EF4-FFF2-40B4-BE49-F238E27FC236}">
                  <a16:creationId xmlns:a16="http://schemas.microsoft.com/office/drawing/2014/main" id="{27C8D289-561F-4F2E-95DB-B5C270AE61A9}"/>
                </a:ext>
              </a:extLst>
            </p:cNvPr>
            <p:cNvSpPr>
              <a:spLocks noChangeAspect="1"/>
            </p:cNvSpPr>
            <p:nvPr/>
          </p:nvSpPr>
          <p:spPr>
            <a:xfrm>
              <a:off x="3081988" y="2785497"/>
              <a:ext cx="648499" cy="649042"/>
            </a:xfrm>
            <a:prstGeom prst="ellipse">
              <a:avLst/>
            </a:prstGeom>
            <a:solidFill>
              <a:schemeClr val="accent2">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latin typeface="+mj-lt"/>
              </a:endParaRPr>
            </a:p>
          </p:txBody>
        </p:sp>
      </p:grpSp>
      <p:sp>
        <p:nvSpPr>
          <p:cNvPr id="163" name="Freeform 4977">
            <a:extLst>
              <a:ext uri="{FF2B5EF4-FFF2-40B4-BE49-F238E27FC236}">
                <a16:creationId xmlns:a16="http://schemas.microsoft.com/office/drawing/2014/main" id="{D09152F0-376E-4C11-9E53-4952F66BA836}"/>
              </a:ext>
            </a:extLst>
          </p:cNvPr>
          <p:cNvSpPr>
            <a:spLocks noEditPoints="1"/>
          </p:cNvSpPr>
          <p:nvPr/>
        </p:nvSpPr>
        <p:spPr bwMode="auto">
          <a:xfrm>
            <a:off x="4263196" y="5189159"/>
            <a:ext cx="375596" cy="368195"/>
          </a:xfrm>
          <a:custGeom>
            <a:avLst/>
            <a:gdLst>
              <a:gd name="T0" fmla="*/ 354 w 392"/>
              <a:gd name="T1" fmla="*/ 130 h 392"/>
              <a:gd name="T2" fmla="*/ 342 w 392"/>
              <a:gd name="T3" fmla="*/ 72 h 392"/>
              <a:gd name="T4" fmla="*/ 276 w 392"/>
              <a:gd name="T5" fmla="*/ 36 h 392"/>
              <a:gd name="T6" fmla="*/ 228 w 392"/>
              <a:gd name="T7" fmla="*/ 52 h 392"/>
              <a:gd name="T8" fmla="*/ 154 w 392"/>
              <a:gd name="T9" fmla="*/ 46 h 392"/>
              <a:gd name="T10" fmla="*/ 100 w 392"/>
              <a:gd name="T11" fmla="*/ 38 h 392"/>
              <a:gd name="T12" fmla="*/ 42 w 392"/>
              <a:gd name="T13" fmla="*/ 84 h 392"/>
              <a:gd name="T14" fmla="*/ 42 w 392"/>
              <a:gd name="T15" fmla="*/ 148 h 392"/>
              <a:gd name="T16" fmla="*/ 68 w 392"/>
              <a:gd name="T17" fmla="*/ 124 h 392"/>
              <a:gd name="T18" fmla="*/ 76 w 392"/>
              <a:gd name="T19" fmla="*/ 90 h 392"/>
              <a:gd name="T20" fmla="*/ 116 w 392"/>
              <a:gd name="T21" fmla="*/ 68 h 392"/>
              <a:gd name="T22" fmla="*/ 150 w 392"/>
              <a:gd name="T23" fmla="*/ 82 h 392"/>
              <a:gd name="T24" fmla="*/ 164 w 392"/>
              <a:gd name="T25" fmla="*/ 148 h 392"/>
              <a:gd name="T26" fmla="*/ 228 w 392"/>
              <a:gd name="T27" fmla="*/ 148 h 392"/>
              <a:gd name="T28" fmla="*/ 236 w 392"/>
              <a:gd name="T29" fmla="*/ 90 h 392"/>
              <a:gd name="T30" fmla="*/ 276 w 392"/>
              <a:gd name="T31" fmla="*/ 68 h 392"/>
              <a:gd name="T32" fmla="*/ 310 w 392"/>
              <a:gd name="T33" fmla="*/ 82 h 392"/>
              <a:gd name="T34" fmla="*/ 324 w 392"/>
              <a:gd name="T35" fmla="*/ 116 h 392"/>
              <a:gd name="T36" fmla="*/ 302 w 392"/>
              <a:gd name="T37" fmla="*/ 156 h 392"/>
              <a:gd name="T38" fmla="*/ 228 w 392"/>
              <a:gd name="T39" fmla="*/ 164 h 392"/>
              <a:gd name="T40" fmla="*/ 114 w 392"/>
              <a:gd name="T41" fmla="*/ 164 h 392"/>
              <a:gd name="T42" fmla="*/ 52 w 392"/>
              <a:gd name="T43" fmla="*/ 228 h 392"/>
              <a:gd name="T44" fmla="*/ 36 w 392"/>
              <a:gd name="T45" fmla="*/ 276 h 392"/>
              <a:gd name="T46" fmla="*/ 60 w 392"/>
              <a:gd name="T47" fmla="*/ 332 h 392"/>
              <a:gd name="T48" fmla="*/ 116 w 392"/>
              <a:gd name="T49" fmla="*/ 356 h 392"/>
              <a:gd name="T50" fmla="*/ 164 w 392"/>
              <a:gd name="T51" fmla="*/ 392 h 392"/>
              <a:gd name="T52" fmla="*/ 250 w 392"/>
              <a:gd name="T53" fmla="*/ 352 h 392"/>
              <a:gd name="T54" fmla="*/ 308 w 392"/>
              <a:gd name="T55" fmla="*/ 350 h 392"/>
              <a:gd name="T56" fmla="*/ 354 w 392"/>
              <a:gd name="T57" fmla="*/ 292 h 392"/>
              <a:gd name="T58" fmla="*/ 312 w 392"/>
              <a:gd name="T59" fmla="*/ 244 h 392"/>
              <a:gd name="T60" fmla="*/ 324 w 392"/>
              <a:gd name="T61" fmla="*/ 276 h 392"/>
              <a:gd name="T62" fmla="*/ 310 w 392"/>
              <a:gd name="T63" fmla="*/ 310 h 392"/>
              <a:gd name="T64" fmla="*/ 276 w 392"/>
              <a:gd name="T65" fmla="*/ 324 h 392"/>
              <a:gd name="T66" fmla="*/ 236 w 392"/>
              <a:gd name="T67" fmla="*/ 302 h 392"/>
              <a:gd name="T68" fmla="*/ 204 w 392"/>
              <a:gd name="T69" fmla="*/ 244 h 392"/>
              <a:gd name="T70" fmla="*/ 164 w 392"/>
              <a:gd name="T71" fmla="*/ 276 h 392"/>
              <a:gd name="T72" fmla="*/ 150 w 392"/>
              <a:gd name="T73" fmla="*/ 310 h 392"/>
              <a:gd name="T74" fmla="*/ 116 w 392"/>
              <a:gd name="T75" fmla="*/ 324 h 392"/>
              <a:gd name="T76" fmla="*/ 76 w 392"/>
              <a:gd name="T77" fmla="*/ 302 h 392"/>
              <a:gd name="T78" fmla="*/ 68 w 392"/>
              <a:gd name="T79" fmla="*/ 266 h 392"/>
              <a:gd name="T80" fmla="*/ 98 w 392"/>
              <a:gd name="T81" fmla="*/ 232 h 392"/>
              <a:gd name="T82" fmla="*/ 228 w 392"/>
              <a:gd name="T83" fmla="*/ 228 h 392"/>
              <a:gd name="T84" fmla="*/ 340 w 392"/>
              <a:gd name="T85" fmla="*/ 228 h 392"/>
              <a:gd name="T86" fmla="*/ 204 w 392"/>
              <a:gd name="T87" fmla="*/ 102 h 392"/>
              <a:gd name="T88" fmla="*/ 204 w 392"/>
              <a:gd name="T89" fmla="*/ 50 h 392"/>
              <a:gd name="T90" fmla="*/ 50 w 392"/>
              <a:gd name="T91" fmla="*/ 204 h 392"/>
              <a:gd name="T92" fmla="*/ 188 w 392"/>
              <a:gd name="T93" fmla="*/ 290 h 392"/>
              <a:gd name="T94" fmla="*/ 188 w 392"/>
              <a:gd name="T95" fmla="*/ 342 h 392"/>
              <a:gd name="T96" fmla="*/ 104 w 392"/>
              <a:gd name="T97" fmla="*/ 204 h 392"/>
              <a:gd name="T98" fmla="*/ 156 w 392"/>
              <a:gd name="T99" fmla="*/ 204 h 392"/>
              <a:gd name="T100" fmla="*/ 210 w 392"/>
              <a:gd name="T101" fmla="*/ 204 h 392"/>
              <a:gd name="T102" fmla="*/ 262 w 392"/>
              <a:gd name="T103" fmla="*/ 204 h 392"/>
              <a:gd name="T104" fmla="*/ 316 w 392"/>
              <a:gd name="T105" fmla="*/ 204 h 392"/>
              <a:gd name="T106" fmla="*/ 368 w 392"/>
              <a:gd name="T107" fmla="*/ 204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92" h="392">
                <a:moveTo>
                  <a:pt x="340" y="164"/>
                </a:moveTo>
                <a:lnTo>
                  <a:pt x="340" y="164"/>
                </a:lnTo>
                <a:lnTo>
                  <a:pt x="346" y="154"/>
                </a:lnTo>
                <a:lnTo>
                  <a:pt x="352" y="142"/>
                </a:lnTo>
                <a:lnTo>
                  <a:pt x="354" y="130"/>
                </a:lnTo>
                <a:lnTo>
                  <a:pt x="356" y="116"/>
                </a:lnTo>
                <a:lnTo>
                  <a:pt x="356" y="116"/>
                </a:lnTo>
                <a:lnTo>
                  <a:pt x="354" y="100"/>
                </a:lnTo>
                <a:lnTo>
                  <a:pt x="350" y="84"/>
                </a:lnTo>
                <a:lnTo>
                  <a:pt x="342" y="72"/>
                </a:lnTo>
                <a:lnTo>
                  <a:pt x="332" y="60"/>
                </a:lnTo>
                <a:lnTo>
                  <a:pt x="320" y="50"/>
                </a:lnTo>
                <a:lnTo>
                  <a:pt x="308" y="42"/>
                </a:lnTo>
                <a:lnTo>
                  <a:pt x="292" y="38"/>
                </a:lnTo>
                <a:lnTo>
                  <a:pt x="276" y="36"/>
                </a:lnTo>
                <a:lnTo>
                  <a:pt x="276" y="36"/>
                </a:lnTo>
                <a:lnTo>
                  <a:pt x="262" y="38"/>
                </a:lnTo>
                <a:lnTo>
                  <a:pt x="250" y="40"/>
                </a:lnTo>
                <a:lnTo>
                  <a:pt x="238" y="46"/>
                </a:lnTo>
                <a:lnTo>
                  <a:pt x="228" y="52"/>
                </a:lnTo>
                <a:lnTo>
                  <a:pt x="228" y="0"/>
                </a:lnTo>
                <a:lnTo>
                  <a:pt x="164" y="0"/>
                </a:lnTo>
                <a:lnTo>
                  <a:pt x="164" y="52"/>
                </a:lnTo>
                <a:lnTo>
                  <a:pt x="164" y="52"/>
                </a:lnTo>
                <a:lnTo>
                  <a:pt x="154" y="46"/>
                </a:lnTo>
                <a:lnTo>
                  <a:pt x="142" y="40"/>
                </a:lnTo>
                <a:lnTo>
                  <a:pt x="130" y="38"/>
                </a:lnTo>
                <a:lnTo>
                  <a:pt x="116" y="36"/>
                </a:lnTo>
                <a:lnTo>
                  <a:pt x="116" y="36"/>
                </a:lnTo>
                <a:lnTo>
                  <a:pt x="100" y="38"/>
                </a:lnTo>
                <a:lnTo>
                  <a:pt x="84" y="42"/>
                </a:lnTo>
                <a:lnTo>
                  <a:pt x="72" y="50"/>
                </a:lnTo>
                <a:lnTo>
                  <a:pt x="60" y="60"/>
                </a:lnTo>
                <a:lnTo>
                  <a:pt x="50" y="72"/>
                </a:lnTo>
                <a:lnTo>
                  <a:pt x="42" y="84"/>
                </a:lnTo>
                <a:lnTo>
                  <a:pt x="38" y="100"/>
                </a:lnTo>
                <a:lnTo>
                  <a:pt x="36" y="116"/>
                </a:lnTo>
                <a:lnTo>
                  <a:pt x="36" y="116"/>
                </a:lnTo>
                <a:lnTo>
                  <a:pt x="38" y="132"/>
                </a:lnTo>
                <a:lnTo>
                  <a:pt x="42" y="148"/>
                </a:lnTo>
                <a:lnTo>
                  <a:pt x="80" y="148"/>
                </a:lnTo>
                <a:lnTo>
                  <a:pt x="80" y="148"/>
                </a:lnTo>
                <a:lnTo>
                  <a:pt x="74" y="140"/>
                </a:lnTo>
                <a:lnTo>
                  <a:pt x="72" y="132"/>
                </a:lnTo>
                <a:lnTo>
                  <a:pt x="68" y="124"/>
                </a:lnTo>
                <a:lnTo>
                  <a:pt x="68" y="116"/>
                </a:lnTo>
                <a:lnTo>
                  <a:pt x="68" y="116"/>
                </a:lnTo>
                <a:lnTo>
                  <a:pt x="68" y="106"/>
                </a:lnTo>
                <a:lnTo>
                  <a:pt x="72" y="98"/>
                </a:lnTo>
                <a:lnTo>
                  <a:pt x="76" y="90"/>
                </a:lnTo>
                <a:lnTo>
                  <a:pt x="82" y="82"/>
                </a:lnTo>
                <a:lnTo>
                  <a:pt x="90" y="76"/>
                </a:lnTo>
                <a:lnTo>
                  <a:pt x="98" y="72"/>
                </a:lnTo>
                <a:lnTo>
                  <a:pt x="106" y="68"/>
                </a:lnTo>
                <a:lnTo>
                  <a:pt x="116" y="68"/>
                </a:lnTo>
                <a:lnTo>
                  <a:pt x="116" y="68"/>
                </a:lnTo>
                <a:lnTo>
                  <a:pt x="126" y="68"/>
                </a:lnTo>
                <a:lnTo>
                  <a:pt x="134" y="72"/>
                </a:lnTo>
                <a:lnTo>
                  <a:pt x="142" y="76"/>
                </a:lnTo>
                <a:lnTo>
                  <a:pt x="150" y="82"/>
                </a:lnTo>
                <a:lnTo>
                  <a:pt x="156" y="90"/>
                </a:lnTo>
                <a:lnTo>
                  <a:pt x="160" y="98"/>
                </a:lnTo>
                <a:lnTo>
                  <a:pt x="164" y="106"/>
                </a:lnTo>
                <a:lnTo>
                  <a:pt x="164" y="116"/>
                </a:lnTo>
                <a:lnTo>
                  <a:pt x="164" y="148"/>
                </a:lnTo>
                <a:lnTo>
                  <a:pt x="188" y="148"/>
                </a:lnTo>
                <a:lnTo>
                  <a:pt x="188" y="128"/>
                </a:lnTo>
                <a:lnTo>
                  <a:pt x="204" y="128"/>
                </a:lnTo>
                <a:lnTo>
                  <a:pt x="204" y="148"/>
                </a:lnTo>
                <a:lnTo>
                  <a:pt x="228" y="148"/>
                </a:lnTo>
                <a:lnTo>
                  <a:pt x="228" y="116"/>
                </a:lnTo>
                <a:lnTo>
                  <a:pt x="228" y="116"/>
                </a:lnTo>
                <a:lnTo>
                  <a:pt x="228" y="106"/>
                </a:lnTo>
                <a:lnTo>
                  <a:pt x="232" y="98"/>
                </a:lnTo>
                <a:lnTo>
                  <a:pt x="236" y="90"/>
                </a:lnTo>
                <a:lnTo>
                  <a:pt x="242" y="82"/>
                </a:lnTo>
                <a:lnTo>
                  <a:pt x="250" y="76"/>
                </a:lnTo>
                <a:lnTo>
                  <a:pt x="258" y="72"/>
                </a:lnTo>
                <a:lnTo>
                  <a:pt x="266" y="68"/>
                </a:lnTo>
                <a:lnTo>
                  <a:pt x="276" y="68"/>
                </a:lnTo>
                <a:lnTo>
                  <a:pt x="276" y="68"/>
                </a:lnTo>
                <a:lnTo>
                  <a:pt x="286" y="68"/>
                </a:lnTo>
                <a:lnTo>
                  <a:pt x="294" y="72"/>
                </a:lnTo>
                <a:lnTo>
                  <a:pt x="302" y="76"/>
                </a:lnTo>
                <a:lnTo>
                  <a:pt x="310" y="82"/>
                </a:lnTo>
                <a:lnTo>
                  <a:pt x="316" y="90"/>
                </a:lnTo>
                <a:lnTo>
                  <a:pt x="320" y="98"/>
                </a:lnTo>
                <a:lnTo>
                  <a:pt x="324" y="106"/>
                </a:lnTo>
                <a:lnTo>
                  <a:pt x="324" y="116"/>
                </a:lnTo>
                <a:lnTo>
                  <a:pt x="324" y="116"/>
                </a:lnTo>
                <a:lnTo>
                  <a:pt x="324" y="126"/>
                </a:lnTo>
                <a:lnTo>
                  <a:pt x="320" y="134"/>
                </a:lnTo>
                <a:lnTo>
                  <a:pt x="316" y="142"/>
                </a:lnTo>
                <a:lnTo>
                  <a:pt x="310" y="150"/>
                </a:lnTo>
                <a:lnTo>
                  <a:pt x="302" y="156"/>
                </a:lnTo>
                <a:lnTo>
                  <a:pt x="294" y="160"/>
                </a:lnTo>
                <a:lnTo>
                  <a:pt x="286" y="164"/>
                </a:lnTo>
                <a:lnTo>
                  <a:pt x="276" y="164"/>
                </a:lnTo>
                <a:lnTo>
                  <a:pt x="228" y="164"/>
                </a:lnTo>
                <a:lnTo>
                  <a:pt x="228" y="164"/>
                </a:lnTo>
                <a:lnTo>
                  <a:pt x="164" y="164"/>
                </a:lnTo>
                <a:lnTo>
                  <a:pt x="164" y="164"/>
                </a:lnTo>
                <a:lnTo>
                  <a:pt x="116" y="164"/>
                </a:lnTo>
                <a:lnTo>
                  <a:pt x="116" y="164"/>
                </a:lnTo>
                <a:lnTo>
                  <a:pt x="114" y="164"/>
                </a:lnTo>
                <a:lnTo>
                  <a:pt x="52" y="164"/>
                </a:lnTo>
                <a:lnTo>
                  <a:pt x="16" y="164"/>
                </a:lnTo>
                <a:lnTo>
                  <a:pt x="0" y="164"/>
                </a:lnTo>
                <a:lnTo>
                  <a:pt x="0" y="228"/>
                </a:lnTo>
                <a:lnTo>
                  <a:pt x="52" y="228"/>
                </a:lnTo>
                <a:lnTo>
                  <a:pt x="52" y="228"/>
                </a:lnTo>
                <a:lnTo>
                  <a:pt x="46" y="238"/>
                </a:lnTo>
                <a:lnTo>
                  <a:pt x="40" y="250"/>
                </a:lnTo>
                <a:lnTo>
                  <a:pt x="38" y="262"/>
                </a:lnTo>
                <a:lnTo>
                  <a:pt x="36" y="276"/>
                </a:lnTo>
                <a:lnTo>
                  <a:pt x="36" y="276"/>
                </a:lnTo>
                <a:lnTo>
                  <a:pt x="38" y="292"/>
                </a:lnTo>
                <a:lnTo>
                  <a:pt x="42" y="308"/>
                </a:lnTo>
                <a:lnTo>
                  <a:pt x="50" y="320"/>
                </a:lnTo>
                <a:lnTo>
                  <a:pt x="60" y="332"/>
                </a:lnTo>
                <a:lnTo>
                  <a:pt x="72" y="342"/>
                </a:lnTo>
                <a:lnTo>
                  <a:pt x="84" y="350"/>
                </a:lnTo>
                <a:lnTo>
                  <a:pt x="100" y="354"/>
                </a:lnTo>
                <a:lnTo>
                  <a:pt x="116" y="356"/>
                </a:lnTo>
                <a:lnTo>
                  <a:pt x="116" y="356"/>
                </a:lnTo>
                <a:lnTo>
                  <a:pt x="130" y="354"/>
                </a:lnTo>
                <a:lnTo>
                  <a:pt x="142" y="352"/>
                </a:lnTo>
                <a:lnTo>
                  <a:pt x="154" y="346"/>
                </a:lnTo>
                <a:lnTo>
                  <a:pt x="164" y="340"/>
                </a:lnTo>
                <a:lnTo>
                  <a:pt x="164" y="392"/>
                </a:lnTo>
                <a:lnTo>
                  <a:pt x="228" y="392"/>
                </a:lnTo>
                <a:lnTo>
                  <a:pt x="228" y="340"/>
                </a:lnTo>
                <a:lnTo>
                  <a:pt x="228" y="340"/>
                </a:lnTo>
                <a:lnTo>
                  <a:pt x="238" y="346"/>
                </a:lnTo>
                <a:lnTo>
                  <a:pt x="250" y="352"/>
                </a:lnTo>
                <a:lnTo>
                  <a:pt x="262" y="354"/>
                </a:lnTo>
                <a:lnTo>
                  <a:pt x="276" y="356"/>
                </a:lnTo>
                <a:lnTo>
                  <a:pt x="276" y="356"/>
                </a:lnTo>
                <a:lnTo>
                  <a:pt x="292" y="354"/>
                </a:lnTo>
                <a:lnTo>
                  <a:pt x="308" y="350"/>
                </a:lnTo>
                <a:lnTo>
                  <a:pt x="320" y="342"/>
                </a:lnTo>
                <a:lnTo>
                  <a:pt x="332" y="332"/>
                </a:lnTo>
                <a:lnTo>
                  <a:pt x="342" y="320"/>
                </a:lnTo>
                <a:lnTo>
                  <a:pt x="350" y="308"/>
                </a:lnTo>
                <a:lnTo>
                  <a:pt x="354" y="292"/>
                </a:lnTo>
                <a:lnTo>
                  <a:pt x="356" y="276"/>
                </a:lnTo>
                <a:lnTo>
                  <a:pt x="356" y="276"/>
                </a:lnTo>
                <a:lnTo>
                  <a:pt x="354" y="260"/>
                </a:lnTo>
                <a:lnTo>
                  <a:pt x="350" y="244"/>
                </a:lnTo>
                <a:lnTo>
                  <a:pt x="312" y="244"/>
                </a:lnTo>
                <a:lnTo>
                  <a:pt x="312" y="244"/>
                </a:lnTo>
                <a:lnTo>
                  <a:pt x="318" y="252"/>
                </a:lnTo>
                <a:lnTo>
                  <a:pt x="320" y="260"/>
                </a:lnTo>
                <a:lnTo>
                  <a:pt x="324" y="268"/>
                </a:lnTo>
                <a:lnTo>
                  <a:pt x="324" y="276"/>
                </a:lnTo>
                <a:lnTo>
                  <a:pt x="324" y="276"/>
                </a:lnTo>
                <a:lnTo>
                  <a:pt x="324" y="286"/>
                </a:lnTo>
                <a:lnTo>
                  <a:pt x="320" y="294"/>
                </a:lnTo>
                <a:lnTo>
                  <a:pt x="316" y="302"/>
                </a:lnTo>
                <a:lnTo>
                  <a:pt x="310" y="310"/>
                </a:lnTo>
                <a:lnTo>
                  <a:pt x="302" y="316"/>
                </a:lnTo>
                <a:lnTo>
                  <a:pt x="294" y="320"/>
                </a:lnTo>
                <a:lnTo>
                  <a:pt x="286" y="324"/>
                </a:lnTo>
                <a:lnTo>
                  <a:pt x="276" y="324"/>
                </a:lnTo>
                <a:lnTo>
                  <a:pt x="276" y="324"/>
                </a:lnTo>
                <a:lnTo>
                  <a:pt x="266" y="324"/>
                </a:lnTo>
                <a:lnTo>
                  <a:pt x="258" y="320"/>
                </a:lnTo>
                <a:lnTo>
                  <a:pt x="250" y="316"/>
                </a:lnTo>
                <a:lnTo>
                  <a:pt x="242" y="310"/>
                </a:lnTo>
                <a:lnTo>
                  <a:pt x="236" y="302"/>
                </a:lnTo>
                <a:lnTo>
                  <a:pt x="232" y="294"/>
                </a:lnTo>
                <a:lnTo>
                  <a:pt x="228" y="286"/>
                </a:lnTo>
                <a:lnTo>
                  <a:pt x="228" y="276"/>
                </a:lnTo>
                <a:lnTo>
                  <a:pt x="228" y="244"/>
                </a:lnTo>
                <a:lnTo>
                  <a:pt x="204" y="244"/>
                </a:lnTo>
                <a:lnTo>
                  <a:pt x="204" y="264"/>
                </a:lnTo>
                <a:lnTo>
                  <a:pt x="188" y="264"/>
                </a:lnTo>
                <a:lnTo>
                  <a:pt x="188" y="244"/>
                </a:lnTo>
                <a:lnTo>
                  <a:pt x="164" y="244"/>
                </a:lnTo>
                <a:lnTo>
                  <a:pt x="164" y="276"/>
                </a:lnTo>
                <a:lnTo>
                  <a:pt x="164" y="276"/>
                </a:lnTo>
                <a:lnTo>
                  <a:pt x="164" y="286"/>
                </a:lnTo>
                <a:lnTo>
                  <a:pt x="160" y="294"/>
                </a:lnTo>
                <a:lnTo>
                  <a:pt x="156" y="302"/>
                </a:lnTo>
                <a:lnTo>
                  <a:pt x="150" y="310"/>
                </a:lnTo>
                <a:lnTo>
                  <a:pt x="142" y="316"/>
                </a:lnTo>
                <a:lnTo>
                  <a:pt x="134" y="320"/>
                </a:lnTo>
                <a:lnTo>
                  <a:pt x="126" y="324"/>
                </a:lnTo>
                <a:lnTo>
                  <a:pt x="116" y="324"/>
                </a:lnTo>
                <a:lnTo>
                  <a:pt x="116" y="324"/>
                </a:lnTo>
                <a:lnTo>
                  <a:pt x="106" y="324"/>
                </a:lnTo>
                <a:lnTo>
                  <a:pt x="98" y="320"/>
                </a:lnTo>
                <a:lnTo>
                  <a:pt x="90" y="316"/>
                </a:lnTo>
                <a:lnTo>
                  <a:pt x="82" y="310"/>
                </a:lnTo>
                <a:lnTo>
                  <a:pt x="76" y="302"/>
                </a:lnTo>
                <a:lnTo>
                  <a:pt x="72" y="294"/>
                </a:lnTo>
                <a:lnTo>
                  <a:pt x="68" y="286"/>
                </a:lnTo>
                <a:lnTo>
                  <a:pt x="68" y="276"/>
                </a:lnTo>
                <a:lnTo>
                  <a:pt x="68" y="276"/>
                </a:lnTo>
                <a:lnTo>
                  <a:pt x="68" y="266"/>
                </a:lnTo>
                <a:lnTo>
                  <a:pt x="72" y="258"/>
                </a:lnTo>
                <a:lnTo>
                  <a:pt x="76" y="250"/>
                </a:lnTo>
                <a:lnTo>
                  <a:pt x="82" y="242"/>
                </a:lnTo>
                <a:lnTo>
                  <a:pt x="90" y="236"/>
                </a:lnTo>
                <a:lnTo>
                  <a:pt x="98" y="232"/>
                </a:lnTo>
                <a:lnTo>
                  <a:pt x="106" y="228"/>
                </a:lnTo>
                <a:lnTo>
                  <a:pt x="116" y="228"/>
                </a:lnTo>
                <a:lnTo>
                  <a:pt x="164" y="228"/>
                </a:lnTo>
                <a:lnTo>
                  <a:pt x="164" y="228"/>
                </a:lnTo>
                <a:lnTo>
                  <a:pt x="228" y="228"/>
                </a:lnTo>
                <a:lnTo>
                  <a:pt x="228" y="228"/>
                </a:lnTo>
                <a:lnTo>
                  <a:pt x="276" y="228"/>
                </a:lnTo>
                <a:lnTo>
                  <a:pt x="276" y="228"/>
                </a:lnTo>
                <a:lnTo>
                  <a:pt x="278" y="228"/>
                </a:lnTo>
                <a:lnTo>
                  <a:pt x="340" y="228"/>
                </a:lnTo>
                <a:lnTo>
                  <a:pt x="340" y="228"/>
                </a:lnTo>
                <a:lnTo>
                  <a:pt x="392" y="228"/>
                </a:lnTo>
                <a:lnTo>
                  <a:pt x="392" y="164"/>
                </a:lnTo>
                <a:lnTo>
                  <a:pt x="340" y="164"/>
                </a:lnTo>
                <a:close/>
                <a:moveTo>
                  <a:pt x="204" y="102"/>
                </a:moveTo>
                <a:lnTo>
                  <a:pt x="188" y="102"/>
                </a:lnTo>
                <a:lnTo>
                  <a:pt x="188" y="76"/>
                </a:lnTo>
                <a:lnTo>
                  <a:pt x="204" y="76"/>
                </a:lnTo>
                <a:lnTo>
                  <a:pt x="204" y="102"/>
                </a:lnTo>
                <a:close/>
                <a:moveTo>
                  <a:pt x="204" y="50"/>
                </a:moveTo>
                <a:lnTo>
                  <a:pt x="188" y="50"/>
                </a:lnTo>
                <a:lnTo>
                  <a:pt x="188" y="24"/>
                </a:lnTo>
                <a:lnTo>
                  <a:pt x="204" y="24"/>
                </a:lnTo>
                <a:lnTo>
                  <a:pt x="204" y="50"/>
                </a:lnTo>
                <a:close/>
                <a:moveTo>
                  <a:pt x="50" y="204"/>
                </a:moveTo>
                <a:lnTo>
                  <a:pt x="24" y="204"/>
                </a:lnTo>
                <a:lnTo>
                  <a:pt x="24" y="188"/>
                </a:lnTo>
                <a:lnTo>
                  <a:pt x="50" y="188"/>
                </a:lnTo>
                <a:lnTo>
                  <a:pt x="50" y="204"/>
                </a:lnTo>
                <a:close/>
                <a:moveTo>
                  <a:pt x="188" y="290"/>
                </a:moveTo>
                <a:lnTo>
                  <a:pt x="204" y="290"/>
                </a:lnTo>
                <a:lnTo>
                  <a:pt x="204" y="316"/>
                </a:lnTo>
                <a:lnTo>
                  <a:pt x="188" y="316"/>
                </a:lnTo>
                <a:lnTo>
                  <a:pt x="188" y="290"/>
                </a:lnTo>
                <a:close/>
                <a:moveTo>
                  <a:pt x="188" y="342"/>
                </a:moveTo>
                <a:lnTo>
                  <a:pt x="204" y="342"/>
                </a:lnTo>
                <a:lnTo>
                  <a:pt x="204" y="368"/>
                </a:lnTo>
                <a:lnTo>
                  <a:pt x="188" y="368"/>
                </a:lnTo>
                <a:lnTo>
                  <a:pt x="188" y="342"/>
                </a:lnTo>
                <a:close/>
                <a:moveTo>
                  <a:pt x="104" y="204"/>
                </a:moveTo>
                <a:lnTo>
                  <a:pt x="76" y="204"/>
                </a:lnTo>
                <a:lnTo>
                  <a:pt x="76" y="188"/>
                </a:lnTo>
                <a:lnTo>
                  <a:pt x="104" y="188"/>
                </a:lnTo>
                <a:lnTo>
                  <a:pt x="104" y="204"/>
                </a:lnTo>
                <a:close/>
                <a:moveTo>
                  <a:pt x="156" y="204"/>
                </a:moveTo>
                <a:lnTo>
                  <a:pt x="130" y="204"/>
                </a:lnTo>
                <a:lnTo>
                  <a:pt x="130" y="188"/>
                </a:lnTo>
                <a:lnTo>
                  <a:pt x="156" y="188"/>
                </a:lnTo>
                <a:lnTo>
                  <a:pt x="156" y="204"/>
                </a:lnTo>
                <a:close/>
                <a:moveTo>
                  <a:pt x="210" y="204"/>
                </a:moveTo>
                <a:lnTo>
                  <a:pt x="182" y="204"/>
                </a:lnTo>
                <a:lnTo>
                  <a:pt x="182" y="188"/>
                </a:lnTo>
                <a:lnTo>
                  <a:pt x="210" y="188"/>
                </a:lnTo>
                <a:lnTo>
                  <a:pt x="210" y="204"/>
                </a:lnTo>
                <a:close/>
                <a:moveTo>
                  <a:pt x="262" y="204"/>
                </a:moveTo>
                <a:lnTo>
                  <a:pt x="236" y="204"/>
                </a:lnTo>
                <a:lnTo>
                  <a:pt x="236" y="188"/>
                </a:lnTo>
                <a:lnTo>
                  <a:pt x="262" y="188"/>
                </a:lnTo>
                <a:lnTo>
                  <a:pt x="262" y="204"/>
                </a:lnTo>
                <a:close/>
                <a:moveTo>
                  <a:pt x="316" y="204"/>
                </a:moveTo>
                <a:lnTo>
                  <a:pt x="288" y="204"/>
                </a:lnTo>
                <a:lnTo>
                  <a:pt x="288" y="188"/>
                </a:lnTo>
                <a:lnTo>
                  <a:pt x="316" y="188"/>
                </a:lnTo>
                <a:lnTo>
                  <a:pt x="316" y="204"/>
                </a:lnTo>
                <a:close/>
                <a:moveTo>
                  <a:pt x="368" y="204"/>
                </a:moveTo>
                <a:lnTo>
                  <a:pt x="342" y="204"/>
                </a:lnTo>
                <a:lnTo>
                  <a:pt x="342" y="188"/>
                </a:lnTo>
                <a:lnTo>
                  <a:pt x="368" y="188"/>
                </a:lnTo>
                <a:lnTo>
                  <a:pt x="368" y="204"/>
                </a:lnTo>
                <a:close/>
              </a:path>
            </a:pathLst>
          </a:custGeom>
          <a:solidFill>
            <a:schemeClr val="accent2">
              <a:lumMod val="20000"/>
              <a:lumOff val="80000"/>
            </a:schemeClr>
          </a:solidFill>
          <a:ln>
            <a:noFill/>
          </a:ln>
        </p:spPr>
        <p:txBody>
          <a:bodyPr vert="horz" wrap="square" lIns="91440" tIns="45720" rIns="91440" bIns="45720" numCol="1" anchor="t" anchorCtr="0" compatLnSpc="1">
            <a:prstTxWarp prst="textNoShape">
              <a:avLst/>
            </a:prstTxWarp>
          </a:bodyPr>
          <a:lstStyle/>
          <a:p>
            <a:pPr marL="0" marR="0" lvl="0" indent="0" defTabSz="1018824"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noProof="0" dirty="0">
              <a:ln>
                <a:noFill/>
              </a:ln>
              <a:solidFill>
                <a:srgbClr val="000000"/>
              </a:solidFill>
              <a:effectLst/>
              <a:uLnTx/>
              <a:uFillTx/>
            </a:endParaRPr>
          </a:p>
        </p:txBody>
      </p:sp>
      <p:sp>
        <p:nvSpPr>
          <p:cNvPr id="2" name="Rectangle 1">
            <a:extLst>
              <a:ext uri="{FF2B5EF4-FFF2-40B4-BE49-F238E27FC236}">
                <a16:creationId xmlns:a16="http://schemas.microsoft.com/office/drawing/2014/main" id="{5F1FEEA1-E3D3-4384-87DE-C788463E629B}"/>
              </a:ext>
            </a:extLst>
          </p:cNvPr>
          <p:cNvSpPr/>
          <p:nvPr/>
        </p:nvSpPr>
        <p:spPr>
          <a:xfrm>
            <a:off x="571500" y="4198814"/>
            <a:ext cx="5148738" cy="2433156"/>
          </a:xfrm>
          <a:prstGeom prst="rect">
            <a:avLst/>
          </a:prstGeom>
          <a:noFill/>
          <a:ln>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Rectangle 189">
            <a:extLst>
              <a:ext uri="{FF2B5EF4-FFF2-40B4-BE49-F238E27FC236}">
                <a16:creationId xmlns:a16="http://schemas.microsoft.com/office/drawing/2014/main" id="{02BAEA99-6EAB-441B-A0E5-D30956C8E0CD}"/>
              </a:ext>
            </a:extLst>
          </p:cNvPr>
          <p:cNvSpPr/>
          <p:nvPr/>
        </p:nvSpPr>
        <p:spPr>
          <a:xfrm>
            <a:off x="6103690" y="4198814"/>
            <a:ext cx="5948609" cy="2433156"/>
          </a:xfrm>
          <a:prstGeom prst="rect">
            <a:avLst/>
          </a:prstGeom>
          <a:noFill/>
          <a:ln>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1" name="Group 130">
            <a:extLst>
              <a:ext uri="{FF2B5EF4-FFF2-40B4-BE49-F238E27FC236}">
                <a16:creationId xmlns:a16="http://schemas.microsoft.com/office/drawing/2014/main" id="{FDC36EA4-CB7B-4AA7-A467-259232E63E21}"/>
              </a:ext>
            </a:extLst>
          </p:cNvPr>
          <p:cNvGrpSpPr>
            <a:grpSpLocks noChangeAspect="1"/>
          </p:cNvGrpSpPr>
          <p:nvPr/>
        </p:nvGrpSpPr>
        <p:grpSpPr>
          <a:xfrm>
            <a:off x="6884746" y="4846544"/>
            <a:ext cx="769830" cy="770475"/>
            <a:chOff x="3287425" y="3613920"/>
            <a:chExt cx="648499" cy="649042"/>
          </a:xfrm>
        </p:grpSpPr>
        <p:sp>
          <p:nvSpPr>
            <p:cNvPr id="192" name="Oval 191">
              <a:extLst>
                <a:ext uri="{FF2B5EF4-FFF2-40B4-BE49-F238E27FC236}">
                  <a16:creationId xmlns:a16="http://schemas.microsoft.com/office/drawing/2014/main" id="{2E5CF1F6-6ECF-454A-986B-2556BAB70313}"/>
                </a:ext>
              </a:extLst>
            </p:cNvPr>
            <p:cNvSpPr>
              <a:spLocks noChangeAspect="1"/>
            </p:cNvSpPr>
            <p:nvPr/>
          </p:nvSpPr>
          <p:spPr>
            <a:xfrm>
              <a:off x="3287425" y="3613920"/>
              <a:ext cx="648499" cy="649042"/>
            </a:xfrm>
            <a:prstGeom prst="ellipse">
              <a:avLst/>
            </a:prstGeom>
            <a:solidFill>
              <a:schemeClr val="accent3">
                <a:lumMod val="40000"/>
                <a:lumOff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 b="1" dirty="0">
                <a:solidFill>
                  <a:schemeClr val="bg1"/>
                </a:solidFill>
                <a:latin typeface="+mj-lt"/>
              </a:endParaRPr>
            </a:p>
          </p:txBody>
        </p:sp>
        <p:sp>
          <p:nvSpPr>
            <p:cNvPr id="193" name="Oval 192">
              <a:extLst>
                <a:ext uri="{FF2B5EF4-FFF2-40B4-BE49-F238E27FC236}">
                  <a16:creationId xmlns:a16="http://schemas.microsoft.com/office/drawing/2014/main" id="{0A381FC5-1CBA-4590-90C2-6F9187006DE3}"/>
                </a:ext>
              </a:extLst>
            </p:cNvPr>
            <p:cNvSpPr>
              <a:spLocks noChangeAspect="1"/>
            </p:cNvSpPr>
            <p:nvPr/>
          </p:nvSpPr>
          <p:spPr>
            <a:xfrm>
              <a:off x="3362252" y="3688810"/>
              <a:ext cx="498845" cy="499263"/>
            </a:xfrm>
            <a:prstGeom prst="ellipse">
              <a:avLst/>
            </a:prstGeom>
            <a:solidFill>
              <a:schemeClr val="accent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latin typeface="+mj-lt"/>
              </a:endParaRPr>
            </a:p>
          </p:txBody>
        </p:sp>
      </p:grpSp>
      <p:grpSp>
        <p:nvGrpSpPr>
          <p:cNvPr id="194" name="Group 56">
            <a:extLst>
              <a:ext uri="{FF2B5EF4-FFF2-40B4-BE49-F238E27FC236}">
                <a16:creationId xmlns:a16="http://schemas.microsoft.com/office/drawing/2014/main" id="{49293059-FB72-4695-A4B2-FC123B8562DD}"/>
              </a:ext>
            </a:extLst>
          </p:cNvPr>
          <p:cNvGrpSpPr/>
          <p:nvPr/>
        </p:nvGrpSpPr>
        <p:grpSpPr>
          <a:xfrm>
            <a:off x="5986669" y="5635268"/>
            <a:ext cx="2679416" cy="922100"/>
            <a:chOff x="-36843" y="1312166"/>
            <a:chExt cx="2049715" cy="922100"/>
          </a:xfrm>
        </p:grpSpPr>
        <p:sp>
          <p:nvSpPr>
            <p:cNvPr id="195" name="TextBox 194">
              <a:extLst>
                <a:ext uri="{FF2B5EF4-FFF2-40B4-BE49-F238E27FC236}">
                  <a16:creationId xmlns:a16="http://schemas.microsoft.com/office/drawing/2014/main" id="{535630D4-BCF6-4729-A7CF-5F4EED871ECE}"/>
                </a:ext>
              </a:extLst>
            </p:cNvPr>
            <p:cNvSpPr txBox="1"/>
            <p:nvPr/>
          </p:nvSpPr>
          <p:spPr>
            <a:xfrm>
              <a:off x="173029" y="1772601"/>
              <a:ext cx="1629971" cy="461665"/>
            </a:xfrm>
            <a:prstGeom prst="rect">
              <a:avLst/>
            </a:prstGeom>
            <a:noFill/>
          </p:spPr>
          <p:txBody>
            <a:bodyPr wrap="square" lIns="0" tIns="0" rIns="0" bIns="0" rtlCol="0">
              <a:spAutoFit/>
            </a:bodyPr>
            <a:lstStyle/>
            <a:p>
              <a:pPr lvl="0" algn="ctr" defTabSz="914400">
                <a:spcBef>
                  <a:spcPct val="20000"/>
                </a:spcBef>
                <a:defRPr/>
              </a:pPr>
              <a:r>
                <a:rPr lang="en-US" sz="1000" dirty="0">
                  <a:solidFill>
                    <a:schemeClr val="tx1">
                      <a:lumMod val="50000"/>
                      <a:lumOff val="50000"/>
                    </a:schemeClr>
                  </a:solidFill>
                </a:rPr>
                <a:t>Understand the cumulative impact of factors over a period of time through ML</a:t>
              </a:r>
            </a:p>
          </p:txBody>
        </p:sp>
        <p:sp>
          <p:nvSpPr>
            <p:cNvPr id="196" name="Rectangle 195">
              <a:extLst>
                <a:ext uri="{FF2B5EF4-FFF2-40B4-BE49-F238E27FC236}">
                  <a16:creationId xmlns:a16="http://schemas.microsoft.com/office/drawing/2014/main" id="{3CEE04F3-7DAE-43C8-9C56-ABAE541EEB09}"/>
                </a:ext>
              </a:extLst>
            </p:cNvPr>
            <p:cNvSpPr/>
            <p:nvPr/>
          </p:nvSpPr>
          <p:spPr>
            <a:xfrm>
              <a:off x="-36843" y="1312166"/>
              <a:ext cx="2049715" cy="430887"/>
            </a:xfrm>
            <a:prstGeom prst="rect">
              <a:avLst/>
            </a:prstGeom>
          </p:spPr>
          <p:txBody>
            <a:bodyPr wrap="square" lIns="0" tIns="0" rIns="0" bIns="0">
              <a:spAutoFit/>
            </a:bodyPr>
            <a:lstStyle/>
            <a:p>
              <a:pPr algn="ctr"/>
              <a:r>
                <a:rPr lang="en-US" sz="1400" b="1" dirty="0">
                  <a:solidFill>
                    <a:schemeClr val="accent3"/>
                  </a:solidFill>
                </a:rPr>
                <a:t>Interdependencies </a:t>
              </a:r>
            </a:p>
            <a:p>
              <a:pPr algn="ctr"/>
              <a:r>
                <a:rPr lang="en-US" sz="1400" b="1" dirty="0">
                  <a:solidFill>
                    <a:schemeClr val="accent3"/>
                  </a:solidFill>
                </a:rPr>
                <a:t>&amp; Interactions</a:t>
              </a:r>
            </a:p>
          </p:txBody>
        </p:sp>
      </p:grpSp>
      <p:pic>
        <p:nvPicPr>
          <p:cNvPr id="197" name="Picture 196">
            <a:extLst>
              <a:ext uri="{FF2B5EF4-FFF2-40B4-BE49-F238E27FC236}">
                <a16:creationId xmlns:a16="http://schemas.microsoft.com/office/drawing/2014/main" id="{A5628B0B-4ED8-496F-AA88-66242C15491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27069" y="5021231"/>
            <a:ext cx="502187" cy="431810"/>
          </a:xfrm>
          <a:prstGeom prst="rect">
            <a:avLst/>
          </a:prstGeom>
        </p:spPr>
      </p:pic>
      <p:grpSp>
        <p:nvGrpSpPr>
          <p:cNvPr id="198" name="Group 85">
            <a:extLst>
              <a:ext uri="{FF2B5EF4-FFF2-40B4-BE49-F238E27FC236}">
                <a16:creationId xmlns:a16="http://schemas.microsoft.com/office/drawing/2014/main" id="{79329D10-0878-49B2-87BF-9B03A997897D}"/>
              </a:ext>
            </a:extLst>
          </p:cNvPr>
          <p:cNvGrpSpPr/>
          <p:nvPr/>
        </p:nvGrpSpPr>
        <p:grpSpPr>
          <a:xfrm>
            <a:off x="8258449" y="4282928"/>
            <a:ext cx="731347" cy="697146"/>
            <a:chOff x="2347176" y="2092666"/>
            <a:chExt cx="843049" cy="843755"/>
          </a:xfrm>
        </p:grpSpPr>
        <p:grpSp>
          <p:nvGrpSpPr>
            <p:cNvPr id="199" name="Group 129">
              <a:extLst>
                <a:ext uri="{FF2B5EF4-FFF2-40B4-BE49-F238E27FC236}">
                  <a16:creationId xmlns:a16="http://schemas.microsoft.com/office/drawing/2014/main" id="{5E4C0A4C-554F-4174-B1D9-06AD8F0F3800}"/>
                </a:ext>
              </a:extLst>
            </p:cNvPr>
            <p:cNvGrpSpPr>
              <a:grpSpLocks noChangeAspect="1"/>
            </p:cNvGrpSpPr>
            <p:nvPr/>
          </p:nvGrpSpPr>
          <p:grpSpPr>
            <a:xfrm>
              <a:off x="2347176" y="2092666"/>
              <a:ext cx="843049" cy="843755"/>
              <a:chOff x="2779491" y="2517212"/>
              <a:chExt cx="648499" cy="649042"/>
            </a:xfrm>
          </p:grpSpPr>
          <p:sp>
            <p:nvSpPr>
              <p:cNvPr id="201" name="Oval 200">
                <a:extLst>
                  <a:ext uri="{FF2B5EF4-FFF2-40B4-BE49-F238E27FC236}">
                    <a16:creationId xmlns:a16="http://schemas.microsoft.com/office/drawing/2014/main" id="{48425BEC-878D-418C-925E-BDA6E01FA879}"/>
                  </a:ext>
                </a:extLst>
              </p:cNvPr>
              <p:cNvSpPr>
                <a:spLocks noChangeAspect="1"/>
              </p:cNvSpPr>
              <p:nvPr/>
            </p:nvSpPr>
            <p:spPr>
              <a:xfrm>
                <a:off x="2779491" y="2517212"/>
                <a:ext cx="648499" cy="649042"/>
              </a:xfrm>
              <a:prstGeom prst="ellipse">
                <a:avLst/>
              </a:prstGeom>
              <a:solidFill>
                <a:schemeClr val="accent2">
                  <a:lumMod val="40000"/>
                  <a:lumOff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 b="1" dirty="0">
                  <a:solidFill>
                    <a:schemeClr val="bg1"/>
                  </a:solidFill>
                  <a:latin typeface="+mj-lt"/>
                </a:endParaRPr>
              </a:p>
            </p:txBody>
          </p:sp>
          <p:sp>
            <p:nvSpPr>
              <p:cNvPr id="202" name="Oval 201">
                <a:extLst>
                  <a:ext uri="{FF2B5EF4-FFF2-40B4-BE49-F238E27FC236}">
                    <a16:creationId xmlns:a16="http://schemas.microsoft.com/office/drawing/2014/main" id="{1EEDA8F2-06F6-46A3-B335-666E5C75A1C4}"/>
                  </a:ext>
                </a:extLst>
              </p:cNvPr>
              <p:cNvSpPr>
                <a:spLocks noChangeAspect="1"/>
              </p:cNvSpPr>
              <p:nvPr/>
            </p:nvSpPr>
            <p:spPr>
              <a:xfrm>
                <a:off x="2854318" y="2592102"/>
                <a:ext cx="498845" cy="499263"/>
              </a:xfrm>
              <a:prstGeom prst="ellipse">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latin typeface="+mj-lt"/>
                </a:endParaRPr>
              </a:p>
            </p:txBody>
          </p:sp>
        </p:grpSp>
        <p:sp>
          <p:nvSpPr>
            <p:cNvPr id="200" name="Freeform 65">
              <a:extLst>
                <a:ext uri="{FF2B5EF4-FFF2-40B4-BE49-F238E27FC236}">
                  <a16:creationId xmlns:a16="http://schemas.microsoft.com/office/drawing/2014/main" id="{9A834698-A603-4D42-A05C-5986BD88E616}"/>
                </a:ext>
              </a:extLst>
            </p:cNvPr>
            <p:cNvSpPr>
              <a:spLocks noEditPoints="1"/>
            </p:cNvSpPr>
            <p:nvPr/>
          </p:nvSpPr>
          <p:spPr bwMode="auto">
            <a:xfrm>
              <a:off x="2585919" y="2347985"/>
              <a:ext cx="365563" cy="333116"/>
            </a:xfrm>
            <a:custGeom>
              <a:avLst/>
              <a:gdLst/>
              <a:ahLst/>
              <a:cxnLst>
                <a:cxn ang="0">
                  <a:pos x="45" y="41"/>
                </a:cxn>
                <a:cxn ang="0">
                  <a:pos x="47" y="50"/>
                </a:cxn>
                <a:cxn ang="0">
                  <a:pos x="40" y="56"/>
                </a:cxn>
                <a:cxn ang="0">
                  <a:pos x="31" y="60"/>
                </a:cxn>
                <a:cxn ang="0">
                  <a:pos x="21" y="60"/>
                </a:cxn>
                <a:cxn ang="0">
                  <a:pos x="13" y="56"/>
                </a:cxn>
                <a:cxn ang="0">
                  <a:pos x="5" y="50"/>
                </a:cxn>
                <a:cxn ang="0">
                  <a:pos x="8" y="41"/>
                </a:cxn>
                <a:cxn ang="0">
                  <a:pos x="0" y="32"/>
                </a:cxn>
                <a:cxn ang="0">
                  <a:pos x="9" y="26"/>
                </a:cxn>
                <a:cxn ang="0">
                  <a:pos x="5" y="20"/>
                </a:cxn>
                <a:cxn ang="0">
                  <a:pos x="17" y="18"/>
                </a:cxn>
                <a:cxn ang="0">
                  <a:pos x="22" y="10"/>
                </a:cxn>
                <a:cxn ang="0">
                  <a:pos x="32" y="17"/>
                </a:cxn>
                <a:cxn ang="0">
                  <a:pos x="41" y="14"/>
                </a:cxn>
                <a:cxn ang="0">
                  <a:pos x="47" y="22"/>
                </a:cxn>
                <a:cxn ang="0">
                  <a:pos x="51" y="30"/>
                </a:cxn>
                <a:cxn ang="0">
                  <a:pos x="26" y="25"/>
                </a:cxn>
                <a:cxn ang="0">
                  <a:pos x="36" y="35"/>
                </a:cxn>
                <a:cxn ang="0">
                  <a:pos x="72" y="19"/>
                </a:cxn>
                <a:cxn ang="0">
                  <a:pos x="72" y="27"/>
                </a:cxn>
                <a:cxn ang="0">
                  <a:pos x="62" y="25"/>
                </a:cxn>
                <a:cxn ang="0">
                  <a:pos x="52" y="27"/>
                </a:cxn>
                <a:cxn ang="0">
                  <a:pos x="53" y="19"/>
                </a:cxn>
                <a:cxn ang="0">
                  <a:pos x="53" y="11"/>
                </a:cxn>
                <a:cxn ang="0">
                  <a:pos x="52" y="3"/>
                </a:cxn>
                <a:cxn ang="0">
                  <a:pos x="62" y="4"/>
                </a:cxn>
                <a:cxn ang="0">
                  <a:pos x="67" y="0"/>
                </a:cxn>
                <a:cxn ang="0">
                  <a:pos x="70" y="9"/>
                </a:cxn>
                <a:cxn ang="0">
                  <a:pos x="78" y="18"/>
                </a:cxn>
                <a:cxn ang="0">
                  <a:pos x="70" y="62"/>
                </a:cxn>
                <a:cxn ang="0">
                  <a:pos x="67" y="71"/>
                </a:cxn>
                <a:cxn ang="0">
                  <a:pos x="61" y="66"/>
                </a:cxn>
                <a:cxn ang="0">
                  <a:pos x="52" y="68"/>
                </a:cxn>
                <a:cxn ang="0">
                  <a:pos x="47" y="59"/>
                </a:cxn>
                <a:cxn ang="0">
                  <a:pos x="54" y="50"/>
                </a:cxn>
                <a:cxn ang="0">
                  <a:pos x="57" y="41"/>
                </a:cxn>
                <a:cxn ang="0">
                  <a:pos x="63" y="46"/>
                </a:cxn>
                <a:cxn ang="0">
                  <a:pos x="72" y="44"/>
                </a:cxn>
                <a:cxn ang="0">
                  <a:pos x="72" y="52"/>
                </a:cxn>
                <a:cxn ang="0">
                  <a:pos x="62" y="10"/>
                </a:cxn>
                <a:cxn ang="0">
                  <a:pos x="67" y="15"/>
                </a:cxn>
                <a:cxn ang="0">
                  <a:pos x="57" y="56"/>
                </a:cxn>
                <a:cxn ang="0">
                  <a:pos x="62" y="51"/>
                </a:cxn>
              </a:cxnLst>
              <a:rect l="0" t="0" r="r" b="b"/>
              <a:pathLst>
                <a:path w="78" h="71">
                  <a:moveTo>
                    <a:pt x="52" y="39"/>
                  </a:moveTo>
                  <a:cubicBezTo>
                    <a:pt x="52" y="40"/>
                    <a:pt x="51" y="40"/>
                    <a:pt x="51" y="40"/>
                  </a:cubicBezTo>
                  <a:cubicBezTo>
                    <a:pt x="45" y="41"/>
                    <a:pt x="45" y="41"/>
                    <a:pt x="45" y="41"/>
                  </a:cubicBezTo>
                  <a:cubicBezTo>
                    <a:pt x="44" y="42"/>
                    <a:pt x="44" y="43"/>
                    <a:pt x="43" y="44"/>
                  </a:cubicBezTo>
                  <a:cubicBezTo>
                    <a:pt x="45" y="46"/>
                    <a:pt x="46" y="47"/>
                    <a:pt x="47" y="49"/>
                  </a:cubicBezTo>
                  <a:cubicBezTo>
                    <a:pt x="47" y="49"/>
                    <a:pt x="47" y="49"/>
                    <a:pt x="47" y="50"/>
                  </a:cubicBezTo>
                  <a:cubicBezTo>
                    <a:pt x="47" y="50"/>
                    <a:pt x="47" y="50"/>
                    <a:pt x="47" y="50"/>
                  </a:cubicBezTo>
                  <a:cubicBezTo>
                    <a:pt x="46" y="52"/>
                    <a:pt x="42" y="56"/>
                    <a:pt x="41" y="56"/>
                  </a:cubicBezTo>
                  <a:cubicBezTo>
                    <a:pt x="40" y="56"/>
                    <a:pt x="40" y="56"/>
                    <a:pt x="40" y="56"/>
                  </a:cubicBezTo>
                  <a:cubicBezTo>
                    <a:pt x="35" y="53"/>
                    <a:pt x="35" y="53"/>
                    <a:pt x="35" y="53"/>
                  </a:cubicBezTo>
                  <a:cubicBezTo>
                    <a:pt x="34" y="53"/>
                    <a:pt x="33" y="53"/>
                    <a:pt x="32" y="54"/>
                  </a:cubicBezTo>
                  <a:cubicBezTo>
                    <a:pt x="32" y="56"/>
                    <a:pt x="32" y="58"/>
                    <a:pt x="31" y="60"/>
                  </a:cubicBezTo>
                  <a:cubicBezTo>
                    <a:pt x="31" y="61"/>
                    <a:pt x="30" y="61"/>
                    <a:pt x="30" y="61"/>
                  </a:cubicBezTo>
                  <a:cubicBezTo>
                    <a:pt x="22" y="61"/>
                    <a:pt x="22" y="61"/>
                    <a:pt x="22" y="61"/>
                  </a:cubicBezTo>
                  <a:cubicBezTo>
                    <a:pt x="22" y="61"/>
                    <a:pt x="21" y="61"/>
                    <a:pt x="21" y="60"/>
                  </a:cubicBezTo>
                  <a:cubicBezTo>
                    <a:pt x="20" y="54"/>
                    <a:pt x="20" y="54"/>
                    <a:pt x="20" y="54"/>
                  </a:cubicBezTo>
                  <a:cubicBezTo>
                    <a:pt x="19" y="54"/>
                    <a:pt x="18" y="53"/>
                    <a:pt x="17" y="53"/>
                  </a:cubicBezTo>
                  <a:cubicBezTo>
                    <a:pt x="13" y="56"/>
                    <a:pt x="13" y="56"/>
                    <a:pt x="13" y="56"/>
                  </a:cubicBezTo>
                  <a:cubicBezTo>
                    <a:pt x="12" y="56"/>
                    <a:pt x="12" y="56"/>
                    <a:pt x="12" y="56"/>
                  </a:cubicBezTo>
                  <a:cubicBezTo>
                    <a:pt x="11" y="56"/>
                    <a:pt x="11" y="56"/>
                    <a:pt x="11" y="56"/>
                  </a:cubicBezTo>
                  <a:cubicBezTo>
                    <a:pt x="10" y="55"/>
                    <a:pt x="5" y="51"/>
                    <a:pt x="5" y="50"/>
                  </a:cubicBezTo>
                  <a:cubicBezTo>
                    <a:pt x="5" y="49"/>
                    <a:pt x="5" y="49"/>
                    <a:pt x="5" y="49"/>
                  </a:cubicBezTo>
                  <a:cubicBezTo>
                    <a:pt x="7" y="47"/>
                    <a:pt x="8" y="46"/>
                    <a:pt x="9" y="44"/>
                  </a:cubicBezTo>
                  <a:cubicBezTo>
                    <a:pt x="8" y="43"/>
                    <a:pt x="8" y="42"/>
                    <a:pt x="8" y="41"/>
                  </a:cubicBezTo>
                  <a:cubicBezTo>
                    <a:pt x="1" y="40"/>
                    <a:pt x="1" y="40"/>
                    <a:pt x="1" y="40"/>
                  </a:cubicBezTo>
                  <a:cubicBezTo>
                    <a:pt x="1" y="40"/>
                    <a:pt x="0" y="40"/>
                    <a:pt x="0" y="39"/>
                  </a:cubicBezTo>
                  <a:cubicBezTo>
                    <a:pt x="0" y="32"/>
                    <a:pt x="0" y="32"/>
                    <a:pt x="0" y="32"/>
                  </a:cubicBezTo>
                  <a:cubicBezTo>
                    <a:pt x="0" y="31"/>
                    <a:pt x="1" y="30"/>
                    <a:pt x="1" y="30"/>
                  </a:cubicBezTo>
                  <a:cubicBezTo>
                    <a:pt x="8" y="29"/>
                    <a:pt x="8" y="29"/>
                    <a:pt x="8" y="29"/>
                  </a:cubicBezTo>
                  <a:cubicBezTo>
                    <a:pt x="8" y="28"/>
                    <a:pt x="8" y="27"/>
                    <a:pt x="9" y="26"/>
                  </a:cubicBezTo>
                  <a:cubicBezTo>
                    <a:pt x="8" y="25"/>
                    <a:pt x="7" y="23"/>
                    <a:pt x="5" y="22"/>
                  </a:cubicBezTo>
                  <a:cubicBezTo>
                    <a:pt x="5" y="21"/>
                    <a:pt x="5" y="21"/>
                    <a:pt x="5" y="21"/>
                  </a:cubicBezTo>
                  <a:cubicBezTo>
                    <a:pt x="5" y="21"/>
                    <a:pt x="5" y="20"/>
                    <a:pt x="5" y="20"/>
                  </a:cubicBezTo>
                  <a:cubicBezTo>
                    <a:pt x="6" y="19"/>
                    <a:pt x="11" y="14"/>
                    <a:pt x="12" y="14"/>
                  </a:cubicBezTo>
                  <a:cubicBezTo>
                    <a:pt x="12" y="14"/>
                    <a:pt x="12" y="14"/>
                    <a:pt x="13" y="14"/>
                  </a:cubicBezTo>
                  <a:cubicBezTo>
                    <a:pt x="17" y="18"/>
                    <a:pt x="17" y="18"/>
                    <a:pt x="17" y="18"/>
                  </a:cubicBezTo>
                  <a:cubicBezTo>
                    <a:pt x="18" y="18"/>
                    <a:pt x="19" y="17"/>
                    <a:pt x="20" y="17"/>
                  </a:cubicBezTo>
                  <a:cubicBezTo>
                    <a:pt x="21" y="15"/>
                    <a:pt x="21" y="13"/>
                    <a:pt x="21" y="11"/>
                  </a:cubicBezTo>
                  <a:cubicBezTo>
                    <a:pt x="21" y="10"/>
                    <a:pt x="22" y="10"/>
                    <a:pt x="22" y="10"/>
                  </a:cubicBezTo>
                  <a:cubicBezTo>
                    <a:pt x="30" y="10"/>
                    <a:pt x="30" y="10"/>
                    <a:pt x="30" y="10"/>
                  </a:cubicBezTo>
                  <a:cubicBezTo>
                    <a:pt x="30" y="10"/>
                    <a:pt x="31" y="10"/>
                    <a:pt x="31" y="11"/>
                  </a:cubicBezTo>
                  <a:cubicBezTo>
                    <a:pt x="32" y="17"/>
                    <a:pt x="32" y="17"/>
                    <a:pt x="32" y="17"/>
                  </a:cubicBezTo>
                  <a:cubicBezTo>
                    <a:pt x="33" y="17"/>
                    <a:pt x="34" y="18"/>
                    <a:pt x="35" y="18"/>
                  </a:cubicBezTo>
                  <a:cubicBezTo>
                    <a:pt x="40" y="14"/>
                    <a:pt x="40" y="14"/>
                    <a:pt x="40" y="14"/>
                  </a:cubicBezTo>
                  <a:cubicBezTo>
                    <a:pt x="40" y="14"/>
                    <a:pt x="40" y="14"/>
                    <a:pt x="41" y="14"/>
                  </a:cubicBezTo>
                  <a:cubicBezTo>
                    <a:pt x="41" y="14"/>
                    <a:pt x="41" y="14"/>
                    <a:pt x="41" y="14"/>
                  </a:cubicBezTo>
                  <a:cubicBezTo>
                    <a:pt x="42" y="15"/>
                    <a:pt x="47" y="20"/>
                    <a:pt x="47" y="21"/>
                  </a:cubicBezTo>
                  <a:cubicBezTo>
                    <a:pt x="47" y="21"/>
                    <a:pt x="47" y="21"/>
                    <a:pt x="47" y="22"/>
                  </a:cubicBezTo>
                  <a:cubicBezTo>
                    <a:pt x="46" y="23"/>
                    <a:pt x="45" y="25"/>
                    <a:pt x="43" y="26"/>
                  </a:cubicBezTo>
                  <a:cubicBezTo>
                    <a:pt x="44" y="27"/>
                    <a:pt x="44" y="28"/>
                    <a:pt x="45" y="30"/>
                  </a:cubicBezTo>
                  <a:cubicBezTo>
                    <a:pt x="51" y="30"/>
                    <a:pt x="51" y="30"/>
                    <a:pt x="51" y="30"/>
                  </a:cubicBezTo>
                  <a:cubicBezTo>
                    <a:pt x="51" y="31"/>
                    <a:pt x="52" y="31"/>
                    <a:pt x="52" y="32"/>
                  </a:cubicBezTo>
                  <a:lnTo>
                    <a:pt x="52" y="39"/>
                  </a:lnTo>
                  <a:close/>
                  <a:moveTo>
                    <a:pt x="26" y="25"/>
                  </a:moveTo>
                  <a:cubicBezTo>
                    <a:pt x="21" y="25"/>
                    <a:pt x="16" y="30"/>
                    <a:pt x="16" y="35"/>
                  </a:cubicBezTo>
                  <a:cubicBezTo>
                    <a:pt x="16" y="41"/>
                    <a:pt x="21" y="46"/>
                    <a:pt x="26" y="46"/>
                  </a:cubicBezTo>
                  <a:cubicBezTo>
                    <a:pt x="32" y="46"/>
                    <a:pt x="36" y="41"/>
                    <a:pt x="36" y="35"/>
                  </a:cubicBezTo>
                  <a:cubicBezTo>
                    <a:pt x="36" y="30"/>
                    <a:pt x="32" y="25"/>
                    <a:pt x="26" y="25"/>
                  </a:cubicBezTo>
                  <a:close/>
                  <a:moveTo>
                    <a:pt x="78" y="18"/>
                  </a:moveTo>
                  <a:cubicBezTo>
                    <a:pt x="78" y="18"/>
                    <a:pt x="72" y="19"/>
                    <a:pt x="72" y="19"/>
                  </a:cubicBezTo>
                  <a:cubicBezTo>
                    <a:pt x="71" y="20"/>
                    <a:pt x="71" y="20"/>
                    <a:pt x="70" y="21"/>
                  </a:cubicBezTo>
                  <a:cubicBezTo>
                    <a:pt x="71" y="22"/>
                    <a:pt x="72" y="26"/>
                    <a:pt x="72" y="26"/>
                  </a:cubicBezTo>
                  <a:cubicBezTo>
                    <a:pt x="72" y="27"/>
                    <a:pt x="72" y="27"/>
                    <a:pt x="72" y="27"/>
                  </a:cubicBezTo>
                  <a:cubicBezTo>
                    <a:pt x="72" y="27"/>
                    <a:pt x="68" y="30"/>
                    <a:pt x="67" y="30"/>
                  </a:cubicBezTo>
                  <a:cubicBezTo>
                    <a:pt x="67" y="30"/>
                    <a:pt x="64" y="26"/>
                    <a:pt x="63" y="25"/>
                  </a:cubicBezTo>
                  <a:cubicBezTo>
                    <a:pt x="63" y="25"/>
                    <a:pt x="63" y="25"/>
                    <a:pt x="62" y="25"/>
                  </a:cubicBezTo>
                  <a:cubicBezTo>
                    <a:pt x="62" y="25"/>
                    <a:pt x="61" y="25"/>
                    <a:pt x="61" y="25"/>
                  </a:cubicBezTo>
                  <a:cubicBezTo>
                    <a:pt x="61" y="26"/>
                    <a:pt x="58" y="30"/>
                    <a:pt x="57" y="30"/>
                  </a:cubicBezTo>
                  <a:cubicBezTo>
                    <a:pt x="57" y="30"/>
                    <a:pt x="53" y="27"/>
                    <a:pt x="52" y="27"/>
                  </a:cubicBezTo>
                  <a:cubicBezTo>
                    <a:pt x="52" y="27"/>
                    <a:pt x="52" y="27"/>
                    <a:pt x="52" y="26"/>
                  </a:cubicBezTo>
                  <a:cubicBezTo>
                    <a:pt x="52" y="26"/>
                    <a:pt x="54" y="22"/>
                    <a:pt x="54" y="21"/>
                  </a:cubicBezTo>
                  <a:cubicBezTo>
                    <a:pt x="53" y="20"/>
                    <a:pt x="53" y="20"/>
                    <a:pt x="53" y="19"/>
                  </a:cubicBezTo>
                  <a:cubicBezTo>
                    <a:pt x="52" y="19"/>
                    <a:pt x="47" y="18"/>
                    <a:pt x="47" y="18"/>
                  </a:cubicBezTo>
                  <a:cubicBezTo>
                    <a:pt x="47" y="12"/>
                    <a:pt x="47" y="12"/>
                    <a:pt x="47" y="12"/>
                  </a:cubicBezTo>
                  <a:cubicBezTo>
                    <a:pt x="47" y="11"/>
                    <a:pt x="52" y="11"/>
                    <a:pt x="53" y="11"/>
                  </a:cubicBezTo>
                  <a:cubicBezTo>
                    <a:pt x="53" y="10"/>
                    <a:pt x="53" y="9"/>
                    <a:pt x="54" y="9"/>
                  </a:cubicBezTo>
                  <a:cubicBezTo>
                    <a:pt x="54" y="8"/>
                    <a:pt x="52" y="4"/>
                    <a:pt x="52" y="3"/>
                  </a:cubicBezTo>
                  <a:cubicBezTo>
                    <a:pt x="52" y="3"/>
                    <a:pt x="52" y="3"/>
                    <a:pt x="52" y="3"/>
                  </a:cubicBezTo>
                  <a:cubicBezTo>
                    <a:pt x="53" y="3"/>
                    <a:pt x="57" y="0"/>
                    <a:pt x="57" y="0"/>
                  </a:cubicBezTo>
                  <a:cubicBezTo>
                    <a:pt x="58" y="0"/>
                    <a:pt x="61" y="4"/>
                    <a:pt x="61" y="5"/>
                  </a:cubicBezTo>
                  <a:cubicBezTo>
                    <a:pt x="61" y="4"/>
                    <a:pt x="62" y="4"/>
                    <a:pt x="62" y="4"/>
                  </a:cubicBezTo>
                  <a:cubicBezTo>
                    <a:pt x="63" y="4"/>
                    <a:pt x="63" y="4"/>
                    <a:pt x="63" y="5"/>
                  </a:cubicBezTo>
                  <a:cubicBezTo>
                    <a:pt x="64" y="3"/>
                    <a:pt x="66" y="1"/>
                    <a:pt x="67" y="0"/>
                  </a:cubicBezTo>
                  <a:cubicBezTo>
                    <a:pt x="67" y="0"/>
                    <a:pt x="67" y="0"/>
                    <a:pt x="67" y="0"/>
                  </a:cubicBezTo>
                  <a:cubicBezTo>
                    <a:pt x="68" y="0"/>
                    <a:pt x="72" y="2"/>
                    <a:pt x="72" y="3"/>
                  </a:cubicBezTo>
                  <a:cubicBezTo>
                    <a:pt x="72" y="3"/>
                    <a:pt x="72" y="3"/>
                    <a:pt x="72" y="3"/>
                  </a:cubicBezTo>
                  <a:cubicBezTo>
                    <a:pt x="72" y="4"/>
                    <a:pt x="71" y="8"/>
                    <a:pt x="70" y="9"/>
                  </a:cubicBezTo>
                  <a:cubicBezTo>
                    <a:pt x="71" y="9"/>
                    <a:pt x="71" y="10"/>
                    <a:pt x="72" y="11"/>
                  </a:cubicBezTo>
                  <a:cubicBezTo>
                    <a:pt x="72" y="11"/>
                    <a:pt x="78" y="11"/>
                    <a:pt x="78" y="12"/>
                  </a:cubicBezTo>
                  <a:lnTo>
                    <a:pt x="78" y="18"/>
                  </a:lnTo>
                  <a:close/>
                  <a:moveTo>
                    <a:pt x="78" y="59"/>
                  </a:moveTo>
                  <a:cubicBezTo>
                    <a:pt x="78" y="59"/>
                    <a:pt x="72" y="60"/>
                    <a:pt x="72" y="60"/>
                  </a:cubicBezTo>
                  <a:cubicBezTo>
                    <a:pt x="71" y="61"/>
                    <a:pt x="71" y="61"/>
                    <a:pt x="70" y="62"/>
                  </a:cubicBezTo>
                  <a:cubicBezTo>
                    <a:pt x="71" y="63"/>
                    <a:pt x="72" y="67"/>
                    <a:pt x="72" y="68"/>
                  </a:cubicBezTo>
                  <a:cubicBezTo>
                    <a:pt x="72" y="68"/>
                    <a:pt x="72" y="68"/>
                    <a:pt x="72" y="68"/>
                  </a:cubicBezTo>
                  <a:cubicBezTo>
                    <a:pt x="72" y="68"/>
                    <a:pt x="68" y="71"/>
                    <a:pt x="67" y="71"/>
                  </a:cubicBezTo>
                  <a:cubicBezTo>
                    <a:pt x="67" y="71"/>
                    <a:pt x="64" y="67"/>
                    <a:pt x="63" y="66"/>
                  </a:cubicBezTo>
                  <a:cubicBezTo>
                    <a:pt x="63" y="66"/>
                    <a:pt x="63" y="66"/>
                    <a:pt x="62" y="66"/>
                  </a:cubicBezTo>
                  <a:cubicBezTo>
                    <a:pt x="62" y="66"/>
                    <a:pt x="61" y="66"/>
                    <a:pt x="61" y="66"/>
                  </a:cubicBezTo>
                  <a:cubicBezTo>
                    <a:pt x="61" y="67"/>
                    <a:pt x="58" y="71"/>
                    <a:pt x="57" y="71"/>
                  </a:cubicBezTo>
                  <a:cubicBezTo>
                    <a:pt x="57" y="71"/>
                    <a:pt x="53" y="68"/>
                    <a:pt x="52" y="68"/>
                  </a:cubicBezTo>
                  <a:cubicBezTo>
                    <a:pt x="52" y="68"/>
                    <a:pt x="52" y="68"/>
                    <a:pt x="52" y="68"/>
                  </a:cubicBezTo>
                  <a:cubicBezTo>
                    <a:pt x="52" y="67"/>
                    <a:pt x="54" y="63"/>
                    <a:pt x="54" y="62"/>
                  </a:cubicBezTo>
                  <a:cubicBezTo>
                    <a:pt x="53" y="61"/>
                    <a:pt x="53" y="61"/>
                    <a:pt x="53" y="60"/>
                  </a:cubicBezTo>
                  <a:cubicBezTo>
                    <a:pt x="52" y="60"/>
                    <a:pt x="47" y="59"/>
                    <a:pt x="47" y="59"/>
                  </a:cubicBezTo>
                  <a:cubicBezTo>
                    <a:pt x="47" y="53"/>
                    <a:pt x="47" y="53"/>
                    <a:pt x="47" y="53"/>
                  </a:cubicBezTo>
                  <a:cubicBezTo>
                    <a:pt x="47" y="52"/>
                    <a:pt x="52" y="52"/>
                    <a:pt x="53" y="52"/>
                  </a:cubicBezTo>
                  <a:cubicBezTo>
                    <a:pt x="53" y="51"/>
                    <a:pt x="53" y="50"/>
                    <a:pt x="54" y="50"/>
                  </a:cubicBezTo>
                  <a:cubicBezTo>
                    <a:pt x="54" y="49"/>
                    <a:pt x="52" y="45"/>
                    <a:pt x="52" y="44"/>
                  </a:cubicBezTo>
                  <a:cubicBezTo>
                    <a:pt x="52" y="44"/>
                    <a:pt x="52" y="44"/>
                    <a:pt x="52" y="44"/>
                  </a:cubicBezTo>
                  <a:cubicBezTo>
                    <a:pt x="53" y="44"/>
                    <a:pt x="57" y="41"/>
                    <a:pt x="57" y="41"/>
                  </a:cubicBezTo>
                  <a:cubicBezTo>
                    <a:pt x="58" y="41"/>
                    <a:pt x="61" y="45"/>
                    <a:pt x="61" y="46"/>
                  </a:cubicBezTo>
                  <a:cubicBezTo>
                    <a:pt x="61" y="46"/>
                    <a:pt x="62" y="46"/>
                    <a:pt x="62" y="46"/>
                  </a:cubicBezTo>
                  <a:cubicBezTo>
                    <a:pt x="63" y="46"/>
                    <a:pt x="63" y="46"/>
                    <a:pt x="63" y="46"/>
                  </a:cubicBezTo>
                  <a:cubicBezTo>
                    <a:pt x="64" y="44"/>
                    <a:pt x="66" y="43"/>
                    <a:pt x="67" y="41"/>
                  </a:cubicBezTo>
                  <a:cubicBezTo>
                    <a:pt x="67" y="41"/>
                    <a:pt x="67" y="41"/>
                    <a:pt x="67" y="41"/>
                  </a:cubicBezTo>
                  <a:cubicBezTo>
                    <a:pt x="68" y="41"/>
                    <a:pt x="72" y="44"/>
                    <a:pt x="72" y="44"/>
                  </a:cubicBezTo>
                  <a:cubicBezTo>
                    <a:pt x="72" y="44"/>
                    <a:pt x="72" y="44"/>
                    <a:pt x="72" y="44"/>
                  </a:cubicBezTo>
                  <a:cubicBezTo>
                    <a:pt x="72" y="45"/>
                    <a:pt x="71" y="49"/>
                    <a:pt x="70" y="50"/>
                  </a:cubicBezTo>
                  <a:cubicBezTo>
                    <a:pt x="71" y="50"/>
                    <a:pt x="71" y="51"/>
                    <a:pt x="72" y="52"/>
                  </a:cubicBezTo>
                  <a:cubicBezTo>
                    <a:pt x="72" y="52"/>
                    <a:pt x="78" y="52"/>
                    <a:pt x="78" y="53"/>
                  </a:cubicBezTo>
                  <a:lnTo>
                    <a:pt x="78" y="59"/>
                  </a:lnTo>
                  <a:close/>
                  <a:moveTo>
                    <a:pt x="62" y="10"/>
                  </a:moveTo>
                  <a:cubicBezTo>
                    <a:pt x="59" y="10"/>
                    <a:pt x="57" y="12"/>
                    <a:pt x="57" y="15"/>
                  </a:cubicBezTo>
                  <a:cubicBezTo>
                    <a:pt x="57" y="18"/>
                    <a:pt x="59" y="20"/>
                    <a:pt x="62" y="20"/>
                  </a:cubicBezTo>
                  <a:cubicBezTo>
                    <a:pt x="65" y="20"/>
                    <a:pt x="67" y="18"/>
                    <a:pt x="67" y="15"/>
                  </a:cubicBezTo>
                  <a:cubicBezTo>
                    <a:pt x="67" y="12"/>
                    <a:pt x="65" y="10"/>
                    <a:pt x="62" y="10"/>
                  </a:cubicBezTo>
                  <a:close/>
                  <a:moveTo>
                    <a:pt x="62" y="51"/>
                  </a:moveTo>
                  <a:cubicBezTo>
                    <a:pt x="59" y="51"/>
                    <a:pt x="57" y="53"/>
                    <a:pt x="57" y="56"/>
                  </a:cubicBezTo>
                  <a:cubicBezTo>
                    <a:pt x="57" y="59"/>
                    <a:pt x="59" y="61"/>
                    <a:pt x="62" y="61"/>
                  </a:cubicBezTo>
                  <a:cubicBezTo>
                    <a:pt x="65" y="61"/>
                    <a:pt x="67" y="59"/>
                    <a:pt x="67" y="56"/>
                  </a:cubicBezTo>
                  <a:cubicBezTo>
                    <a:pt x="67" y="53"/>
                    <a:pt x="65" y="51"/>
                    <a:pt x="62" y="51"/>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203" name="Group 57">
            <a:extLst>
              <a:ext uri="{FF2B5EF4-FFF2-40B4-BE49-F238E27FC236}">
                <a16:creationId xmlns:a16="http://schemas.microsoft.com/office/drawing/2014/main" id="{187CEF1D-B35A-469D-BD63-1FDE41980B79}"/>
              </a:ext>
            </a:extLst>
          </p:cNvPr>
          <p:cNvGrpSpPr/>
          <p:nvPr/>
        </p:nvGrpSpPr>
        <p:grpSpPr>
          <a:xfrm>
            <a:off x="7759978" y="5039564"/>
            <a:ext cx="1812364" cy="739722"/>
            <a:chOff x="160566" y="3168889"/>
            <a:chExt cx="1608519" cy="739722"/>
          </a:xfrm>
        </p:grpSpPr>
        <p:sp>
          <p:nvSpPr>
            <p:cNvPr id="204" name="TextBox 203">
              <a:extLst>
                <a:ext uri="{FF2B5EF4-FFF2-40B4-BE49-F238E27FC236}">
                  <a16:creationId xmlns:a16="http://schemas.microsoft.com/office/drawing/2014/main" id="{A138F2CA-C297-4F3F-9A9F-61F99E36F665}"/>
                </a:ext>
              </a:extLst>
            </p:cNvPr>
            <p:cNvSpPr txBox="1"/>
            <p:nvPr/>
          </p:nvSpPr>
          <p:spPr>
            <a:xfrm>
              <a:off x="160566" y="3446946"/>
              <a:ext cx="1608519" cy="461665"/>
            </a:xfrm>
            <a:prstGeom prst="rect">
              <a:avLst/>
            </a:prstGeom>
            <a:noFill/>
          </p:spPr>
          <p:txBody>
            <a:bodyPr wrap="square" lIns="0" tIns="0" rIns="0" bIns="0" rtlCol="0">
              <a:spAutoFit/>
            </a:bodyPr>
            <a:lstStyle/>
            <a:p>
              <a:pPr lvl="0" algn="ctr" defTabSz="914400">
                <a:spcBef>
                  <a:spcPct val="20000"/>
                </a:spcBef>
                <a:defRPr/>
              </a:pPr>
              <a:r>
                <a:rPr lang="en-US" sz="1000" dirty="0">
                  <a:solidFill>
                    <a:schemeClr val="tx1">
                      <a:lumMod val="50000"/>
                      <a:lumOff val="50000"/>
                    </a:schemeClr>
                  </a:solidFill>
                </a:rPr>
                <a:t>Disparate data sources integrated in one decision making environment</a:t>
              </a:r>
              <a:endParaRPr lang="en-US" sz="1000" dirty="0">
                <a:solidFill>
                  <a:schemeClr val="tx1">
                    <a:lumMod val="65000"/>
                    <a:lumOff val="35000"/>
                  </a:schemeClr>
                </a:solidFill>
              </a:endParaRPr>
            </a:p>
          </p:txBody>
        </p:sp>
        <p:sp>
          <p:nvSpPr>
            <p:cNvPr id="205" name="Rectangle 204">
              <a:extLst>
                <a:ext uri="{FF2B5EF4-FFF2-40B4-BE49-F238E27FC236}">
                  <a16:creationId xmlns:a16="http://schemas.microsoft.com/office/drawing/2014/main" id="{5F08A8EE-D11E-4006-B5EC-889165DD1B5F}"/>
                </a:ext>
              </a:extLst>
            </p:cNvPr>
            <p:cNvSpPr/>
            <p:nvPr/>
          </p:nvSpPr>
          <p:spPr>
            <a:xfrm>
              <a:off x="398965" y="3168889"/>
              <a:ext cx="1131720" cy="215444"/>
            </a:xfrm>
            <a:prstGeom prst="rect">
              <a:avLst/>
            </a:prstGeom>
          </p:spPr>
          <p:txBody>
            <a:bodyPr wrap="none" lIns="0" tIns="0" rIns="0" bIns="0">
              <a:spAutoFit/>
            </a:bodyPr>
            <a:lstStyle/>
            <a:p>
              <a:pPr algn="ctr"/>
              <a:r>
                <a:rPr lang="en-US" sz="1400" b="1" dirty="0">
                  <a:solidFill>
                    <a:schemeClr val="accent2"/>
                  </a:solidFill>
                </a:rPr>
                <a:t>Data Infusion</a:t>
              </a:r>
            </a:p>
          </p:txBody>
        </p:sp>
      </p:grpSp>
      <p:grpSp>
        <p:nvGrpSpPr>
          <p:cNvPr id="206" name="Group 133">
            <a:extLst>
              <a:ext uri="{FF2B5EF4-FFF2-40B4-BE49-F238E27FC236}">
                <a16:creationId xmlns:a16="http://schemas.microsoft.com/office/drawing/2014/main" id="{9BD3265F-C40E-4CE0-803A-EE8115CE407C}"/>
              </a:ext>
            </a:extLst>
          </p:cNvPr>
          <p:cNvGrpSpPr>
            <a:grpSpLocks noChangeAspect="1"/>
          </p:cNvGrpSpPr>
          <p:nvPr/>
        </p:nvGrpSpPr>
        <p:grpSpPr>
          <a:xfrm>
            <a:off x="9731288" y="5227178"/>
            <a:ext cx="692468" cy="693048"/>
            <a:chOff x="5249342" y="1406453"/>
            <a:chExt cx="648499" cy="649042"/>
          </a:xfrm>
        </p:grpSpPr>
        <p:sp>
          <p:nvSpPr>
            <p:cNvPr id="207" name="Oval 206">
              <a:extLst>
                <a:ext uri="{FF2B5EF4-FFF2-40B4-BE49-F238E27FC236}">
                  <a16:creationId xmlns:a16="http://schemas.microsoft.com/office/drawing/2014/main" id="{1A6752EB-2744-479B-8010-021AD8886331}"/>
                </a:ext>
              </a:extLst>
            </p:cNvPr>
            <p:cNvSpPr>
              <a:spLocks noChangeAspect="1"/>
            </p:cNvSpPr>
            <p:nvPr/>
          </p:nvSpPr>
          <p:spPr>
            <a:xfrm>
              <a:off x="5249342" y="1406453"/>
              <a:ext cx="648499" cy="649042"/>
            </a:xfrm>
            <a:prstGeom prst="ellipse">
              <a:avLst/>
            </a:prstGeom>
            <a:solidFill>
              <a:schemeClr val="accent4">
                <a:lumMod val="40000"/>
                <a:lumOff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 b="1" dirty="0">
                <a:solidFill>
                  <a:schemeClr val="bg1"/>
                </a:solidFill>
                <a:latin typeface="+mj-lt"/>
              </a:endParaRPr>
            </a:p>
          </p:txBody>
        </p:sp>
        <p:sp>
          <p:nvSpPr>
            <p:cNvPr id="208" name="Oval 207">
              <a:extLst>
                <a:ext uri="{FF2B5EF4-FFF2-40B4-BE49-F238E27FC236}">
                  <a16:creationId xmlns:a16="http://schemas.microsoft.com/office/drawing/2014/main" id="{F7617660-42D7-4D35-AF4B-0C8BE9C6A06E}"/>
                </a:ext>
              </a:extLst>
            </p:cNvPr>
            <p:cNvSpPr>
              <a:spLocks noChangeAspect="1"/>
            </p:cNvSpPr>
            <p:nvPr/>
          </p:nvSpPr>
          <p:spPr>
            <a:xfrm>
              <a:off x="5324169" y="1481343"/>
              <a:ext cx="498845" cy="499263"/>
            </a:xfrm>
            <a:prstGeom prst="ellipse">
              <a:avLst/>
            </a:prstGeom>
            <a:solidFill>
              <a:schemeClr val="accent4"/>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latin typeface="+mj-lt"/>
              </a:endParaRPr>
            </a:p>
          </p:txBody>
        </p:sp>
      </p:grpSp>
      <p:grpSp>
        <p:nvGrpSpPr>
          <p:cNvPr id="209" name="Group 58">
            <a:extLst>
              <a:ext uri="{FF2B5EF4-FFF2-40B4-BE49-F238E27FC236}">
                <a16:creationId xmlns:a16="http://schemas.microsoft.com/office/drawing/2014/main" id="{D8B55C01-10E7-44BA-9956-376F417BD313}"/>
              </a:ext>
            </a:extLst>
          </p:cNvPr>
          <p:cNvGrpSpPr/>
          <p:nvPr/>
        </p:nvGrpSpPr>
        <p:grpSpPr>
          <a:xfrm>
            <a:off x="9054058" y="5915694"/>
            <a:ext cx="2078839" cy="585834"/>
            <a:chOff x="6951133" y="1352592"/>
            <a:chExt cx="2078839" cy="585834"/>
          </a:xfrm>
        </p:grpSpPr>
        <p:sp>
          <p:nvSpPr>
            <p:cNvPr id="210" name="TextBox 209">
              <a:extLst>
                <a:ext uri="{FF2B5EF4-FFF2-40B4-BE49-F238E27FC236}">
                  <a16:creationId xmlns:a16="http://schemas.microsoft.com/office/drawing/2014/main" id="{461A78F8-E2EE-434C-AE31-0D40E440BF96}"/>
                </a:ext>
              </a:extLst>
            </p:cNvPr>
            <p:cNvSpPr txBox="1"/>
            <p:nvPr/>
          </p:nvSpPr>
          <p:spPr>
            <a:xfrm>
              <a:off x="7156094" y="1630649"/>
              <a:ext cx="1613202" cy="307777"/>
            </a:xfrm>
            <a:prstGeom prst="rect">
              <a:avLst/>
            </a:prstGeom>
            <a:noFill/>
          </p:spPr>
          <p:txBody>
            <a:bodyPr wrap="square" lIns="0" tIns="0" rIns="0" bIns="0" rtlCol="0">
              <a:spAutoFit/>
            </a:bodyPr>
            <a:lstStyle/>
            <a:p>
              <a:pPr lvl="0" algn="ctr" defTabSz="914400">
                <a:spcBef>
                  <a:spcPct val="20000"/>
                </a:spcBef>
                <a:defRPr/>
              </a:pPr>
              <a:r>
                <a:rPr lang="en-US" sz="1000" dirty="0">
                  <a:solidFill>
                    <a:schemeClr val="tx1">
                      <a:lumMod val="50000"/>
                      <a:lumOff val="50000"/>
                    </a:schemeClr>
                  </a:solidFill>
                </a:rPr>
                <a:t>Generates forward looking &amp; portable analysis and insights</a:t>
              </a:r>
              <a:endParaRPr lang="en-US" sz="1000" dirty="0">
                <a:solidFill>
                  <a:schemeClr val="tx1">
                    <a:lumMod val="65000"/>
                    <a:lumOff val="35000"/>
                  </a:schemeClr>
                </a:solidFill>
              </a:endParaRPr>
            </a:p>
          </p:txBody>
        </p:sp>
        <p:sp>
          <p:nvSpPr>
            <p:cNvPr id="211" name="Rectangle 210">
              <a:extLst>
                <a:ext uri="{FF2B5EF4-FFF2-40B4-BE49-F238E27FC236}">
                  <a16:creationId xmlns:a16="http://schemas.microsoft.com/office/drawing/2014/main" id="{23614792-300B-4E53-A0BE-FD0949A993E9}"/>
                </a:ext>
              </a:extLst>
            </p:cNvPr>
            <p:cNvSpPr/>
            <p:nvPr/>
          </p:nvSpPr>
          <p:spPr>
            <a:xfrm>
              <a:off x="6951133" y="1352592"/>
              <a:ext cx="2078839" cy="215444"/>
            </a:xfrm>
            <a:prstGeom prst="rect">
              <a:avLst/>
            </a:prstGeom>
          </p:spPr>
          <p:txBody>
            <a:bodyPr wrap="none" lIns="0" tIns="0" rIns="0" bIns="0">
              <a:spAutoFit/>
            </a:bodyPr>
            <a:lstStyle/>
            <a:p>
              <a:pPr algn="ctr"/>
              <a:r>
                <a:rPr lang="en-US" sz="1400" b="1" dirty="0">
                  <a:solidFill>
                    <a:schemeClr val="accent4"/>
                  </a:solidFill>
                </a:rPr>
                <a:t>Forward Looking &amp; Portable</a:t>
              </a:r>
            </a:p>
          </p:txBody>
        </p:sp>
      </p:grpSp>
      <p:sp>
        <p:nvSpPr>
          <p:cNvPr id="212" name="Freeform 72">
            <a:extLst>
              <a:ext uri="{FF2B5EF4-FFF2-40B4-BE49-F238E27FC236}">
                <a16:creationId xmlns:a16="http://schemas.microsoft.com/office/drawing/2014/main" id="{1323D49F-D382-4276-82DA-7A2D904DEF4E}"/>
              </a:ext>
            </a:extLst>
          </p:cNvPr>
          <p:cNvSpPr>
            <a:spLocks noEditPoints="1"/>
          </p:cNvSpPr>
          <p:nvPr/>
        </p:nvSpPr>
        <p:spPr bwMode="auto">
          <a:xfrm>
            <a:off x="9880499" y="5398358"/>
            <a:ext cx="365760" cy="365760"/>
          </a:xfrm>
          <a:custGeom>
            <a:avLst/>
            <a:gdLst/>
            <a:ahLst/>
            <a:cxnLst>
              <a:cxn ang="0">
                <a:pos x="121" y="1"/>
              </a:cxn>
              <a:cxn ang="0">
                <a:pos x="119" y="0"/>
              </a:cxn>
              <a:cxn ang="0">
                <a:pos x="117" y="1"/>
              </a:cxn>
              <a:cxn ang="0">
                <a:pos x="2" y="77"/>
              </a:cxn>
              <a:cxn ang="0">
                <a:pos x="0" y="81"/>
              </a:cxn>
              <a:cxn ang="0">
                <a:pos x="2" y="84"/>
              </a:cxn>
              <a:cxn ang="0">
                <a:pos x="32" y="96"/>
              </a:cxn>
              <a:cxn ang="0">
                <a:pos x="46" y="121"/>
              </a:cxn>
              <a:cxn ang="0">
                <a:pos x="50" y="123"/>
              </a:cxn>
              <a:cxn ang="0">
                <a:pos x="50" y="123"/>
              </a:cxn>
              <a:cxn ang="0">
                <a:pos x="53" y="121"/>
              </a:cxn>
              <a:cxn ang="0">
                <a:pos x="61" y="107"/>
              </a:cxn>
              <a:cxn ang="0">
                <a:pos x="98" y="122"/>
              </a:cxn>
              <a:cxn ang="0">
                <a:pos x="100" y="123"/>
              </a:cxn>
              <a:cxn ang="0">
                <a:pos x="101" y="122"/>
              </a:cxn>
              <a:cxn ang="0">
                <a:pos x="103" y="119"/>
              </a:cxn>
              <a:cxn ang="0">
                <a:pos x="123" y="4"/>
              </a:cxn>
              <a:cxn ang="0">
                <a:pos x="121" y="1"/>
              </a:cxn>
              <a:cxn ang="0">
                <a:pos x="12" y="80"/>
              </a:cxn>
              <a:cxn ang="0">
                <a:pos x="101" y="20"/>
              </a:cxn>
              <a:cxn ang="0">
                <a:pos x="36" y="89"/>
              </a:cxn>
              <a:cxn ang="0">
                <a:pos x="35" y="89"/>
              </a:cxn>
              <a:cxn ang="0">
                <a:pos x="12" y="80"/>
              </a:cxn>
              <a:cxn ang="0">
                <a:pos x="39" y="92"/>
              </a:cxn>
              <a:cxn ang="0">
                <a:pos x="39" y="92"/>
              </a:cxn>
              <a:cxn ang="0">
                <a:pos x="112" y="14"/>
              </a:cxn>
              <a:cxn ang="0">
                <a:pos x="50" y="111"/>
              </a:cxn>
              <a:cxn ang="0">
                <a:pos x="39" y="92"/>
              </a:cxn>
              <a:cxn ang="0">
                <a:pos x="97" y="113"/>
              </a:cxn>
              <a:cxn ang="0">
                <a:pos x="64" y="100"/>
              </a:cxn>
              <a:cxn ang="0">
                <a:pos x="61" y="100"/>
              </a:cxn>
              <a:cxn ang="0">
                <a:pos x="112" y="22"/>
              </a:cxn>
              <a:cxn ang="0">
                <a:pos x="97" y="113"/>
              </a:cxn>
              <a:cxn ang="0">
                <a:pos x="97" y="113"/>
              </a:cxn>
              <a:cxn ang="0">
                <a:pos x="97" y="113"/>
              </a:cxn>
            </a:cxnLst>
            <a:rect l="0" t="0" r="r" b="b"/>
            <a:pathLst>
              <a:path w="123" h="123">
                <a:moveTo>
                  <a:pt x="121" y="1"/>
                </a:moveTo>
                <a:cubicBezTo>
                  <a:pt x="120" y="0"/>
                  <a:pt x="119" y="0"/>
                  <a:pt x="119" y="0"/>
                </a:cubicBezTo>
                <a:cubicBezTo>
                  <a:pt x="118" y="0"/>
                  <a:pt x="117" y="0"/>
                  <a:pt x="117" y="1"/>
                </a:cubicBezTo>
                <a:cubicBezTo>
                  <a:pt x="2" y="77"/>
                  <a:pt x="2" y="77"/>
                  <a:pt x="2" y="77"/>
                </a:cubicBezTo>
                <a:cubicBezTo>
                  <a:pt x="0" y="78"/>
                  <a:pt x="0" y="79"/>
                  <a:pt x="0" y="81"/>
                </a:cubicBezTo>
                <a:cubicBezTo>
                  <a:pt x="0" y="82"/>
                  <a:pt x="1" y="83"/>
                  <a:pt x="2" y="84"/>
                </a:cubicBezTo>
                <a:cubicBezTo>
                  <a:pt x="32" y="96"/>
                  <a:pt x="32" y="96"/>
                  <a:pt x="32" y="96"/>
                </a:cubicBezTo>
                <a:cubicBezTo>
                  <a:pt x="46" y="121"/>
                  <a:pt x="46" y="121"/>
                  <a:pt x="46" y="121"/>
                </a:cubicBezTo>
                <a:cubicBezTo>
                  <a:pt x="47" y="122"/>
                  <a:pt x="48" y="123"/>
                  <a:pt x="50" y="123"/>
                </a:cubicBezTo>
                <a:cubicBezTo>
                  <a:pt x="50" y="123"/>
                  <a:pt x="50" y="123"/>
                  <a:pt x="50" y="123"/>
                </a:cubicBezTo>
                <a:cubicBezTo>
                  <a:pt x="51" y="123"/>
                  <a:pt x="52" y="122"/>
                  <a:pt x="53" y="121"/>
                </a:cubicBezTo>
                <a:cubicBezTo>
                  <a:pt x="61" y="107"/>
                  <a:pt x="61" y="107"/>
                  <a:pt x="61" y="107"/>
                </a:cubicBezTo>
                <a:cubicBezTo>
                  <a:pt x="98" y="122"/>
                  <a:pt x="98" y="122"/>
                  <a:pt x="98" y="122"/>
                </a:cubicBezTo>
                <a:cubicBezTo>
                  <a:pt x="99" y="123"/>
                  <a:pt x="99" y="123"/>
                  <a:pt x="100" y="123"/>
                </a:cubicBezTo>
                <a:cubicBezTo>
                  <a:pt x="100" y="123"/>
                  <a:pt x="101" y="122"/>
                  <a:pt x="101" y="122"/>
                </a:cubicBezTo>
                <a:cubicBezTo>
                  <a:pt x="102" y="122"/>
                  <a:pt x="103" y="121"/>
                  <a:pt x="103" y="119"/>
                </a:cubicBezTo>
                <a:cubicBezTo>
                  <a:pt x="123" y="4"/>
                  <a:pt x="123" y="4"/>
                  <a:pt x="123" y="4"/>
                </a:cubicBezTo>
                <a:cubicBezTo>
                  <a:pt x="123" y="3"/>
                  <a:pt x="122" y="1"/>
                  <a:pt x="121" y="1"/>
                </a:cubicBezTo>
                <a:close/>
                <a:moveTo>
                  <a:pt x="12" y="80"/>
                </a:moveTo>
                <a:cubicBezTo>
                  <a:pt x="101" y="20"/>
                  <a:pt x="101" y="20"/>
                  <a:pt x="101" y="20"/>
                </a:cubicBezTo>
                <a:cubicBezTo>
                  <a:pt x="36" y="89"/>
                  <a:pt x="36" y="89"/>
                  <a:pt x="36" y="89"/>
                </a:cubicBezTo>
                <a:cubicBezTo>
                  <a:pt x="36" y="89"/>
                  <a:pt x="35" y="89"/>
                  <a:pt x="35" y="89"/>
                </a:cubicBezTo>
                <a:lnTo>
                  <a:pt x="12" y="80"/>
                </a:lnTo>
                <a:close/>
                <a:moveTo>
                  <a:pt x="39" y="92"/>
                </a:moveTo>
                <a:cubicBezTo>
                  <a:pt x="39" y="92"/>
                  <a:pt x="39" y="92"/>
                  <a:pt x="39" y="92"/>
                </a:cubicBezTo>
                <a:cubicBezTo>
                  <a:pt x="112" y="14"/>
                  <a:pt x="112" y="14"/>
                  <a:pt x="112" y="14"/>
                </a:cubicBezTo>
                <a:cubicBezTo>
                  <a:pt x="50" y="111"/>
                  <a:pt x="50" y="111"/>
                  <a:pt x="50" y="111"/>
                </a:cubicBezTo>
                <a:lnTo>
                  <a:pt x="39" y="92"/>
                </a:lnTo>
                <a:close/>
                <a:moveTo>
                  <a:pt x="97" y="113"/>
                </a:moveTo>
                <a:cubicBezTo>
                  <a:pt x="64" y="100"/>
                  <a:pt x="64" y="100"/>
                  <a:pt x="64" y="100"/>
                </a:cubicBezTo>
                <a:cubicBezTo>
                  <a:pt x="63" y="100"/>
                  <a:pt x="62" y="100"/>
                  <a:pt x="61" y="100"/>
                </a:cubicBezTo>
                <a:cubicBezTo>
                  <a:pt x="112" y="22"/>
                  <a:pt x="112" y="22"/>
                  <a:pt x="112" y="22"/>
                </a:cubicBezTo>
                <a:lnTo>
                  <a:pt x="97" y="113"/>
                </a:lnTo>
                <a:close/>
                <a:moveTo>
                  <a:pt x="97" y="113"/>
                </a:moveTo>
                <a:cubicBezTo>
                  <a:pt x="97" y="113"/>
                  <a:pt x="97" y="113"/>
                  <a:pt x="97" y="113"/>
                </a:cubicBezTo>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213" name="Group 134">
            <a:extLst>
              <a:ext uri="{FF2B5EF4-FFF2-40B4-BE49-F238E27FC236}">
                <a16:creationId xmlns:a16="http://schemas.microsoft.com/office/drawing/2014/main" id="{BB2932FE-F57F-4F52-8E6A-3F6175F1A9A1}"/>
              </a:ext>
            </a:extLst>
          </p:cNvPr>
          <p:cNvGrpSpPr>
            <a:grpSpLocks noChangeAspect="1"/>
          </p:cNvGrpSpPr>
          <p:nvPr/>
        </p:nvGrpSpPr>
        <p:grpSpPr>
          <a:xfrm>
            <a:off x="10858063" y="4281441"/>
            <a:ext cx="653458" cy="654005"/>
            <a:chOff x="3287425" y="1417883"/>
            <a:chExt cx="648499" cy="649042"/>
          </a:xfrm>
        </p:grpSpPr>
        <p:sp>
          <p:nvSpPr>
            <p:cNvPr id="214" name="Oval 213">
              <a:extLst>
                <a:ext uri="{FF2B5EF4-FFF2-40B4-BE49-F238E27FC236}">
                  <a16:creationId xmlns:a16="http://schemas.microsoft.com/office/drawing/2014/main" id="{BE9163BC-5A99-4617-B849-55DC718720C4}"/>
                </a:ext>
              </a:extLst>
            </p:cNvPr>
            <p:cNvSpPr>
              <a:spLocks noChangeAspect="1"/>
            </p:cNvSpPr>
            <p:nvPr/>
          </p:nvSpPr>
          <p:spPr>
            <a:xfrm>
              <a:off x="3287425" y="1417883"/>
              <a:ext cx="648499" cy="649042"/>
            </a:xfrm>
            <a:prstGeom prst="ellipse">
              <a:avLst/>
            </a:prstGeom>
            <a:solidFill>
              <a:schemeClr val="accent1">
                <a:lumMod val="40000"/>
                <a:lumOff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 b="1" dirty="0">
                <a:solidFill>
                  <a:schemeClr val="bg1"/>
                </a:solidFill>
                <a:latin typeface="+mj-lt"/>
              </a:endParaRPr>
            </a:p>
          </p:txBody>
        </p:sp>
        <p:sp>
          <p:nvSpPr>
            <p:cNvPr id="215" name="Oval 214">
              <a:extLst>
                <a:ext uri="{FF2B5EF4-FFF2-40B4-BE49-F238E27FC236}">
                  <a16:creationId xmlns:a16="http://schemas.microsoft.com/office/drawing/2014/main" id="{4D248E46-E36A-4AD9-B4CE-47BF88695137}"/>
                </a:ext>
              </a:extLst>
            </p:cNvPr>
            <p:cNvSpPr>
              <a:spLocks noChangeAspect="1"/>
            </p:cNvSpPr>
            <p:nvPr/>
          </p:nvSpPr>
          <p:spPr>
            <a:xfrm>
              <a:off x="3362253" y="1492773"/>
              <a:ext cx="498845" cy="499263"/>
            </a:xfrm>
            <a:prstGeom prst="ellipse">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 b="1" dirty="0">
                <a:solidFill>
                  <a:schemeClr val="bg1"/>
                </a:solidFill>
                <a:latin typeface="+mj-lt"/>
              </a:endParaRPr>
            </a:p>
          </p:txBody>
        </p:sp>
      </p:grpSp>
      <p:grpSp>
        <p:nvGrpSpPr>
          <p:cNvPr id="216" name="Group 56">
            <a:extLst>
              <a:ext uri="{FF2B5EF4-FFF2-40B4-BE49-F238E27FC236}">
                <a16:creationId xmlns:a16="http://schemas.microsoft.com/office/drawing/2014/main" id="{DE943701-FF4F-48A9-A0D2-56AAC4128F33}"/>
              </a:ext>
            </a:extLst>
          </p:cNvPr>
          <p:cNvGrpSpPr/>
          <p:nvPr/>
        </p:nvGrpSpPr>
        <p:grpSpPr>
          <a:xfrm>
            <a:off x="10646065" y="5039564"/>
            <a:ext cx="1174541" cy="721879"/>
            <a:chOff x="181397" y="1325274"/>
            <a:chExt cx="1174541" cy="721879"/>
          </a:xfrm>
        </p:grpSpPr>
        <p:sp>
          <p:nvSpPr>
            <p:cNvPr id="217" name="TextBox 216">
              <a:extLst>
                <a:ext uri="{FF2B5EF4-FFF2-40B4-BE49-F238E27FC236}">
                  <a16:creationId xmlns:a16="http://schemas.microsoft.com/office/drawing/2014/main" id="{FD5F457F-49CD-4906-B4E8-53F614A3B8B2}"/>
                </a:ext>
              </a:extLst>
            </p:cNvPr>
            <p:cNvSpPr txBox="1"/>
            <p:nvPr/>
          </p:nvSpPr>
          <p:spPr>
            <a:xfrm>
              <a:off x="181397" y="1585488"/>
              <a:ext cx="1163781" cy="461665"/>
            </a:xfrm>
            <a:prstGeom prst="rect">
              <a:avLst/>
            </a:prstGeom>
            <a:noFill/>
          </p:spPr>
          <p:txBody>
            <a:bodyPr wrap="square" lIns="0" tIns="0" rIns="0" bIns="0" rtlCol="0">
              <a:spAutoFit/>
            </a:bodyPr>
            <a:lstStyle/>
            <a:p>
              <a:pPr lvl="0" algn="ctr" defTabSz="914400">
                <a:spcBef>
                  <a:spcPct val="20000"/>
                </a:spcBef>
                <a:defRPr/>
              </a:pPr>
              <a:r>
                <a:rPr lang="en-US" sz="1000" dirty="0">
                  <a:solidFill>
                    <a:schemeClr val="tx1">
                      <a:lumMod val="50000"/>
                      <a:lumOff val="50000"/>
                    </a:schemeClr>
                  </a:solidFill>
                </a:rPr>
                <a:t>Incorporate feedback back to the model quickly</a:t>
              </a:r>
              <a:endParaRPr lang="en-US" sz="1000" dirty="0">
                <a:solidFill>
                  <a:schemeClr val="tx1">
                    <a:lumMod val="65000"/>
                    <a:lumOff val="35000"/>
                  </a:schemeClr>
                </a:solidFill>
              </a:endParaRPr>
            </a:p>
          </p:txBody>
        </p:sp>
        <p:sp>
          <p:nvSpPr>
            <p:cNvPr id="218" name="Rectangle 217">
              <a:extLst>
                <a:ext uri="{FF2B5EF4-FFF2-40B4-BE49-F238E27FC236}">
                  <a16:creationId xmlns:a16="http://schemas.microsoft.com/office/drawing/2014/main" id="{D66834D2-4901-4742-A966-DA3D32289D9A}"/>
                </a:ext>
              </a:extLst>
            </p:cNvPr>
            <p:cNvSpPr/>
            <p:nvPr/>
          </p:nvSpPr>
          <p:spPr>
            <a:xfrm>
              <a:off x="192157" y="1325274"/>
              <a:ext cx="1163781" cy="215444"/>
            </a:xfrm>
            <a:prstGeom prst="rect">
              <a:avLst/>
            </a:prstGeom>
          </p:spPr>
          <p:txBody>
            <a:bodyPr wrap="none" lIns="0" tIns="0" rIns="0" bIns="0">
              <a:spAutoFit/>
            </a:bodyPr>
            <a:lstStyle/>
            <a:p>
              <a:pPr algn="ctr"/>
              <a:r>
                <a:rPr lang="en-US" sz="1400" b="1" dirty="0">
                  <a:solidFill>
                    <a:schemeClr val="accent1"/>
                  </a:solidFill>
                </a:rPr>
                <a:t>Learning Model</a:t>
              </a:r>
            </a:p>
          </p:txBody>
        </p:sp>
      </p:grpSp>
      <p:pic>
        <p:nvPicPr>
          <p:cNvPr id="219" name="Graphic 218" descr="Repeat">
            <a:extLst>
              <a:ext uri="{FF2B5EF4-FFF2-40B4-BE49-F238E27FC236}">
                <a16:creationId xmlns:a16="http://schemas.microsoft.com/office/drawing/2014/main" id="{4DEF8BA3-C82D-43A1-A714-C53A37ED989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1003936" y="4401931"/>
            <a:ext cx="390383" cy="390383"/>
          </a:xfrm>
          <a:prstGeom prst="rect">
            <a:avLst/>
          </a:prstGeom>
        </p:spPr>
      </p:pic>
      <p:sp>
        <p:nvSpPr>
          <p:cNvPr id="3" name="TextBox 2">
            <a:extLst>
              <a:ext uri="{FF2B5EF4-FFF2-40B4-BE49-F238E27FC236}">
                <a16:creationId xmlns:a16="http://schemas.microsoft.com/office/drawing/2014/main" id="{FF0B396F-246A-4107-8F09-46AEB9CF1B06}"/>
              </a:ext>
            </a:extLst>
          </p:cNvPr>
          <p:cNvSpPr txBox="1"/>
          <p:nvPr/>
        </p:nvSpPr>
        <p:spPr>
          <a:xfrm>
            <a:off x="6088311" y="4184125"/>
            <a:ext cx="2008426" cy="338554"/>
          </a:xfrm>
          <a:prstGeom prst="rect">
            <a:avLst/>
          </a:prstGeom>
          <a:solidFill>
            <a:srgbClr val="D9D9D9"/>
          </a:solidFill>
        </p:spPr>
        <p:txBody>
          <a:bodyPr wrap="square" rtlCol="0">
            <a:spAutoFit/>
          </a:bodyPr>
          <a:lstStyle/>
          <a:p>
            <a:pPr algn="ctr"/>
            <a:r>
              <a:rPr lang="en-US" sz="1600" b="1" dirty="0">
                <a:latin typeface="+mj-lt"/>
              </a:rPr>
              <a:t>Key Differentiators</a:t>
            </a:r>
          </a:p>
        </p:txBody>
      </p:sp>
      <p:sp>
        <p:nvSpPr>
          <p:cNvPr id="220" name="TextBox 219">
            <a:extLst>
              <a:ext uri="{FF2B5EF4-FFF2-40B4-BE49-F238E27FC236}">
                <a16:creationId xmlns:a16="http://schemas.microsoft.com/office/drawing/2014/main" id="{7EC5A9F8-423D-49F4-9092-1B6CD8075465}"/>
              </a:ext>
            </a:extLst>
          </p:cNvPr>
          <p:cNvSpPr txBox="1"/>
          <p:nvPr/>
        </p:nvSpPr>
        <p:spPr>
          <a:xfrm>
            <a:off x="577348" y="4194581"/>
            <a:ext cx="2008426" cy="338554"/>
          </a:xfrm>
          <a:prstGeom prst="rect">
            <a:avLst/>
          </a:prstGeom>
          <a:solidFill>
            <a:srgbClr val="D9D9D9"/>
          </a:solidFill>
        </p:spPr>
        <p:txBody>
          <a:bodyPr wrap="square" rtlCol="0">
            <a:spAutoFit/>
          </a:bodyPr>
          <a:lstStyle/>
          <a:p>
            <a:pPr algn="ctr"/>
            <a:r>
              <a:rPr lang="en-US" sz="1600" b="1" dirty="0">
                <a:latin typeface="+mj-lt"/>
              </a:rPr>
              <a:t>Outcomes</a:t>
            </a:r>
          </a:p>
        </p:txBody>
      </p:sp>
    </p:spTree>
    <p:extLst>
      <p:ext uri="{BB962C8B-B14F-4D97-AF65-F5344CB8AC3E}">
        <p14:creationId xmlns:p14="http://schemas.microsoft.com/office/powerpoint/2010/main" val="1974144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9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9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9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9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9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0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0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0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1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1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16"/>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1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 grpId="0" animBg="1"/>
      <p:bldP spid="2" grpId="0" animBg="1"/>
      <p:bldP spid="190" grpId="0" animBg="1"/>
      <p:bldP spid="212" grpId="0" animBg="1"/>
      <p:bldP spid="3" grpId="0" animBg="1"/>
      <p:bldP spid="220"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03A4B5-963D-46B2-B280-4781956F063F}"/>
              </a:ext>
            </a:extLst>
          </p:cNvPr>
          <p:cNvSpPr>
            <a:spLocks noGrp="1"/>
          </p:cNvSpPr>
          <p:nvPr>
            <p:ph type="title"/>
          </p:nvPr>
        </p:nvSpPr>
        <p:spPr>
          <a:xfrm>
            <a:off x="423061" y="453130"/>
            <a:ext cx="10515600" cy="481428"/>
          </a:xfrm>
        </p:spPr>
        <p:txBody>
          <a:bodyPr anchor="t"/>
          <a:lstStyle/>
          <a:p>
            <a:r>
              <a:rPr lang="en-US" sz="2000" b="1">
                <a:solidFill>
                  <a:srgbClr val="800000"/>
                </a:solidFill>
                <a:latin typeface="Calibri"/>
                <a:cs typeface="Calibri"/>
              </a:rPr>
              <a:t>Why ABM?</a:t>
            </a:r>
            <a:r>
              <a:rPr lang="en-US" sz="2000" b="1" dirty="0"/>
              <a:t>| </a:t>
            </a:r>
            <a:r>
              <a:rPr lang="en-US" sz="2000" b="1" dirty="0">
                <a:solidFill>
                  <a:srgbClr val="525252"/>
                </a:solidFill>
              </a:rPr>
              <a:t>Compared to traditional models, ABM delivers an all encompassing decision making engine</a:t>
            </a:r>
          </a:p>
        </p:txBody>
      </p:sp>
      <p:sp>
        <p:nvSpPr>
          <p:cNvPr id="7" name="Slide Number Placeholder 6">
            <a:extLst>
              <a:ext uri="{FF2B5EF4-FFF2-40B4-BE49-F238E27FC236}">
                <a16:creationId xmlns:a16="http://schemas.microsoft.com/office/drawing/2014/main" id="{D9B64FB2-8C6D-4183-9B1C-C263F8D7D86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DA874B4-731E-4B09-9B3B-47334395B9F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4" name="Rectangle 53">
            <a:extLst>
              <a:ext uri="{FF2B5EF4-FFF2-40B4-BE49-F238E27FC236}">
                <a16:creationId xmlns:a16="http://schemas.microsoft.com/office/drawing/2014/main" id="{389B30B7-F267-46DA-BEBB-8377F4590053}"/>
              </a:ext>
            </a:extLst>
          </p:cNvPr>
          <p:cNvSpPr/>
          <p:nvPr/>
        </p:nvSpPr>
        <p:spPr>
          <a:xfrm>
            <a:off x="1147572" y="1690689"/>
            <a:ext cx="4517136" cy="3931920"/>
          </a:xfrm>
          <a:prstGeom prst="rect">
            <a:avLst/>
          </a:prstGeom>
          <a:solidFill>
            <a:schemeClr val="bg1">
              <a:lumMod val="9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5" name="TextBox 54">
            <a:extLst>
              <a:ext uri="{FF2B5EF4-FFF2-40B4-BE49-F238E27FC236}">
                <a16:creationId xmlns:a16="http://schemas.microsoft.com/office/drawing/2014/main" id="{DFB474E4-F0C8-4E2C-9CE3-A3F08C62FF2B}"/>
              </a:ext>
            </a:extLst>
          </p:cNvPr>
          <p:cNvSpPr txBox="1"/>
          <p:nvPr/>
        </p:nvSpPr>
        <p:spPr>
          <a:xfrm>
            <a:off x="2155144" y="1932112"/>
            <a:ext cx="3316159" cy="8771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lumMod val="65000"/>
                    <a:lumOff val="35000"/>
                  </a:prstClr>
                </a:solidFill>
                <a:effectLst/>
                <a:uLnTx/>
                <a:uFillTx/>
                <a:latin typeface="Selawik" panose="020B0502040204020203" pitchFamily="34" charset="0"/>
                <a:ea typeface="+mn-ea"/>
                <a:cs typeface="+mn-cs"/>
              </a:rPr>
              <a:t>Relies entirely on historical data</a:t>
            </a:r>
            <a:endParaRPr kumimoji="0" lang="en-US" sz="400" b="0" i="0" u="none" strike="noStrike" kern="1200" cap="none" spc="0" normalizeH="0" baseline="0" noProof="0" dirty="0">
              <a:ln>
                <a:noFill/>
              </a:ln>
              <a:solidFill>
                <a:prstClr val="black">
                  <a:lumMod val="65000"/>
                  <a:lumOff val="35000"/>
                </a:prstClr>
              </a:solidFill>
              <a:effectLst/>
              <a:uLnTx/>
              <a:uFillTx/>
              <a:latin typeface="Selawik Light" panose="020B050204020402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65000"/>
                    <a:lumOff val="35000"/>
                  </a:prstClr>
                </a:solidFill>
                <a:effectLst/>
                <a:uLnTx/>
                <a:uFillTx/>
                <a:latin typeface="Selawik Light" panose="020B0502040204020203" pitchFamily="34" charset="0"/>
                <a:ea typeface="+mn-ea"/>
                <a:cs typeface="+mn-cs"/>
              </a:rPr>
              <a:t>With products and market expectations/reactions constantly changing, predicting demand of new products becomes challenging if only historical demand patterns are considered</a:t>
            </a:r>
            <a:endParaRPr kumimoji="0" lang="en-US" sz="1100" b="0" i="0" u="none" strike="noStrike" kern="1200" cap="none" spc="0" normalizeH="0" baseline="0" noProof="0" dirty="0">
              <a:ln>
                <a:noFill/>
              </a:ln>
              <a:solidFill>
                <a:prstClr val="black">
                  <a:lumMod val="65000"/>
                  <a:lumOff val="35000"/>
                </a:prstClr>
              </a:solidFill>
              <a:effectLst/>
              <a:uLnTx/>
              <a:uFillTx/>
              <a:latin typeface="Selawik Light" panose="020B0502040204020203" pitchFamily="34" charset="0"/>
              <a:ea typeface="+mn-ea"/>
              <a:cs typeface="+mn-cs"/>
            </a:endParaRPr>
          </a:p>
        </p:txBody>
      </p:sp>
      <p:pic>
        <p:nvPicPr>
          <p:cNvPr id="56" name="Picture 55">
            <a:extLst>
              <a:ext uri="{FF2B5EF4-FFF2-40B4-BE49-F238E27FC236}">
                <a16:creationId xmlns:a16="http://schemas.microsoft.com/office/drawing/2014/main" id="{5EB6D8CA-7B88-4E91-8B90-CBABF1E48E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8549" y="2001123"/>
            <a:ext cx="457200" cy="457200"/>
          </a:xfrm>
          <a:prstGeom prst="rect">
            <a:avLst/>
          </a:prstGeom>
        </p:spPr>
      </p:pic>
      <p:sp>
        <p:nvSpPr>
          <p:cNvPr id="58" name="TextBox 57">
            <a:extLst>
              <a:ext uri="{FF2B5EF4-FFF2-40B4-BE49-F238E27FC236}">
                <a16:creationId xmlns:a16="http://schemas.microsoft.com/office/drawing/2014/main" id="{5E3B6218-7DE2-4B62-86F5-7408AC0D7CC9}"/>
              </a:ext>
            </a:extLst>
          </p:cNvPr>
          <p:cNvSpPr txBox="1"/>
          <p:nvPr/>
        </p:nvSpPr>
        <p:spPr>
          <a:xfrm>
            <a:off x="2155144" y="3196485"/>
            <a:ext cx="3316158" cy="7232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lumMod val="65000"/>
                    <a:lumOff val="35000"/>
                  </a:prstClr>
                </a:solidFill>
                <a:effectLst/>
                <a:uLnTx/>
                <a:uFillTx/>
                <a:latin typeface="Selawik" panose="020B0502040204020203" pitchFamily="34" charset="0"/>
                <a:ea typeface="+mn-ea"/>
                <a:cs typeface="+mn-cs"/>
              </a:rPr>
              <a:t>Models linear cause-effect relationships</a:t>
            </a:r>
            <a:endParaRPr kumimoji="0" lang="en-US" sz="400" b="0" i="0" u="none" strike="noStrike" kern="1200" cap="none" spc="0" normalizeH="0" baseline="0" noProof="0" dirty="0">
              <a:ln>
                <a:noFill/>
              </a:ln>
              <a:solidFill>
                <a:prstClr val="black">
                  <a:lumMod val="65000"/>
                  <a:lumOff val="35000"/>
                </a:prstClr>
              </a:solidFill>
              <a:effectLst/>
              <a:uLnTx/>
              <a:uFillTx/>
              <a:latin typeface="Selawik Light" panose="020B050204020402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65000"/>
                    <a:lumOff val="35000"/>
                  </a:prstClr>
                </a:solidFill>
                <a:effectLst/>
                <a:uLnTx/>
                <a:uFillTx/>
                <a:latin typeface="Selawik Light" panose="020B0502040204020203" pitchFamily="34" charset="0"/>
                <a:ea typeface="+mn-ea"/>
                <a:cs typeface="+mn-cs"/>
              </a:rPr>
              <a:t>With the real world being a complex interactions between various entities, conventional models consider effects of various factors individually</a:t>
            </a:r>
            <a:endParaRPr kumimoji="0" lang="en-US" sz="1100" b="0" i="0" u="none" strike="noStrike" kern="1200" cap="none" spc="0" normalizeH="0" baseline="0" noProof="0" dirty="0">
              <a:ln>
                <a:noFill/>
              </a:ln>
              <a:solidFill>
                <a:prstClr val="black">
                  <a:lumMod val="65000"/>
                  <a:lumOff val="35000"/>
                </a:prstClr>
              </a:solidFill>
              <a:effectLst/>
              <a:uLnTx/>
              <a:uFillTx/>
              <a:latin typeface="Selawik Light" panose="020B0502040204020203" pitchFamily="34" charset="0"/>
              <a:ea typeface="+mn-ea"/>
              <a:cs typeface="+mn-cs"/>
            </a:endParaRPr>
          </a:p>
        </p:txBody>
      </p:sp>
      <p:sp>
        <p:nvSpPr>
          <p:cNvPr id="63" name="TextBox 62">
            <a:extLst>
              <a:ext uri="{FF2B5EF4-FFF2-40B4-BE49-F238E27FC236}">
                <a16:creationId xmlns:a16="http://schemas.microsoft.com/office/drawing/2014/main" id="{4677CE01-0FA0-4FC9-A480-FDF5B8A0954E}"/>
              </a:ext>
            </a:extLst>
          </p:cNvPr>
          <p:cNvSpPr txBox="1"/>
          <p:nvPr/>
        </p:nvSpPr>
        <p:spPr>
          <a:xfrm>
            <a:off x="2155144" y="4314009"/>
            <a:ext cx="3316157" cy="89255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lumMod val="65000"/>
                    <a:lumOff val="35000"/>
                  </a:prstClr>
                </a:solidFill>
                <a:effectLst/>
                <a:uLnTx/>
                <a:uFillTx/>
                <a:latin typeface="Selawik" panose="020B0502040204020203" pitchFamily="34" charset="0"/>
                <a:ea typeface="+mn-ea"/>
                <a:cs typeface="+mn-cs"/>
              </a:rPr>
              <a:t>Only key demand shaping factors could be considered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65000"/>
                    <a:lumOff val="35000"/>
                  </a:prstClr>
                </a:solidFill>
                <a:effectLst/>
                <a:uLnTx/>
                <a:uFillTx/>
                <a:latin typeface="Selawik Light" panose="020B0502040204020203" pitchFamily="34" charset="0"/>
                <a:ea typeface="+mn-ea"/>
                <a:cs typeface="+mn-cs"/>
              </a:rPr>
              <a:t>The results from traditional models are modelled based on the data and doesn’t capture intricate effects at a customer level</a:t>
            </a:r>
            <a:endParaRPr kumimoji="0" lang="en-US" sz="1100" b="0" i="0" u="none" strike="noStrike" kern="1200" cap="none" spc="0" normalizeH="0" baseline="0" noProof="0" dirty="0">
              <a:ln>
                <a:noFill/>
              </a:ln>
              <a:solidFill>
                <a:prstClr val="black">
                  <a:lumMod val="65000"/>
                  <a:lumOff val="35000"/>
                </a:prstClr>
              </a:solidFill>
              <a:effectLst/>
              <a:uLnTx/>
              <a:uFillTx/>
              <a:latin typeface="Selawik Light" panose="020B0502040204020203" pitchFamily="34" charset="0"/>
              <a:ea typeface="+mn-ea"/>
              <a:cs typeface="+mn-cs"/>
            </a:endParaRPr>
          </a:p>
        </p:txBody>
      </p:sp>
      <p:pic>
        <p:nvPicPr>
          <p:cNvPr id="64" name="Picture 63">
            <a:extLst>
              <a:ext uri="{FF2B5EF4-FFF2-40B4-BE49-F238E27FC236}">
                <a16:creationId xmlns:a16="http://schemas.microsoft.com/office/drawing/2014/main" id="{F3CCE5CE-593D-4B41-9F22-7FBDA58BE35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68549" y="4371403"/>
            <a:ext cx="457200" cy="457200"/>
          </a:xfrm>
          <a:prstGeom prst="rect">
            <a:avLst/>
          </a:prstGeom>
        </p:spPr>
      </p:pic>
      <p:sp>
        <p:nvSpPr>
          <p:cNvPr id="65" name="Rectangle 64">
            <a:extLst>
              <a:ext uri="{FF2B5EF4-FFF2-40B4-BE49-F238E27FC236}">
                <a16:creationId xmlns:a16="http://schemas.microsoft.com/office/drawing/2014/main" id="{6DC136F1-652B-42B7-A9B0-77B611BF099C}"/>
              </a:ext>
            </a:extLst>
          </p:cNvPr>
          <p:cNvSpPr/>
          <p:nvPr/>
        </p:nvSpPr>
        <p:spPr>
          <a:xfrm>
            <a:off x="6755894" y="1690689"/>
            <a:ext cx="4517136" cy="3931920"/>
          </a:xfrm>
          <a:prstGeom prst="rect">
            <a:avLst/>
          </a:prstGeom>
          <a:solidFill>
            <a:schemeClr val="bg1">
              <a:lumMod val="9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66" name="Picture 65">
            <a:extLst>
              <a:ext uri="{FF2B5EF4-FFF2-40B4-BE49-F238E27FC236}">
                <a16:creationId xmlns:a16="http://schemas.microsoft.com/office/drawing/2014/main" id="{6F181A51-004B-48B6-8196-98C33E854C3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99074" y="1993672"/>
            <a:ext cx="457200" cy="457200"/>
          </a:xfrm>
          <a:prstGeom prst="rect">
            <a:avLst/>
          </a:prstGeom>
        </p:spPr>
      </p:pic>
      <p:sp>
        <p:nvSpPr>
          <p:cNvPr id="67" name="TextBox 66">
            <a:extLst>
              <a:ext uri="{FF2B5EF4-FFF2-40B4-BE49-F238E27FC236}">
                <a16:creationId xmlns:a16="http://schemas.microsoft.com/office/drawing/2014/main" id="{B71FF0BE-6D48-4E61-AD8A-40C570133E03}"/>
              </a:ext>
            </a:extLst>
          </p:cNvPr>
          <p:cNvSpPr txBox="1"/>
          <p:nvPr/>
        </p:nvSpPr>
        <p:spPr>
          <a:xfrm>
            <a:off x="7685674" y="1933287"/>
            <a:ext cx="3255122" cy="7232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lumMod val="65000"/>
                    <a:lumOff val="35000"/>
                  </a:prstClr>
                </a:solidFill>
                <a:effectLst/>
                <a:uLnTx/>
                <a:uFillTx/>
                <a:latin typeface="Selawik" panose="020B0502040204020203" pitchFamily="34" charset="0"/>
                <a:ea typeface="+mn-ea"/>
                <a:cs typeface="+mn-cs"/>
              </a:rPr>
              <a:t>Future insights through predictive simulation</a:t>
            </a:r>
            <a:endParaRPr kumimoji="0" lang="en-US" sz="400" b="0" i="0" u="none" strike="noStrike" kern="1200" cap="none" spc="0" normalizeH="0" baseline="0" noProof="0" dirty="0">
              <a:ln>
                <a:noFill/>
              </a:ln>
              <a:solidFill>
                <a:prstClr val="black">
                  <a:lumMod val="65000"/>
                  <a:lumOff val="35000"/>
                </a:prstClr>
              </a:solidFill>
              <a:effectLst/>
              <a:uLnTx/>
              <a:uFillTx/>
              <a:latin typeface="Selawik Light" panose="020B050204020402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65000"/>
                    <a:lumOff val="35000"/>
                  </a:prstClr>
                </a:solidFill>
                <a:effectLst/>
                <a:uLnTx/>
                <a:uFillTx/>
                <a:latin typeface="Selawik Light" panose="020B0502040204020203" pitchFamily="34" charset="0"/>
                <a:ea typeface="+mn-ea"/>
                <a:cs typeface="+mn-cs"/>
              </a:rPr>
              <a:t>Customers, their purchase patterns, upgrade cycle, market reception to competitor products, promotions etc. can be simulated to arrive at a more robust forecast</a:t>
            </a:r>
          </a:p>
        </p:txBody>
      </p:sp>
      <p:pic>
        <p:nvPicPr>
          <p:cNvPr id="68" name="Picture 67">
            <a:extLst>
              <a:ext uri="{FF2B5EF4-FFF2-40B4-BE49-F238E27FC236}">
                <a16:creationId xmlns:a16="http://schemas.microsoft.com/office/drawing/2014/main" id="{EE7E8CA2-4E93-4AA1-917D-4F8E5CFB8AA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37896" y="3214304"/>
            <a:ext cx="457200" cy="457200"/>
          </a:xfrm>
          <a:prstGeom prst="rect">
            <a:avLst/>
          </a:prstGeom>
        </p:spPr>
      </p:pic>
      <p:sp>
        <p:nvSpPr>
          <p:cNvPr id="69" name="TextBox 68">
            <a:extLst>
              <a:ext uri="{FF2B5EF4-FFF2-40B4-BE49-F238E27FC236}">
                <a16:creationId xmlns:a16="http://schemas.microsoft.com/office/drawing/2014/main" id="{4E9D0A50-95B1-470B-AE6E-211A248ED520}"/>
              </a:ext>
            </a:extLst>
          </p:cNvPr>
          <p:cNvSpPr txBox="1"/>
          <p:nvPr/>
        </p:nvSpPr>
        <p:spPr>
          <a:xfrm>
            <a:off x="7685674" y="3206978"/>
            <a:ext cx="3255122" cy="8771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lumMod val="65000"/>
                    <a:lumOff val="35000"/>
                  </a:prstClr>
                </a:solidFill>
                <a:effectLst/>
                <a:uLnTx/>
                <a:uFillTx/>
                <a:latin typeface="Selawik" panose="020B0502040204020203" pitchFamily="34" charset="0"/>
                <a:ea typeface="+mn-ea"/>
                <a:cs typeface="+mn-cs"/>
              </a:rPr>
              <a:t>Feedback from real world can be incorporated</a:t>
            </a:r>
            <a:endParaRPr kumimoji="0" lang="en-US" sz="400" b="0" i="0" u="none" strike="noStrike" kern="1200" cap="none" spc="0" normalizeH="0" baseline="0" noProof="0" dirty="0">
              <a:ln>
                <a:noFill/>
              </a:ln>
              <a:solidFill>
                <a:prstClr val="black">
                  <a:lumMod val="65000"/>
                  <a:lumOff val="35000"/>
                </a:prstClr>
              </a:solidFill>
              <a:effectLst/>
              <a:uLnTx/>
              <a:uFillTx/>
              <a:latin typeface="Selawik Light" panose="020B050204020402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65000"/>
                    <a:lumOff val="35000"/>
                  </a:prstClr>
                </a:solidFill>
                <a:effectLst/>
                <a:uLnTx/>
                <a:uFillTx/>
                <a:latin typeface="Selawik Light" panose="020B0502040204020203" pitchFamily="34" charset="0"/>
                <a:ea typeface="+mn-ea"/>
                <a:cs typeface="+mn-cs"/>
              </a:rPr>
              <a:t>Real time inputs like customer reception to your products and competitors, response to promotions, resonant sentiments on message boards, blogs etc. can be used to model for demand</a:t>
            </a:r>
            <a:endParaRPr kumimoji="0" lang="en-US" sz="1100" b="0" i="0" u="none" strike="noStrike" kern="1200" cap="none" spc="0" normalizeH="0" baseline="0" noProof="0" dirty="0">
              <a:ln>
                <a:noFill/>
              </a:ln>
              <a:solidFill>
                <a:prstClr val="black">
                  <a:lumMod val="65000"/>
                  <a:lumOff val="35000"/>
                </a:prstClr>
              </a:solidFill>
              <a:effectLst/>
              <a:uLnTx/>
              <a:uFillTx/>
              <a:latin typeface="Selawik Light" panose="020B0502040204020203" pitchFamily="34" charset="0"/>
              <a:ea typeface="+mn-ea"/>
              <a:cs typeface="+mn-cs"/>
            </a:endParaRPr>
          </a:p>
        </p:txBody>
      </p:sp>
      <p:pic>
        <p:nvPicPr>
          <p:cNvPr id="70" name="Picture 69">
            <a:extLst>
              <a:ext uri="{FF2B5EF4-FFF2-40B4-BE49-F238E27FC236}">
                <a16:creationId xmlns:a16="http://schemas.microsoft.com/office/drawing/2014/main" id="{981B083B-9828-42AD-8CD1-7D4752374C5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099074" y="4368722"/>
            <a:ext cx="457200" cy="457200"/>
          </a:xfrm>
          <a:prstGeom prst="rect">
            <a:avLst/>
          </a:prstGeom>
        </p:spPr>
      </p:pic>
      <p:sp>
        <p:nvSpPr>
          <p:cNvPr id="71" name="TextBox 70">
            <a:extLst>
              <a:ext uri="{FF2B5EF4-FFF2-40B4-BE49-F238E27FC236}">
                <a16:creationId xmlns:a16="http://schemas.microsoft.com/office/drawing/2014/main" id="{28B729AE-60D5-481F-9DE8-32F4D42FA345}"/>
              </a:ext>
            </a:extLst>
          </p:cNvPr>
          <p:cNvSpPr txBox="1"/>
          <p:nvPr/>
        </p:nvSpPr>
        <p:spPr>
          <a:xfrm>
            <a:off x="7683539" y="4314009"/>
            <a:ext cx="3255122" cy="104644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lumMod val="65000"/>
                    <a:lumOff val="35000"/>
                  </a:prstClr>
                </a:solidFill>
                <a:effectLst/>
                <a:uLnTx/>
                <a:uFillTx/>
                <a:latin typeface="Selawik" panose="020B0502040204020203" pitchFamily="34" charset="0"/>
                <a:ea typeface="+mn-ea"/>
                <a:cs typeface="+mn-cs"/>
              </a:rPr>
              <a:t>Exhaustive set of demand parameters are considered for modelling</a:t>
            </a:r>
            <a:endParaRPr kumimoji="0" lang="en-US" sz="400" b="0" i="0" u="none" strike="noStrike" kern="1200" cap="none" spc="0" normalizeH="0" baseline="0" noProof="0" dirty="0">
              <a:ln>
                <a:noFill/>
              </a:ln>
              <a:solidFill>
                <a:prstClr val="black">
                  <a:lumMod val="65000"/>
                  <a:lumOff val="35000"/>
                </a:prstClr>
              </a:solidFill>
              <a:effectLst/>
              <a:uLnTx/>
              <a:uFillTx/>
              <a:latin typeface="Selawik Light" panose="020B050204020402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65000"/>
                    <a:lumOff val="35000"/>
                  </a:prstClr>
                </a:solidFill>
                <a:effectLst/>
                <a:uLnTx/>
                <a:uFillTx/>
                <a:latin typeface="Selawik Light" panose="020B0502040204020203" pitchFamily="34" charset="0"/>
                <a:ea typeface="+mn-ea"/>
                <a:cs typeface="+mn-cs"/>
              </a:rPr>
              <a:t>Simulation based predictions not only capture overall behavior of the system, but they also give insight into the most granular demand influencers and the interactions among them</a:t>
            </a:r>
          </a:p>
        </p:txBody>
      </p:sp>
      <p:sp>
        <p:nvSpPr>
          <p:cNvPr id="72" name="Rectangle 71">
            <a:extLst>
              <a:ext uri="{FF2B5EF4-FFF2-40B4-BE49-F238E27FC236}">
                <a16:creationId xmlns:a16="http://schemas.microsoft.com/office/drawing/2014/main" id="{2131A56B-1EAE-4A9A-A49E-2BEDE5DDE21E}"/>
              </a:ext>
            </a:extLst>
          </p:cNvPr>
          <p:cNvSpPr/>
          <p:nvPr/>
        </p:nvSpPr>
        <p:spPr>
          <a:xfrm>
            <a:off x="1147570" y="1349444"/>
            <a:ext cx="4517136" cy="341245"/>
          </a:xfrm>
          <a:prstGeom prst="rect">
            <a:avLst/>
          </a:prstGeom>
          <a:solidFill>
            <a:srgbClr val="0066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Selawik" panose="020B0502040204020203" pitchFamily="34" charset="0"/>
                <a:ea typeface="+mn-ea"/>
                <a:cs typeface="+mn-cs"/>
              </a:rPr>
              <a:t>ADVANCED PREDICTIVE MODELING</a:t>
            </a:r>
          </a:p>
        </p:txBody>
      </p:sp>
      <p:sp>
        <p:nvSpPr>
          <p:cNvPr id="73" name="Rectangle 72">
            <a:extLst>
              <a:ext uri="{FF2B5EF4-FFF2-40B4-BE49-F238E27FC236}">
                <a16:creationId xmlns:a16="http://schemas.microsoft.com/office/drawing/2014/main" id="{371DF1CA-0F38-4156-81BF-A247A59C0BEA}"/>
              </a:ext>
            </a:extLst>
          </p:cNvPr>
          <p:cNvSpPr/>
          <p:nvPr/>
        </p:nvSpPr>
        <p:spPr>
          <a:xfrm>
            <a:off x="6755892" y="1349355"/>
            <a:ext cx="4517136" cy="341245"/>
          </a:xfrm>
          <a:prstGeom prst="rect">
            <a:avLst/>
          </a:prstGeom>
          <a:solidFill>
            <a:srgbClr val="0066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Selawik" panose="020B0502040204020203" pitchFamily="34" charset="0"/>
                <a:ea typeface="+mn-ea"/>
                <a:cs typeface="+mn-cs"/>
              </a:rPr>
              <a:t>SIMULATION BASED EMERGENCE</a:t>
            </a:r>
          </a:p>
        </p:txBody>
      </p:sp>
      <p:pic>
        <p:nvPicPr>
          <p:cNvPr id="74" name="Picture 73">
            <a:extLst>
              <a:ext uri="{FF2B5EF4-FFF2-40B4-BE49-F238E27FC236}">
                <a16:creationId xmlns:a16="http://schemas.microsoft.com/office/drawing/2014/main" id="{2828F505-6B6D-47BE-8B10-9B00E86C1B1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005394" y="3311824"/>
            <a:ext cx="457200" cy="457200"/>
          </a:xfrm>
          <a:prstGeom prst="rect">
            <a:avLst/>
          </a:prstGeom>
        </p:spPr>
      </p:pic>
      <p:pic>
        <p:nvPicPr>
          <p:cNvPr id="75" name="Picture 74">
            <a:extLst>
              <a:ext uri="{FF2B5EF4-FFF2-40B4-BE49-F238E27FC236}">
                <a16:creationId xmlns:a16="http://schemas.microsoft.com/office/drawing/2014/main" id="{41EDED28-44EA-41F6-8138-AB5B360EC6FF}"/>
              </a:ext>
            </a:extLst>
          </p:cNvPr>
          <p:cNvPicPr>
            <a:picLocks noChangeAspect="1"/>
          </p:cNvPicPr>
          <p:nvPr/>
        </p:nvPicPr>
        <p:blipFill>
          <a:blip r:embed="rId9">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528539" y="3209911"/>
            <a:ext cx="479955" cy="479955"/>
          </a:xfrm>
          <a:prstGeom prst="rect">
            <a:avLst/>
          </a:prstGeom>
        </p:spPr>
      </p:pic>
      <p:sp>
        <p:nvSpPr>
          <p:cNvPr id="76" name="TextBox 75">
            <a:extLst>
              <a:ext uri="{FF2B5EF4-FFF2-40B4-BE49-F238E27FC236}">
                <a16:creationId xmlns:a16="http://schemas.microsoft.com/office/drawing/2014/main" id="{3B6E131D-47A5-4BEE-BC57-AA9D17DDFC96}"/>
              </a:ext>
            </a:extLst>
          </p:cNvPr>
          <p:cNvSpPr txBox="1"/>
          <p:nvPr/>
        </p:nvSpPr>
        <p:spPr>
          <a:xfrm>
            <a:off x="785694" y="5875155"/>
            <a:ext cx="10896600" cy="523220"/>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lumMod val="65000"/>
                    <a:lumOff val="35000"/>
                  </a:prstClr>
                </a:solidFill>
                <a:effectLst/>
                <a:uLnTx/>
                <a:uFillTx/>
                <a:latin typeface="Selawik Light" panose="020B0502040204020203" pitchFamily="34" charset="0"/>
                <a:ea typeface="Segoe UI Historic" panose="020B0502040204020203" pitchFamily="34" charset="0"/>
                <a:cs typeface="Segoe UI Historic" panose="020B0502040204020203" pitchFamily="34" charset="0"/>
              </a:rPr>
              <a:t>Rigorous predictive analysis must be applied rather than limiting our approach to unfocused, historical data mining that merely identifies interesting correlations.</a:t>
            </a:r>
          </a:p>
        </p:txBody>
      </p:sp>
    </p:spTree>
    <p:extLst>
      <p:ext uri="{BB962C8B-B14F-4D97-AF65-F5344CB8AC3E}">
        <p14:creationId xmlns:p14="http://schemas.microsoft.com/office/powerpoint/2010/main" val="34470908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ound Same Side Corner Rectangle 64">
            <a:extLst>
              <a:ext uri="{FF2B5EF4-FFF2-40B4-BE49-F238E27FC236}">
                <a16:creationId xmlns:a16="http://schemas.microsoft.com/office/drawing/2014/main" id="{73B351AD-37DA-4323-AFEA-46B4B20258E3}"/>
              </a:ext>
            </a:extLst>
          </p:cNvPr>
          <p:cNvSpPr/>
          <p:nvPr/>
        </p:nvSpPr>
        <p:spPr bwMode="auto">
          <a:xfrm>
            <a:off x="565629" y="4744226"/>
            <a:ext cx="11071909" cy="1723549"/>
          </a:xfrm>
          <a:prstGeom prst="rect">
            <a:avLst/>
          </a:prstGeom>
          <a:solidFill>
            <a:schemeClr val="bg1">
              <a:lumMod val="95000"/>
            </a:schemeClr>
          </a:solidFill>
          <a:ln w="9525">
            <a:noFill/>
            <a:round/>
            <a:headEnd/>
            <a:tailEnd/>
          </a:ln>
        </p:spPr>
        <p:txBody>
          <a:bodyPr vert="horz" wrap="square" lIns="91440" tIns="45720" rIns="91440" bIns="45720" numCol="1" rtlCol="0" anchor="t" anchorCtr="0" compatLnSpc="1">
            <a:prstTxWarp prst="textNoShape">
              <a:avLst/>
            </a:prstTxWarp>
          </a:bodyPr>
          <a:lstStyle/>
          <a:p>
            <a:endParaRPr lang="en-US" dirty="0">
              <a:latin typeface="+mj-lt"/>
            </a:endParaRPr>
          </a:p>
        </p:txBody>
      </p:sp>
      <p:sp>
        <p:nvSpPr>
          <p:cNvPr id="31" name="Round Same Side Corner Rectangle 64">
            <a:extLst>
              <a:ext uri="{FF2B5EF4-FFF2-40B4-BE49-F238E27FC236}">
                <a16:creationId xmlns:a16="http://schemas.microsoft.com/office/drawing/2014/main" id="{0905EFC2-D873-4145-8423-6FEF843331EA}"/>
              </a:ext>
            </a:extLst>
          </p:cNvPr>
          <p:cNvSpPr/>
          <p:nvPr/>
        </p:nvSpPr>
        <p:spPr bwMode="auto">
          <a:xfrm>
            <a:off x="554462" y="3166795"/>
            <a:ext cx="11071909" cy="1356533"/>
          </a:xfrm>
          <a:prstGeom prst="rect">
            <a:avLst/>
          </a:prstGeom>
          <a:solidFill>
            <a:schemeClr val="bg1">
              <a:lumMod val="95000"/>
            </a:schemeClr>
          </a:solidFill>
          <a:ln w="9525">
            <a:noFill/>
            <a:round/>
            <a:headEnd/>
            <a:tailEnd/>
          </a:ln>
        </p:spPr>
        <p:txBody>
          <a:bodyPr vert="horz" wrap="square" lIns="91440" tIns="45720" rIns="91440" bIns="45720" numCol="1" rtlCol="0" anchor="t" anchorCtr="0" compatLnSpc="1">
            <a:prstTxWarp prst="textNoShape">
              <a:avLst/>
            </a:prstTxWarp>
          </a:bodyPr>
          <a:lstStyle/>
          <a:p>
            <a:endParaRPr lang="en-US" dirty="0">
              <a:latin typeface="+mj-lt"/>
            </a:endParaRPr>
          </a:p>
        </p:txBody>
      </p:sp>
      <p:sp>
        <p:nvSpPr>
          <p:cNvPr id="43" name="Round Same Side Corner Rectangle 64">
            <a:extLst>
              <a:ext uri="{FF2B5EF4-FFF2-40B4-BE49-F238E27FC236}">
                <a16:creationId xmlns:a16="http://schemas.microsoft.com/office/drawing/2014/main" id="{CD59FDB3-E3C3-4646-A3A7-FD2E467AFAC9}"/>
              </a:ext>
            </a:extLst>
          </p:cNvPr>
          <p:cNvSpPr/>
          <p:nvPr/>
        </p:nvSpPr>
        <p:spPr bwMode="auto">
          <a:xfrm>
            <a:off x="554460" y="1238915"/>
            <a:ext cx="11071909" cy="1720225"/>
          </a:xfrm>
          <a:prstGeom prst="rect">
            <a:avLst/>
          </a:prstGeom>
          <a:solidFill>
            <a:schemeClr val="bg1">
              <a:lumMod val="95000"/>
            </a:schemeClr>
          </a:solidFill>
          <a:ln w="9525">
            <a:noFill/>
            <a:round/>
            <a:headEnd/>
            <a:tailEnd/>
          </a:ln>
        </p:spPr>
        <p:txBody>
          <a:bodyPr vert="horz" wrap="square" lIns="91440" tIns="45720" rIns="91440" bIns="45720" numCol="1" rtlCol="0" anchor="t" anchorCtr="0" compatLnSpc="1">
            <a:prstTxWarp prst="textNoShape">
              <a:avLst/>
            </a:prstTxWarp>
          </a:bodyPr>
          <a:lstStyle/>
          <a:p>
            <a:r>
              <a:rPr lang="en-US" sz="1600" dirty="0">
                <a:latin typeface="+mj-lt"/>
              </a:rPr>
              <a:t>A Consumer’s Path to Purchase consists of some sequential steps: </a:t>
            </a:r>
          </a:p>
        </p:txBody>
      </p:sp>
      <p:sp>
        <p:nvSpPr>
          <p:cNvPr id="42" name="TextBox 41">
            <a:extLst>
              <a:ext uri="{FF2B5EF4-FFF2-40B4-BE49-F238E27FC236}">
                <a16:creationId xmlns:a16="http://schemas.microsoft.com/office/drawing/2014/main" id="{F22009C4-3185-463F-A9F9-D61CE19EEF08}"/>
              </a:ext>
            </a:extLst>
          </p:cNvPr>
          <p:cNvSpPr txBox="1"/>
          <p:nvPr/>
        </p:nvSpPr>
        <p:spPr>
          <a:xfrm>
            <a:off x="457200" y="395842"/>
            <a:ext cx="10964875" cy="707886"/>
          </a:xfrm>
          <a:prstGeom prst="rect">
            <a:avLst/>
          </a:prstGeom>
          <a:noFill/>
        </p:spPr>
        <p:txBody>
          <a:bodyPr wrap="square" rtlCol="0" anchor="ctr">
            <a:spAutoFit/>
          </a:bodyPr>
          <a:lstStyle/>
          <a:p>
            <a:pPr lvl="0">
              <a:defRPr/>
            </a:pPr>
            <a:r>
              <a:rPr lang="en-US" sz="2000" b="1" dirty="0">
                <a:solidFill>
                  <a:srgbClr val="800000"/>
                </a:solidFill>
                <a:latin typeface="Calibri" panose="020F0502020204030204"/>
                <a:ea typeface="Segoe UI Historic" panose="020B0502040204020203" pitchFamily="34" charset="0"/>
                <a:cs typeface="Segoe UI Historic" panose="020B0502040204020203" pitchFamily="34" charset="0"/>
              </a:rPr>
              <a:t>The Brain</a:t>
            </a:r>
            <a:r>
              <a:rPr lang="en-US" sz="2000" b="1" dirty="0">
                <a:solidFill>
                  <a:srgbClr val="002060"/>
                </a:solidFill>
              </a:rPr>
              <a:t>|</a:t>
            </a:r>
            <a:r>
              <a:rPr lang="en-US" sz="2000" b="1" dirty="0">
                <a:solidFill>
                  <a:srgbClr val="800000"/>
                </a:solidFill>
              </a:rPr>
              <a:t> </a:t>
            </a:r>
            <a:r>
              <a:rPr lang="en-US" sz="2000" b="1" dirty="0">
                <a:solidFill>
                  <a:srgbClr val="A5A5A5">
                    <a:lumMod val="50000"/>
                  </a:srgbClr>
                </a:solidFill>
                <a:latin typeface="Calibri Light" panose="020F0302020204030204"/>
              </a:rPr>
              <a:t>Bayesian Networks provide a intuitive framework that models the consumer purchase decision through a series of conditional probabilities</a:t>
            </a:r>
            <a:endParaRPr kumimoji="0" lang="en-US" sz="2000" b="1" i="0" u="none" strike="noStrike" kern="1200" cap="none" spc="0" normalizeH="0" baseline="0" noProof="0" dirty="0">
              <a:ln>
                <a:noFill/>
              </a:ln>
              <a:solidFill>
                <a:srgbClr val="A5A5A5">
                  <a:lumMod val="50000"/>
                </a:srgbClr>
              </a:solidFill>
              <a:effectLst/>
              <a:uLnTx/>
              <a:uFillTx/>
              <a:latin typeface="Calibri Light" panose="020F0302020204030204"/>
              <a:ea typeface="+mn-ea"/>
              <a:cs typeface="+mn-cs"/>
            </a:endParaRPr>
          </a:p>
        </p:txBody>
      </p:sp>
      <p:sp>
        <p:nvSpPr>
          <p:cNvPr id="2" name="Rectangle 1">
            <a:extLst>
              <a:ext uri="{FF2B5EF4-FFF2-40B4-BE49-F238E27FC236}">
                <a16:creationId xmlns:a16="http://schemas.microsoft.com/office/drawing/2014/main" id="{4674FF8F-716E-4A83-9157-BD8A6B392044}"/>
              </a:ext>
            </a:extLst>
          </p:cNvPr>
          <p:cNvSpPr/>
          <p:nvPr/>
        </p:nvSpPr>
        <p:spPr>
          <a:xfrm>
            <a:off x="1818748" y="1752704"/>
            <a:ext cx="1125416" cy="773723"/>
          </a:xfrm>
          <a:prstGeom prst="rect">
            <a:avLst/>
          </a:prstGeom>
          <a:solidFill>
            <a:srgbClr val="8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mj-lt"/>
              </a:rPr>
              <a:t>Need Recognition</a:t>
            </a:r>
          </a:p>
        </p:txBody>
      </p:sp>
      <p:sp>
        <p:nvSpPr>
          <p:cNvPr id="5" name="Rectangle 4">
            <a:extLst>
              <a:ext uri="{FF2B5EF4-FFF2-40B4-BE49-F238E27FC236}">
                <a16:creationId xmlns:a16="http://schemas.microsoft.com/office/drawing/2014/main" id="{AF3C0F2F-8606-496D-917D-A4A34BFDAB44}"/>
              </a:ext>
            </a:extLst>
          </p:cNvPr>
          <p:cNvSpPr/>
          <p:nvPr/>
        </p:nvSpPr>
        <p:spPr>
          <a:xfrm>
            <a:off x="3577081" y="1752704"/>
            <a:ext cx="1125416" cy="773723"/>
          </a:xfrm>
          <a:prstGeom prst="rect">
            <a:avLst/>
          </a:prstGeom>
          <a:solidFill>
            <a:srgbClr val="8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mj-lt"/>
              </a:rPr>
              <a:t>Information Search</a:t>
            </a:r>
          </a:p>
        </p:txBody>
      </p:sp>
      <p:sp>
        <p:nvSpPr>
          <p:cNvPr id="6" name="Rectangle 5">
            <a:extLst>
              <a:ext uri="{FF2B5EF4-FFF2-40B4-BE49-F238E27FC236}">
                <a16:creationId xmlns:a16="http://schemas.microsoft.com/office/drawing/2014/main" id="{0521E898-308F-48F6-9F7C-CCAEA6A8CE6F}"/>
              </a:ext>
            </a:extLst>
          </p:cNvPr>
          <p:cNvSpPr/>
          <p:nvPr/>
        </p:nvSpPr>
        <p:spPr>
          <a:xfrm>
            <a:off x="5335414" y="1752703"/>
            <a:ext cx="1125416" cy="773723"/>
          </a:xfrm>
          <a:prstGeom prst="rect">
            <a:avLst/>
          </a:prstGeom>
          <a:solidFill>
            <a:srgbClr val="8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mj-lt"/>
              </a:rPr>
              <a:t>Alternative Evaluation</a:t>
            </a:r>
          </a:p>
        </p:txBody>
      </p:sp>
      <p:sp>
        <p:nvSpPr>
          <p:cNvPr id="7" name="Rectangle 6">
            <a:extLst>
              <a:ext uri="{FF2B5EF4-FFF2-40B4-BE49-F238E27FC236}">
                <a16:creationId xmlns:a16="http://schemas.microsoft.com/office/drawing/2014/main" id="{F6235EB2-4867-4DE1-81D4-6DE82CBADD86}"/>
              </a:ext>
            </a:extLst>
          </p:cNvPr>
          <p:cNvSpPr/>
          <p:nvPr/>
        </p:nvSpPr>
        <p:spPr>
          <a:xfrm>
            <a:off x="7206082" y="1752702"/>
            <a:ext cx="1125416" cy="773723"/>
          </a:xfrm>
          <a:prstGeom prst="rect">
            <a:avLst/>
          </a:prstGeom>
          <a:solidFill>
            <a:srgbClr val="8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mj-lt"/>
              </a:rPr>
              <a:t>Purchase</a:t>
            </a:r>
          </a:p>
        </p:txBody>
      </p:sp>
      <p:sp>
        <p:nvSpPr>
          <p:cNvPr id="8" name="Rectangle 7">
            <a:extLst>
              <a:ext uri="{FF2B5EF4-FFF2-40B4-BE49-F238E27FC236}">
                <a16:creationId xmlns:a16="http://schemas.microsoft.com/office/drawing/2014/main" id="{1C995B4C-AFDA-4B38-98DA-EC06F330CEF0}"/>
              </a:ext>
            </a:extLst>
          </p:cNvPr>
          <p:cNvSpPr/>
          <p:nvPr/>
        </p:nvSpPr>
        <p:spPr>
          <a:xfrm>
            <a:off x="9078168" y="1752701"/>
            <a:ext cx="1125416" cy="773723"/>
          </a:xfrm>
          <a:prstGeom prst="rect">
            <a:avLst/>
          </a:prstGeom>
          <a:solidFill>
            <a:srgbClr val="8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mj-lt"/>
              </a:rPr>
              <a:t>Post Purchase Experience</a:t>
            </a:r>
          </a:p>
        </p:txBody>
      </p:sp>
      <p:cxnSp>
        <p:nvCxnSpPr>
          <p:cNvPr id="4" name="Straight Arrow Connector 3">
            <a:extLst>
              <a:ext uri="{FF2B5EF4-FFF2-40B4-BE49-F238E27FC236}">
                <a16:creationId xmlns:a16="http://schemas.microsoft.com/office/drawing/2014/main" id="{80D682DE-755C-430A-B14B-838E10FF17E6}"/>
              </a:ext>
            </a:extLst>
          </p:cNvPr>
          <p:cNvCxnSpPr/>
          <p:nvPr/>
        </p:nvCxnSpPr>
        <p:spPr>
          <a:xfrm>
            <a:off x="2984357" y="2124493"/>
            <a:ext cx="53256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6E401651-9B98-4658-A1A1-CA8617A1CB01}"/>
              </a:ext>
            </a:extLst>
          </p:cNvPr>
          <p:cNvCxnSpPr>
            <a:stCxn id="5" idx="3"/>
          </p:cNvCxnSpPr>
          <p:nvPr/>
        </p:nvCxnSpPr>
        <p:spPr>
          <a:xfrm flipV="1">
            <a:off x="4702497" y="2139562"/>
            <a:ext cx="632917" cy="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FBC4AFCC-ADF5-4C49-8045-26C75814D7C5}"/>
              </a:ext>
            </a:extLst>
          </p:cNvPr>
          <p:cNvCxnSpPr>
            <a:cxnSpLocks/>
          </p:cNvCxnSpPr>
          <p:nvPr/>
        </p:nvCxnSpPr>
        <p:spPr>
          <a:xfrm>
            <a:off x="6481527" y="2124493"/>
            <a:ext cx="72030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D3524564-544F-495E-B761-901069ABD916}"/>
              </a:ext>
            </a:extLst>
          </p:cNvPr>
          <p:cNvCxnSpPr>
            <a:stCxn id="7" idx="3"/>
            <a:endCxn id="8" idx="1"/>
          </p:cNvCxnSpPr>
          <p:nvPr/>
        </p:nvCxnSpPr>
        <p:spPr>
          <a:xfrm flipV="1">
            <a:off x="8331498" y="2139563"/>
            <a:ext cx="746670"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Connector: Curved 16">
            <a:extLst>
              <a:ext uri="{FF2B5EF4-FFF2-40B4-BE49-F238E27FC236}">
                <a16:creationId xmlns:a16="http://schemas.microsoft.com/office/drawing/2014/main" id="{45D6932A-5BAF-4B66-A566-58F18200CBC9}"/>
              </a:ext>
            </a:extLst>
          </p:cNvPr>
          <p:cNvCxnSpPr>
            <a:stCxn id="8" idx="2"/>
          </p:cNvCxnSpPr>
          <p:nvPr/>
        </p:nvCxnSpPr>
        <p:spPr>
          <a:xfrm rot="5400000">
            <a:off x="7769499" y="655047"/>
            <a:ext cx="12700" cy="3742754"/>
          </a:xfrm>
          <a:prstGeom prst="curvedConnector4">
            <a:avLst>
              <a:gd name="adj1" fmla="val 2155220"/>
              <a:gd name="adj2" fmla="val 100204"/>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837CFD78-2DEA-4BC1-B731-668FB637DB23}"/>
              </a:ext>
            </a:extLst>
          </p:cNvPr>
          <p:cNvSpPr txBox="1"/>
          <p:nvPr/>
        </p:nvSpPr>
        <p:spPr>
          <a:xfrm>
            <a:off x="738554" y="3415007"/>
            <a:ext cx="2924070" cy="860108"/>
          </a:xfrm>
          <a:prstGeom prst="roundRect">
            <a:avLst>
              <a:gd name="adj" fmla="val 25410"/>
            </a:avLst>
          </a:prstGeom>
          <a:solidFill>
            <a:srgbClr val="E2E1C0"/>
          </a:solidFill>
        </p:spPr>
        <p:txBody>
          <a:bodyPr wrap="square" rtlCol="0">
            <a:spAutoFit/>
          </a:bodyPr>
          <a:lstStyle/>
          <a:p>
            <a:pPr algn="ctr"/>
            <a:r>
              <a:rPr lang="en-US" sz="1400" dirty="0">
                <a:solidFill>
                  <a:schemeClr val="accent3">
                    <a:lumMod val="50000"/>
                  </a:schemeClr>
                </a:solidFill>
                <a:latin typeface="+mj-lt"/>
              </a:rPr>
              <a:t>Decision taken at every step </a:t>
            </a:r>
            <a:r>
              <a:rPr lang="en-US" sz="1400" b="1" dirty="0">
                <a:solidFill>
                  <a:schemeClr val="accent3">
                    <a:lumMod val="50000"/>
                  </a:schemeClr>
                </a:solidFill>
                <a:latin typeface="+mj-lt"/>
              </a:rPr>
              <a:t>depends on the outcome of previous step</a:t>
            </a:r>
          </a:p>
        </p:txBody>
      </p:sp>
      <p:sp>
        <p:nvSpPr>
          <p:cNvPr id="25" name="Isosceles Triangle 24">
            <a:extLst>
              <a:ext uri="{FF2B5EF4-FFF2-40B4-BE49-F238E27FC236}">
                <a16:creationId xmlns:a16="http://schemas.microsoft.com/office/drawing/2014/main" id="{FE315288-53E7-497A-BD54-2796966DF745}"/>
              </a:ext>
            </a:extLst>
          </p:cNvPr>
          <p:cNvSpPr/>
          <p:nvPr/>
        </p:nvSpPr>
        <p:spPr>
          <a:xfrm rot="5400000">
            <a:off x="3589162" y="3719887"/>
            <a:ext cx="1090252" cy="282181"/>
          </a:xfrm>
          <a:prstGeom prst="triangle">
            <a:avLst/>
          </a:prstGeom>
          <a:solidFill>
            <a:srgbClr val="8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28" name="TextBox 27">
            <a:extLst>
              <a:ext uri="{FF2B5EF4-FFF2-40B4-BE49-F238E27FC236}">
                <a16:creationId xmlns:a16="http://schemas.microsoft.com/office/drawing/2014/main" id="{C1570366-33EF-45E6-9C2C-061BA4C2ED6E}"/>
              </a:ext>
            </a:extLst>
          </p:cNvPr>
          <p:cNvSpPr txBox="1"/>
          <p:nvPr/>
        </p:nvSpPr>
        <p:spPr>
          <a:xfrm>
            <a:off x="4605952" y="3296071"/>
            <a:ext cx="2650370" cy="1092518"/>
          </a:xfrm>
          <a:prstGeom prst="roundRect">
            <a:avLst>
              <a:gd name="adj" fmla="val 22569"/>
            </a:avLst>
          </a:prstGeom>
          <a:solidFill>
            <a:srgbClr val="E2E1C0"/>
          </a:solidFill>
        </p:spPr>
        <p:txBody>
          <a:bodyPr wrap="square" rtlCol="0">
            <a:spAutoFit/>
          </a:bodyPr>
          <a:lstStyle/>
          <a:p>
            <a:pPr algn="ctr"/>
            <a:r>
              <a:rPr lang="en-US" sz="1400" dirty="0">
                <a:solidFill>
                  <a:schemeClr val="accent3">
                    <a:lumMod val="50000"/>
                  </a:schemeClr>
                </a:solidFill>
                <a:latin typeface="+mj-lt"/>
              </a:rPr>
              <a:t>Every decision can be calculated as a </a:t>
            </a:r>
            <a:r>
              <a:rPr lang="en-US" sz="1400" b="1" dirty="0">
                <a:solidFill>
                  <a:schemeClr val="accent3">
                    <a:lumMod val="50000"/>
                  </a:schemeClr>
                </a:solidFill>
                <a:latin typeface="+mj-lt"/>
              </a:rPr>
              <a:t>probability distribution, conditioned on some prior variables</a:t>
            </a:r>
          </a:p>
        </p:txBody>
      </p:sp>
      <p:sp>
        <p:nvSpPr>
          <p:cNvPr id="29" name="Isosceles Triangle 28">
            <a:extLst>
              <a:ext uri="{FF2B5EF4-FFF2-40B4-BE49-F238E27FC236}">
                <a16:creationId xmlns:a16="http://schemas.microsoft.com/office/drawing/2014/main" id="{1741600A-BE5A-4686-9003-709FAE64BF7E}"/>
              </a:ext>
            </a:extLst>
          </p:cNvPr>
          <p:cNvSpPr/>
          <p:nvPr/>
        </p:nvSpPr>
        <p:spPr>
          <a:xfrm rot="5400000">
            <a:off x="7364754" y="3719887"/>
            <a:ext cx="1090252" cy="282181"/>
          </a:xfrm>
          <a:prstGeom prst="triangle">
            <a:avLst/>
          </a:prstGeom>
          <a:solidFill>
            <a:srgbClr val="8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30" name="TextBox 29">
            <a:extLst>
              <a:ext uri="{FF2B5EF4-FFF2-40B4-BE49-F238E27FC236}">
                <a16:creationId xmlns:a16="http://schemas.microsoft.com/office/drawing/2014/main" id="{51DD0E54-5D02-42BB-8EF8-8F0358F56585}"/>
              </a:ext>
            </a:extLst>
          </p:cNvPr>
          <p:cNvSpPr txBox="1"/>
          <p:nvPr/>
        </p:nvSpPr>
        <p:spPr>
          <a:xfrm>
            <a:off x="8708587" y="4023104"/>
            <a:ext cx="1877277" cy="397073"/>
          </a:xfrm>
          <a:prstGeom prst="roundRect">
            <a:avLst>
              <a:gd name="adj" fmla="val 38799"/>
            </a:avLst>
          </a:prstGeom>
          <a:solidFill>
            <a:srgbClr val="E2E1C0"/>
          </a:solidFill>
        </p:spPr>
        <p:txBody>
          <a:bodyPr wrap="square" rtlCol="0">
            <a:spAutoFit/>
          </a:bodyPr>
          <a:lstStyle/>
          <a:p>
            <a:pPr algn="ctr"/>
            <a:r>
              <a:rPr lang="en-US" sz="1400" dirty="0">
                <a:latin typeface="+mj-lt"/>
              </a:rPr>
              <a:t>Bayesian Networks</a:t>
            </a:r>
          </a:p>
        </p:txBody>
      </p:sp>
      <p:sp>
        <p:nvSpPr>
          <p:cNvPr id="33" name="TextBox 32">
            <a:extLst>
              <a:ext uri="{FF2B5EF4-FFF2-40B4-BE49-F238E27FC236}">
                <a16:creationId xmlns:a16="http://schemas.microsoft.com/office/drawing/2014/main" id="{EEBEECEA-2803-4AF2-8B85-1018470A2828}"/>
              </a:ext>
            </a:extLst>
          </p:cNvPr>
          <p:cNvSpPr txBox="1"/>
          <p:nvPr/>
        </p:nvSpPr>
        <p:spPr>
          <a:xfrm>
            <a:off x="565629" y="4744226"/>
            <a:ext cx="2008426" cy="338554"/>
          </a:xfrm>
          <a:prstGeom prst="rect">
            <a:avLst/>
          </a:prstGeom>
          <a:solidFill>
            <a:schemeClr val="bg1">
              <a:lumMod val="50000"/>
            </a:schemeClr>
          </a:solidFill>
        </p:spPr>
        <p:txBody>
          <a:bodyPr wrap="square" rtlCol="0">
            <a:spAutoFit/>
          </a:bodyPr>
          <a:lstStyle/>
          <a:p>
            <a:pPr algn="ctr"/>
            <a:r>
              <a:rPr lang="en-US" sz="1600" b="1" dirty="0">
                <a:solidFill>
                  <a:schemeClr val="bg1"/>
                </a:solidFill>
                <a:latin typeface="+mj-lt"/>
              </a:rPr>
              <a:t>Bayesian Networks</a:t>
            </a:r>
          </a:p>
        </p:txBody>
      </p:sp>
      <p:sp>
        <p:nvSpPr>
          <p:cNvPr id="26" name="TextBox 25">
            <a:extLst>
              <a:ext uri="{FF2B5EF4-FFF2-40B4-BE49-F238E27FC236}">
                <a16:creationId xmlns:a16="http://schemas.microsoft.com/office/drawing/2014/main" id="{B853D591-E68E-4300-AC20-EFA271BD9A05}"/>
              </a:ext>
            </a:extLst>
          </p:cNvPr>
          <p:cNvSpPr txBox="1"/>
          <p:nvPr/>
        </p:nvSpPr>
        <p:spPr>
          <a:xfrm>
            <a:off x="565629" y="5121730"/>
            <a:ext cx="2008425" cy="1200329"/>
          </a:xfrm>
          <a:prstGeom prst="rect">
            <a:avLst/>
          </a:prstGeom>
          <a:noFill/>
        </p:spPr>
        <p:txBody>
          <a:bodyPr wrap="square" rtlCol="0">
            <a:spAutoFit/>
          </a:bodyPr>
          <a:lstStyle/>
          <a:p>
            <a:r>
              <a:rPr lang="en-US" sz="1200" dirty="0">
                <a:latin typeface="+mj-lt"/>
              </a:rPr>
              <a:t>Probabilistic graphical model that represents a set of variables and their conditional dependencies via directed acyclic graph</a:t>
            </a:r>
          </a:p>
        </p:txBody>
      </p:sp>
      <p:sp>
        <p:nvSpPr>
          <p:cNvPr id="35" name="TextBox 34">
            <a:extLst>
              <a:ext uri="{FF2B5EF4-FFF2-40B4-BE49-F238E27FC236}">
                <a16:creationId xmlns:a16="http://schemas.microsoft.com/office/drawing/2014/main" id="{BBE687DF-FD7B-447E-83F3-7F12CC90A69A}"/>
              </a:ext>
            </a:extLst>
          </p:cNvPr>
          <p:cNvSpPr txBox="1"/>
          <p:nvPr/>
        </p:nvSpPr>
        <p:spPr>
          <a:xfrm>
            <a:off x="3049474" y="5046134"/>
            <a:ext cx="2008425" cy="1293971"/>
          </a:xfrm>
          <a:prstGeom prst="roundRect">
            <a:avLst/>
          </a:prstGeom>
          <a:solidFill>
            <a:srgbClr val="E2E1C0"/>
          </a:solidFill>
        </p:spPr>
        <p:txBody>
          <a:bodyPr wrap="square" rtlCol="0">
            <a:spAutoFit/>
          </a:bodyPr>
          <a:lstStyle/>
          <a:p>
            <a:r>
              <a:rPr lang="en-US" sz="1400" b="1" dirty="0">
                <a:latin typeface="+mj-lt"/>
              </a:rPr>
              <a:t>Two components</a:t>
            </a:r>
            <a:r>
              <a:rPr lang="en-US" sz="1400" dirty="0">
                <a:latin typeface="+mj-lt"/>
              </a:rPr>
              <a:t>:</a:t>
            </a:r>
          </a:p>
          <a:p>
            <a:endParaRPr lang="en-US" sz="1400" dirty="0">
              <a:latin typeface="+mj-lt"/>
            </a:endParaRPr>
          </a:p>
          <a:p>
            <a:pPr marL="285750" indent="-285750">
              <a:buFont typeface="Arial" panose="020B0604020202020204" pitchFamily="34" charset="0"/>
              <a:buChar char="•"/>
            </a:pPr>
            <a:r>
              <a:rPr lang="en-US" sz="1400" b="1" dirty="0">
                <a:latin typeface="+mj-lt"/>
              </a:rPr>
              <a:t>Node</a:t>
            </a:r>
          </a:p>
          <a:p>
            <a:endParaRPr lang="en-US" sz="1400" dirty="0">
              <a:latin typeface="+mj-lt"/>
            </a:endParaRPr>
          </a:p>
          <a:p>
            <a:pPr marL="285750" indent="-285750">
              <a:buFont typeface="Arial" panose="020B0604020202020204" pitchFamily="34" charset="0"/>
              <a:buChar char="•"/>
            </a:pPr>
            <a:r>
              <a:rPr lang="en-US" sz="1400" b="1" dirty="0">
                <a:latin typeface="+mj-lt"/>
              </a:rPr>
              <a:t>Arc</a:t>
            </a:r>
          </a:p>
        </p:txBody>
      </p:sp>
      <p:sp>
        <p:nvSpPr>
          <p:cNvPr id="27" name="Oval 26">
            <a:extLst>
              <a:ext uri="{FF2B5EF4-FFF2-40B4-BE49-F238E27FC236}">
                <a16:creationId xmlns:a16="http://schemas.microsoft.com/office/drawing/2014/main" id="{5B64F73E-5D6C-4D0E-B601-C185A21DC2BB}"/>
              </a:ext>
            </a:extLst>
          </p:cNvPr>
          <p:cNvSpPr/>
          <p:nvPr/>
        </p:nvSpPr>
        <p:spPr>
          <a:xfrm>
            <a:off x="4053582" y="5503547"/>
            <a:ext cx="357643" cy="384788"/>
          </a:xfrm>
          <a:prstGeom prst="ellipse">
            <a:avLst/>
          </a:prstGeom>
          <a:solidFill>
            <a:srgbClr val="00666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latin typeface="+mj-lt"/>
            </a:endParaRPr>
          </a:p>
        </p:txBody>
      </p:sp>
      <p:cxnSp>
        <p:nvCxnSpPr>
          <p:cNvPr id="36" name="Straight Arrow Connector 35">
            <a:extLst>
              <a:ext uri="{FF2B5EF4-FFF2-40B4-BE49-F238E27FC236}">
                <a16:creationId xmlns:a16="http://schemas.microsoft.com/office/drawing/2014/main" id="{F531E766-94AC-4153-BFCA-D933FF28D593}"/>
              </a:ext>
            </a:extLst>
          </p:cNvPr>
          <p:cNvCxnSpPr>
            <a:cxnSpLocks/>
          </p:cNvCxnSpPr>
          <p:nvPr/>
        </p:nvCxnSpPr>
        <p:spPr>
          <a:xfrm>
            <a:off x="3994214" y="6136945"/>
            <a:ext cx="612756" cy="0"/>
          </a:xfrm>
          <a:prstGeom prst="straightConnector1">
            <a:avLst/>
          </a:prstGeom>
          <a:ln w="57150">
            <a:solidFill>
              <a:srgbClr val="8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40" name="Isosceles Triangle 39">
            <a:extLst>
              <a:ext uri="{FF2B5EF4-FFF2-40B4-BE49-F238E27FC236}">
                <a16:creationId xmlns:a16="http://schemas.microsoft.com/office/drawing/2014/main" id="{BBA4A3FA-EC0F-45C0-A6E0-8C274ECD5E99}"/>
              </a:ext>
            </a:extLst>
          </p:cNvPr>
          <p:cNvSpPr/>
          <p:nvPr/>
        </p:nvSpPr>
        <p:spPr>
          <a:xfrm rot="5400000">
            <a:off x="2371009" y="5632687"/>
            <a:ext cx="787268" cy="221249"/>
          </a:xfrm>
          <a:prstGeom prst="triangle">
            <a:avLst/>
          </a:prstGeom>
          <a:solidFill>
            <a:srgbClr val="800000">
              <a:alpha val="6902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41" name="Isosceles Triangle 40">
            <a:extLst>
              <a:ext uri="{FF2B5EF4-FFF2-40B4-BE49-F238E27FC236}">
                <a16:creationId xmlns:a16="http://schemas.microsoft.com/office/drawing/2014/main" id="{F0DC982C-08D1-454A-9CB3-A1405B82DD13}"/>
              </a:ext>
            </a:extLst>
          </p:cNvPr>
          <p:cNvSpPr/>
          <p:nvPr/>
        </p:nvSpPr>
        <p:spPr>
          <a:xfrm rot="5400000">
            <a:off x="4963821" y="5632687"/>
            <a:ext cx="787268" cy="221249"/>
          </a:xfrm>
          <a:prstGeom prst="triangle">
            <a:avLst/>
          </a:prstGeom>
          <a:solidFill>
            <a:srgbClr val="800000">
              <a:alpha val="6902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44" name="TextBox 43">
            <a:extLst>
              <a:ext uri="{FF2B5EF4-FFF2-40B4-BE49-F238E27FC236}">
                <a16:creationId xmlns:a16="http://schemas.microsoft.com/office/drawing/2014/main" id="{D4DD3A50-446E-4DDD-9EE0-FB81EE9FC477}"/>
              </a:ext>
            </a:extLst>
          </p:cNvPr>
          <p:cNvSpPr txBox="1"/>
          <p:nvPr/>
        </p:nvSpPr>
        <p:spPr>
          <a:xfrm>
            <a:off x="5643651" y="5194091"/>
            <a:ext cx="2008425" cy="1055608"/>
          </a:xfrm>
          <a:prstGeom prst="roundRect">
            <a:avLst/>
          </a:prstGeom>
          <a:solidFill>
            <a:srgbClr val="E2E1C0"/>
          </a:solidFill>
        </p:spPr>
        <p:txBody>
          <a:bodyPr wrap="square" rtlCol="0">
            <a:spAutoFit/>
          </a:bodyPr>
          <a:lstStyle/>
          <a:p>
            <a:r>
              <a:rPr lang="en-US" sz="1400" dirty="0">
                <a:latin typeface="+mj-lt"/>
              </a:rPr>
              <a:t>Graph structure and parameters make the model </a:t>
            </a:r>
            <a:r>
              <a:rPr lang="en-US" sz="1400" b="1" dirty="0">
                <a:latin typeface="+mj-lt"/>
              </a:rPr>
              <a:t>– no formulas, no equations</a:t>
            </a:r>
          </a:p>
        </p:txBody>
      </p:sp>
      <p:sp>
        <p:nvSpPr>
          <p:cNvPr id="39" name="Rectangle: Rounded Corners 38">
            <a:extLst>
              <a:ext uri="{FF2B5EF4-FFF2-40B4-BE49-F238E27FC236}">
                <a16:creationId xmlns:a16="http://schemas.microsoft.com/office/drawing/2014/main" id="{B1BB1271-FE1F-4C82-A14E-BF209A9CA3B9}"/>
              </a:ext>
            </a:extLst>
          </p:cNvPr>
          <p:cNvSpPr/>
          <p:nvPr/>
        </p:nvSpPr>
        <p:spPr>
          <a:xfrm>
            <a:off x="8180304" y="4948008"/>
            <a:ext cx="3373521" cy="1365430"/>
          </a:xfrm>
          <a:prstGeom prst="roundRect">
            <a:avLst>
              <a:gd name="adj" fmla="val 12252"/>
            </a:avLst>
          </a:prstGeom>
          <a:solidFill>
            <a:srgbClr val="E2E1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46" name="Isosceles Triangle 45">
            <a:extLst>
              <a:ext uri="{FF2B5EF4-FFF2-40B4-BE49-F238E27FC236}">
                <a16:creationId xmlns:a16="http://schemas.microsoft.com/office/drawing/2014/main" id="{EB6F7004-5014-47B9-BEEE-A8278C8158C4}"/>
              </a:ext>
            </a:extLst>
          </p:cNvPr>
          <p:cNvSpPr/>
          <p:nvPr/>
        </p:nvSpPr>
        <p:spPr>
          <a:xfrm rot="5400000">
            <a:off x="7568008" y="5611270"/>
            <a:ext cx="787268" cy="221249"/>
          </a:xfrm>
          <a:prstGeom prst="triangle">
            <a:avLst/>
          </a:prstGeom>
          <a:solidFill>
            <a:srgbClr val="800000">
              <a:alpha val="6902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pic>
        <p:nvPicPr>
          <p:cNvPr id="2050" name="Picture 2" descr="Image result for bayesian network clipart">
            <a:extLst>
              <a:ext uri="{FF2B5EF4-FFF2-40B4-BE49-F238E27FC236}">
                <a16:creationId xmlns:a16="http://schemas.microsoft.com/office/drawing/2014/main" id="{EF6CD0FC-C243-4501-A153-58350F97EA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91362" y="3110541"/>
            <a:ext cx="1511728" cy="984819"/>
          </a:xfrm>
          <a:prstGeom prst="rect">
            <a:avLst/>
          </a:prstGeom>
          <a:noFill/>
          <a:extLst>
            <a:ext uri="{909E8E84-426E-40DD-AFC4-6F175D3DCCD1}">
              <a14:hiddenFill xmlns:a14="http://schemas.microsoft.com/office/drawing/2010/main">
                <a:solidFill>
                  <a:srgbClr val="FFFFFF"/>
                </a:solidFill>
              </a14:hiddenFill>
            </a:ext>
          </a:extLst>
        </p:spPr>
      </p:pic>
      <p:sp>
        <p:nvSpPr>
          <p:cNvPr id="38" name="TextBox 37">
            <a:extLst>
              <a:ext uri="{FF2B5EF4-FFF2-40B4-BE49-F238E27FC236}">
                <a16:creationId xmlns:a16="http://schemas.microsoft.com/office/drawing/2014/main" id="{BEBA8B55-230B-4DEB-81D4-3FC22D42B40C}"/>
              </a:ext>
            </a:extLst>
          </p:cNvPr>
          <p:cNvSpPr txBox="1"/>
          <p:nvPr/>
        </p:nvSpPr>
        <p:spPr>
          <a:xfrm>
            <a:off x="8180077" y="5239335"/>
            <a:ext cx="3446292" cy="1231106"/>
          </a:xfrm>
          <a:prstGeom prst="rect">
            <a:avLst/>
          </a:prstGeom>
          <a:noFill/>
        </p:spPr>
        <p:txBody>
          <a:bodyPr wrap="square" rtlCol="0">
            <a:spAutoFit/>
          </a:bodyPr>
          <a:lstStyle/>
          <a:p>
            <a:pPr marL="285750" indent="-285750">
              <a:buFont typeface="Arial" panose="020B0604020202020204" pitchFamily="34" charset="0"/>
              <a:buChar char="•"/>
            </a:pPr>
            <a:r>
              <a:rPr lang="en-US" sz="1400" dirty="0"/>
              <a:t>Compact representation of Joint Probability Distribution</a:t>
            </a:r>
          </a:p>
          <a:p>
            <a:pPr marL="285750" indent="-285750">
              <a:buFont typeface="Arial" panose="020B0604020202020204" pitchFamily="34" charset="0"/>
              <a:buChar char="•"/>
            </a:pPr>
            <a:r>
              <a:rPr lang="en-US" sz="1400" dirty="0"/>
              <a:t>Establishes causality, not just correlation</a:t>
            </a:r>
          </a:p>
          <a:p>
            <a:pPr marL="285750" indent="-285750">
              <a:buFont typeface="Arial" panose="020B0604020202020204" pitchFamily="34" charset="0"/>
              <a:buChar char="•"/>
            </a:pPr>
            <a:r>
              <a:rPr lang="en-US" sz="1400" dirty="0"/>
              <a:t>Omni Directional Inference</a:t>
            </a:r>
          </a:p>
          <a:p>
            <a:pPr marL="285750" indent="-285750">
              <a:buFont typeface="Arial" panose="020B0604020202020204" pitchFamily="34" charset="0"/>
              <a:buChar char="•"/>
            </a:pPr>
            <a:endParaRPr lang="en-US" dirty="0"/>
          </a:p>
        </p:txBody>
      </p:sp>
      <p:sp>
        <p:nvSpPr>
          <p:cNvPr id="45" name="TextBox 44">
            <a:extLst>
              <a:ext uri="{FF2B5EF4-FFF2-40B4-BE49-F238E27FC236}">
                <a16:creationId xmlns:a16="http://schemas.microsoft.com/office/drawing/2014/main" id="{B0ED635B-513E-4BE4-B3CC-A3E0C314F379}"/>
              </a:ext>
            </a:extLst>
          </p:cNvPr>
          <p:cNvSpPr txBox="1"/>
          <p:nvPr/>
        </p:nvSpPr>
        <p:spPr>
          <a:xfrm>
            <a:off x="8191246" y="4948008"/>
            <a:ext cx="3263063" cy="340519"/>
          </a:xfrm>
          <a:prstGeom prst="roundRect">
            <a:avLst/>
          </a:prstGeom>
          <a:noFill/>
        </p:spPr>
        <p:txBody>
          <a:bodyPr wrap="square" rtlCol="0">
            <a:spAutoFit/>
          </a:bodyPr>
          <a:lstStyle/>
          <a:p>
            <a:r>
              <a:rPr lang="en-US" sz="1400" b="1" dirty="0">
                <a:latin typeface="+mj-lt"/>
              </a:rPr>
              <a:t>Key Properties</a:t>
            </a:r>
          </a:p>
        </p:txBody>
      </p:sp>
    </p:spTree>
    <p:extLst>
      <p:ext uri="{BB962C8B-B14F-4D97-AF65-F5344CB8AC3E}">
        <p14:creationId xmlns:p14="http://schemas.microsoft.com/office/powerpoint/2010/main" val="8823907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2" name="Straight Connector 81">
            <a:extLst>
              <a:ext uri="{FF2B5EF4-FFF2-40B4-BE49-F238E27FC236}">
                <a16:creationId xmlns:a16="http://schemas.microsoft.com/office/drawing/2014/main" id="{4F4D82AB-BF66-42D0-8E22-3E69F8980B67}"/>
              </a:ext>
            </a:extLst>
          </p:cNvPr>
          <p:cNvCxnSpPr>
            <a:cxnSpLocks/>
            <a:stCxn id="77" idx="4"/>
            <a:endCxn id="65" idx="0"/>
          </p:cNvCxnSpPr>
          <p:nvPr/>
        </p:nvCxnSpPr>
        <p:spPr>
          <a:xfrm flipH="1">
            <a:off x="1689445" y="5438770"/>
            <a:ext cx="3391" cy="34131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B1688CAB-8B1F-4D2B-AE92-E3D82F0D348F}"/>
              </a:ext>
            </a:extLst>
          </p:cNvPr>
          <p:cNvCxnSpPr>
            <a:cxnSpLocks/>
            <a:stCxn id="62" idx="4"/>
            <a:endCxn id="77" idx="0"/>
          </p:cNvCxnSpPr>
          <p:nvPr/>
        </p:nvCxnSpPr>
        <p:spPr>
          <a:xfrm>
            <a:off x="1689797" y="4610453"/>
            <a:ext cx="3039" cy="34131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BD779119-6E9A-4A8A-8FF3-C6AF548693B1}"/>
              </a:ext>
            </a:extLst>
          </p:cNvPr>
          <p:cNvCxnSpPr>
            <a:cxnSpLocks/>
            <a:stCxn id="68" idx="4"/>
            <a:endCxn id="62" idx="0"/>
          </p:cNvCxnSpPr>
          <p:nvPr/>
        </p:nvCxnSpPr>
        <p:spPr>
          <a:xfrm flipH="1">
            <a:off x="1689797" y="3782136"/>
            <a:ext cx="5626" cy="34131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6B19B5B9-22AE-4B55-9519-F2E57B1E5EC3}"/>
              </a:ext>
            </a:extLst>
          </p:cNvPr>
          <p:cNvCxnSpPr>
            <a:stCxn id="59" idx="4"/>
            <a:endCxn id="68" idx="0"/>
          </p:cNvCxnSpPr>
          <p:nvPr/>
        </p:nvCxnSpPr>
        <p:spPr>
          <a:xfrm>
            <a:off x="1689448" y="2953819"/>
            <a:ext cx="5975" cy="34131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Arrow: Down 14">
            <a:extLst>
              <a:ext uri="{FF2B5EF4-FFF2-40B4-BE49-F238E27FC236}">
                <a16:creationId xmlns:a16="http://schemas.microsoft.com/office/drawing/2014/main" id="{08D7A590-94BE-4D92-A734-103C0A4258C8}"/>
              </a:ext>
            </a:extLst>
          </p:cNvPr>
          <p:cNvSpPr/>
          <p:nvPr/>
        </p:nvSpPr>
        <p:spPr>
          <a:xfrm>
            <a:off x="1518767" y="2948857"/>
            <a:ext cx="329061" cy="2831225"/>
          </a:xfrm>
          <a:prstGeom prst="downArrow">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C9877961-EAC7-4176-B7AE-178B6FFE34A7}"/>
              </a:ext>
            </a:extLst>
          </p:cNvPr>
          <p:cNvSpPr txBox="1"/>
          <p:nvPr/>
        </p:nvSpPr>
        <p:spPr>
          <a:xfrm>
            <a:off x="429494" y="428368"/>
            <a:ext cx="11089844" cy="1015663"/>
          </a:xfrm>
          <a:prstGeom prst="rect">
            <a:avLst/>
          </a:prstGeom>
          <a:noFill/>
        </p:spPr>
        <p:txBody>
          <a:bodyPr wrap="square" rtlCol="0" anchor="ctr">
            <a:spAutoFit/>
          </a:bodyPr>
          <a:lstStyle/>
          <a:p>
            <a:pPr>
              <a:defRPr/>
            </a:pPr>
            <a:r>
              <a:rPr lang="en-US" sz="2000" b="1" dirty="0">
                <a:solidFill>
                  <a:srgbClr val="800000"/>
                </a:solidFill>
                <a:latin typeface="Calibri" panose="020F0502020204030204"/>
                <a:ea typeface="Segoe UI Historic"/>
                <a:cs typeface="Segoe UI Historic"/>
              </a:rPr>
              <a:t>Application</a:t>
            </a:r>
            <a:r>
              <a:rPr kumimoji="0" lang="en-US" sz="2000" b="1" i="0" u="none" strike="noStrike" kern="1200" cap="none" spc="0" normalizeH="0" baseline="0" noProof="0" dirty="0">
                <a:ln>
                  <a:noFill/>
                </a:ln>
                <a:solidFill>
                  <a:srgbClr val="002060"/>
                </a:solidFill>
                <a:effectLst/>
                <a:uLnTx/>
                <a:uFillTx/>
                <a:latin typeface="Calibri" panose="020F0502020204030204"/>
                <a:ea typeface="+mn-ea"/>
                <a:cs typeface="+mn-cs"/>
              </a:rPr>
              <a:t>| </a:t>
            </a:r>
            <a:r>
              <a:rPr kumimoji="0" lang="en-US" sz="2000" b="1" i="0" u="none" strike="noStrike" kern="1200" cap="none" spc="0" normalizeH="0" baseline="0" noProof="0" dirty="0">
                <a:ln>
                  <a:noFill/>
                </a:ln>
                <a:solidFill>
                  <a:schemeClr val="tx1">
                    <a:lumMod val="65000"/>
                    <a:lumOff val="35000"/>
                  </a:schemeClr>
                </a:solidFill>
                <a:effectLst/>
                <a:uLnTx/>
                <a:uFillTx/>
                <a:latin typeface="Calibri Light" panose="020F0302020204030204"/>
                <a:ea typeface="+mn-ea"/>
                <a:cs typeface="+mn-cs"/>
              </a:rPr>
              <a:t>Developing </a:t>
            </a:r>
            <a:r>
              <a:rPr lang="en-US" sz="2000" b="1" dirty="0">
                <a:solidFill>
                  <a:schemeClr val="tx1">
                    <a:lumMod val="65000"/>
                    <a:lumOff val="35000"/>
                  </a:schemeClr>
                </a:solidFill>
                <a:latin typeface="Calibri Light" panose="020F0302020204030204"/>
              </a:rPr>
              <a:t>a</a:t>
            </a:r>
            <a:r>
              <a:rPr kumimoji="0" lang="en-US" sz="2000" b="1" i="0" u="none" strike="noStrike" kern="1200" cap="none" spc="0" normalizeH="0" baseline="0" noProof="0" dirty="0">
                <a:ln>
                  <a:noFill/>
                </a:ln>
                <a:solidFill>
                  <a:schemeClr val="tx1">
                    <a:lumMod val="65000"/>
                    <a:lumOff val="35000"/>
                  </a:schemeClr>
                </a:solidFill>
                <a:effectLst/>
                <a:uLnTx/>
                <a:uFillTx/>
                <a:latin typeface="Calibri Light" panose="020F0302020204030204"/>
                <a:ea typeface="+mn-ea"/>
                <a:cs typeface="+mn-cs"/>
              </a:rPr>
              <a:t> </a:t>
            </a:r>
            <a:r>
              <a:rPr lang="en-US" sz="2000" b="1" dirty="0">
                <a:solidFill>
                  <a:schemeClr val="tx1">
                    <a:lumMod val="65000"/>
                    <a:lumOff val="35000"/>
                  </a:schemeClr>
                </a:solidFill>
                <a:latin typeface="Calibri Light" panose="020F0302020204030204"/>
              </a:rPr>
              <a:t>Consumer Behavior </a:t>
            </a:r>
            <a:r>
              <a:rPr kumimoji="0" lang="en-US" sz="2000" b="1" i="0" u="none" strike="noStrike" kern="1200" cap="none" spc="0" normalizeH="0" baseline="0" noProof="0" dirty="0">
                <a:ln>
                  <a:noFill/>
                </a:ln>
                <a:solidFill>
                  <a:schemeClr val="tx1">
                    <a:lumMod val="65000"/>
                    <a:lumOff val="35000"/>
                  </a:schemeClr>
                </a:solidFill>
                <a:effectLst/>
                <a:uLnTx/>
                <a:uFillTx/>
                <a:latin typeface="Calibri Light" panose="020F0302020204030204"/>
                <a:ea typeface="+mn-ea"/>
                <a:cs typeface="+mn-cs"/>
              </a:rPr>
              <a:t>laboratory can provide Coke the ability to check market strategy robustness and test different causation factors within the marketplace</a:t>
            </a:r>
            <a:r>
              <a:rPr lang="en-US" sz="2000" b="1" dirty="0">
                <a:solidFill>
                  <a:schemeClr val="tx1">
                    <a:lumMod val="65000"/>
                    <a:lumOff val="35000"/>
                  </a:schemeClr>
                </a:solidFill>
                <a:latin typeface="Calibri Light" panose="020F0302020204030204"/>
              </a:rPr>
              <a:t> </a:t>
            </a:r>
            <a:endParaRPr kumimoji="0" lang="en-US" sz="2000" b="1" i="0" u="none" strike="noStrike" kern="1200" cap="none" spc="0" normalizeH="0" baseline="0" noProof="0" dirty="0">
              <a:ln>
                <a:noFill/>
              </a:ln>
              <a:solidFill>
                <a:schemeClr val="tx1">
                  <a:lumMod val="65000"/>
                  <a:lumOff val="35000"/>
                </a:schemeClr>
              </a:solidFill>
              <a:effectLst/>
              <a:uLnTx/>
              <a:uFillTx/>
              <a:latin typeface="Calibri Light" panose="020F03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dirty="0">
              <a:ln>
                <a:noFill/>
              </a:ln>
              <a:solidFill>
                <a:srgbClr val="A5A5A5">
                  <a:lumMod val="50000"/>
                </a:srgbClr>
              </a:solidFill>
              <a:effectLst/>
              <a:uLnTx/>
              <a:uFillTx/>
              <a:latin typeface="Calibri Light" panose="020F0302020204030204"/>
              <a:ea typeface="+mn-ea"/>
              <a:cs typeface="+mn-cs"/>
            </a:endParaRPr>
          </a:p>
        </p:txBody>
      </p:sp>
      <p:grpSp>
        <p:nvGrpSpPr>
          <p:cNvPr id="38" name="Group 38">
            <a:extLst>
              <a:ext uri="{FF2B5EF4-FFF2-40B4-BE49-F238E27FC236}">
                <a16:creationId xmlns:a16="http://schemas.microsoft.com/office/drawing/2014/main" id="{55F487E6-6E57-4AFE-8095-192DA2E0D115}"/>
              </a:ext>
            </a:extLst>
          </p:cNvPr>
          <p:cNvGrpSpPr/>
          <p:nvPr/>
        </p:nvGrpSpPr>
        <p:grpSpPr>
          <a:xfrm>
            <a:off x="2190806" y="4921574"/>
            <a:ext cx="2621652" cy="582054"/>
            <a:chOff x="704176" y="1426608"/>
            <a:chExt cx="2621652" cy="582054"/>
          </a:xfrm>
        </p:grpSpPr>
        <p:sp>
          <p:nvSpPr>
            <p:cNvPr id="43" name="TextBox 42">
              <a:extLst>
                <a:ext uri="{FF2B5EF4-FFF2-40B4-BE49-F238E27FC236}">
                  <a16:creationId xmlns:a16="http://schemas.microsoft.com/office/drawing/2014/main" id="{11AB0EDE-45FC-4AC7-8565-7F5D21C8B5C1}"/>
                </a:ext>
              </a:extLst>
            </p:cNvPr>
            <p:cNvSpPr txBox="1"/>
            <p:nvPr/>
          </p:nvSpPr>
          <p:spPr>
            <a:xfrm>
              <a:off x="704176" y="1426608"/>
              <a:ext cx="1623393" cy="246221"/>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effectLst/>
                  <a:uLnTx/>
                  <a:uFillTx/>
                  <a:latin typeface="Calibri Light" panose="020F0302020204030204"/>
                  <a:ea typeface="+mn-ea"/>
                  <a:cs typeface="+mn-cs"/>
                </a:rPr>
                <a:t>Production Planners</a:t>
              </a:r>
            </a:p>
          </p:txBody>
        </p:sp>
        <p:sp>
          <p:nvSpPr>
            <p:cNvPr id="45" name="TextBox 44">
              <a:extLst>
                <a:ext uri="{FF2B5EF4-FFF2-40B4-BE49-F238E27FC236}">
                  <a16:creationId xmlns:a16="http://schemas.microsoft.com/office/drawing/2014/main" id="{D651EDBF-73C3-48CE-AA9D-261AD8BD3A19}"/>
                </a:ext>
              </a:extLst>
            </p:cNvPr>
            <p:cNvSpPr txBox="1"/>
            <p:nvPr/>
          </p:nvSpPr>
          <p:spPr>
            <a:xfrm>
              <a:off x="704176" y="1685497"/>
              <a:ext cx="2621652" cy="323165"/>
            </a:xfrm>
            <a:prstGeom prst="rect">
              <a:avLst/>
            </a:prstGeom>
            <a:noFill/>
          </p:spPr>
          <p:txBody>
            <a:bodyPr wrap="square" lIns="0" tIns="0" rIns="0" bIns="0" rtlCol="0" anchor="t">
              <a:spAutoFit/>
            </a:bodyPr>
            <a:lstStyle/>
            <a:p>
              <a:pPr marL="0" marR="0" lvl="0" indent="0" algn="l" defTabSz="914400" rtl="0" eaLnBrk="1" fontAlgn="auto" latinLnBrk="0" hangingPunct="1">
                <a:lnSpc>
                  <a:spcPct val="100000"/>
                </a:lnSpc>
                <a:spcBef>
                  <a:spcPct val="20000"/>
                </a:spcBef>
                <a:spcAft>
                  <a:spcPts val="0"/>
                </a:spcAft>
                <a:buClrTx/>
                <a:buSzTx/>
                <a:buFontTx/>
                <a:buNone/>
                <a:tabLst/>
                <a:defRPr/>
              </a:pPr>
              <a:r>
                <a:rPr kumimoji="0" lang="en-US" sz="1050" b="0" i="0" u="none" strike="noStrike" kern="1200" cap="none" spc="0" normalizeH="0" baseline="0" noProof="0" dirty="0">
                  <a:ln>
                    <a:noFill/>
                  </a:ln>
                  <a:solidFill>
                    <a:prstClr val="black">
                      <a:lumMod val="75000"/>
                      <a:lumOff val="25000"/>
                    </a:prstClr>
                  </a:solidFill>
                  <a:effectLst/>
                  <a:uLnTx/>
                  <a:uFillTx/>
                  <a:latin typeface="Calibri Light" panose="020F0302020204030204"/>
                  <a:ea typeface="+mn-ea"/>
                  <a:cs typeface="+mn-cs"/>
                </a:rPr>
                <a:t>To forecast demand accurately and identify the sales drivers</a:t>
              </a:r>
            </a:p>
          </p:txBody>
        </p:sp>
      </p:grpSp>
      <p:grpSp>
        <p:nvGrpSpPr>
          <p:cNvPr id="46" name="Group 39">
            <a:extLst>
              <a:ext uri="{FF2B5EF4-FFF2-40B4-BE49-F238E27FC236}">
                <a16:creationId xmlns:a16="http://schemas.microsoft.com/office/drawing/2014/main" id="{5AA122C5-C94C-4779-A823-52C2682D4CDB}"/>
              </a:ext>
            </a:extLst>
          </p:cNvPr>
          <p:cNvGrpSpPr/>
          <p:nvPr/>
        </p:nvGrpSpPr>
        <p:grpSpPr>
          <a:xfrm>
            <a:off x="2190803" y="2417184"/>
            <a:ext cx="2621653" cy="563818"/>
            <a:chOff x="788753" y="2521023"/>
            <a:chExt cx="2621653" cy="563818"/>
          </a:xfrm>
        </p:grpSpPr>
        <p:sp>
          <p:nvSpPr>
            <p:cNvPr id="47" name="TextBox 46">
              <a:extLst>
                <a:ext uri="{FF2B5EF4-FFF2-40B4-BE49-F238E27FC236}">
                  <a16:creationId xmlns:a16="http://schemas.microsoft.com/office/drawing/2014/main" id="{C3CEDD0F-0BAD-4BD9-8011-12BB1DA7E32B}"/>
                </a:ext>
              </a:extLst>
            </p:cNvPr>
            <p:cNvSpPr txBox="1"/>
            <p:nvPr/>
          </p:nvSpPr>
          <p:spPr>
            <a:xfrm>
              <a:off x="788753" y="2521023"/>
              <a:ext cx="1630255" cy="246221"/>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800000"/>
                  </a:solidFill>
                  <a:effectLst/>
                  <a:uLnTx/>
                  <a:uFillTx/>
                  <a:latin typeface="Calibri Light" panose="020F0302020204030204"/>
                  <a:ea typeface="+mn-ea"/>
                  <a:cs typeface="+mn-cs"/>
                </a:rPr>
                <a:t>Marketing Team</a:t>
              </a:r>
            </a:p>
          </p:txBody>
        </p:sp>
        <p:sp>
          <p:nvSpPr>
            <p:cNvPr id="48" name="TextBox 47">
              <a:extLst>
                <a:ext uri="{FF2B5EF4-FFF2-40B4-BE49-F238E27FC236}">
                  <a16:creationId xmlns:a16="http://schemas.microsoft.com/office/drawing/2014/main" id="{EF8D871D-2482-49E3-8FE4-17548C221ACC}"/>
                </a:ext>
              </a:extLst>
            </p:cNvPr>
            <p:cNvSpPr txBox="1"/>
            <p:nvPr/>
          </p:nvSpPr>
          <p:spPr>
            <a:xfrm>
              <a:off x="788753" y="2761676"/>
              <a:ext cx="2621653" cy="323165"/>
            </a:xfrm>
            <a:prstGeom prst="rect">
              <a:avLst/>
            </a:prstGeom>
            <a:noFill/>
          </p:spPr>
          <p:txBody>
            <a:bodyPr wrap="square" lIns="0" tIns="0" rIns="0" bIns="0" rtlCol="0" anchor="t">
              <a:spAutoFit/>
            </a:bodyPr>
            <a:lstStyle/>
            <a:p>
              <a:pPr marL="0" marR="0" lvl="0" indent="0" algn="l" defTabSz="914400" rtl="0" eaLnBrk="1" fontAlgn="auto" latinLnBrk="0" hangingPunct="1">
                <a:lnSpc>
                  <a:spcPct val="100000"/>
                </a:lnSpc>
                <a:spcBef>
                  <a:spcPct val="20000"/>
                </a:spcBef>
                <a:spcAft>
                  <a:spcPts val="0"/>
                </a:spcAft>
                <a:buClrTx/>
                <a:buSzTx/>
                <a:buFontTx/>
                <a:buNone/>
                <a:tabLst/>
                <a:defRPr/>
              </a:pPr>
              <a:r>
                <a:rPr kumimoji="0" lang="en-US" sz="1050" b="0" i="0" u="none" strike="noStrike" kern="1200" cap="none" spc="0" normalizeH="0" baseline="0" noProof="0" dirty="0">
                  <a:ln>
                    <a:noFill/>
                  </a:ln>
                  <a:solidFill>
                    <a:prstClr val="black">
                      <a:lumMod val="75000"/>
                      <a:lumOff val="25000"/>
                    </a:prstClr>
                  </a:solidFill>
                  <a:effectLst/>
                  <a:uLnTx/>
                  <a:uFillTx/>
                  <a:latin typeface="Calibri Light" panose="020F0302020204030204"/>
                  <a:ea typeface="+mn-ea"/>
                  <a:cs typeface="+mn-cs"/>
                </a:rPr>
                <a:t>To attribute advertising impact to each touchpoint and develop marketing strategies</a:t>
              </a:r>
            </a:p>
          </p:txBody>
        </p:sp>
      </p:grpSp>
      <p:grpSp>
        <p:nvGrpSpPr>
          <p:cNvPr id="49" name="Group 40">
            <a:extLst>
              <a:ext uri="{FF2B5EF4-FFF2-40B4-BE49-F238E27FC236}">
                <a16:creationId xmlns:a16="http://schemas.microsoft.com/office/drawing/2014/main" id="{D6385225-1E29-4203-9959-8E37A12E08B6}"/>
              </a:ext>
            </a:extLst>
          </p:cNvPr>
          <p:cNvGrpSpPr/>
          <p:nvPr/>
        </p:nvGrpSpPr>
        <p:grpSpPr>
          <a:xfrm>
            <a:off x="2199824" y="5731910"/>
            <a:ext cx="2621653" cy="582054"/>
            <a:chOff x="885152" y="3514917"/>
            <a:chExt cx="2621653" cy="582054"/>
          </a:xfrm>
        </p:grpSpPr>
        <p:sp>
          <p:nvSpPr>
            <p:cNvPr id="50" name="TextBox 49">
              <a:extLst>
                <a:ext uri="{FF2B5EF4-FFF2-40B4-BE49-F238E27FC236}">
                  <a16:creationId xmlns:a16="http://schemas.microsoft.com/office/drawing/2014/main" id="{DB36AFE0-02B2-4260-9298-17B17336BB48}"/>
                </a:ext>
              </a:extLst>
            </p:cNvPr>
            <p:cNvSpPr txBox="1"/>
            <p:nvPr/>
          </p:nvSpPr>
          <p:spPr>
            <a:xfrm>
              <a:off x="885152" y="3514917"/>
              <a:ext cx="1657377" cy="246221"/>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0000"/>
                  </a:solidFill>
                  <a:effectLst/>
                  <a:uLnTx/>
                  <a:uFillTx/>
                  <a:latin typeface="Calibri Light" panose="020F0302020204030204"/>
                  <a:ea typeface="+mn-ea"/>
                  <a:cs typeface="+mn-cs"/>
                </a:rPr>
                <a:t>Brand Strategy Team</a:t>
              </a:r>
            </a:p>
          </p:txBody>
        </p:sp>
        <p:sp>
          <p:nvSpPr>
            <p:cNvPr id="51" name="TextBox 50">
              <a:extLst>
                <a:ext uri="{FF2B5EF4-FFF2-40B4-BE49-F238E27FC236}">
                  <a16:creationId xmlns:a16="http://schemas.microsoft.com/office/drawing/2014/main" id="{FBFCF4AB-7488-49D4-9E16-E77C325B3F76}"/>
                </a:ext>
              </a:extLst>
            </p:cNvPr>
            <p:cNvSpPr txBox="1"/>
            <p:nvPr/>
          </p:nvSpPr>
          <p:spPr>
            <a:xfrm>
              <a:off x="885152" y="3773806"/>
              <a:ext cx="2621653" cy="323165"/>
            </a:xfrm>
            <a:prstGeom prst="rect">
              <a:avLst/>
            </a:prstGeom>
            <a:noFill/>
          </p:spPr>
          <p:txBody>
            <a:bodyPr wrap="square" lIns="0" tIns="0" rIns="0" bIns="0" rtlCol="0" anchor="t">
              <a:spAutoFit/>
            </a:bodyPr>
            <a:lstStyle/>
            <a:p>
              <a:pPr marL="0" marR="0" lvl="0" indent="0" algn="l" defTabSz="914400" rtl="0" eaLnBrk="1" fontAlgn="auto" latinLnBrk="0" hangingPunct="1">
                <a:lnSpc>
                  <a:spcPct val="100000"/>
                </a:lnSpc>
                <a:spcBef>
                  <a:spcPct val="20000"/>
                </a:spcBef>
                <a:spcAft>
                  <a:spcPts val="0"/>
                </a:spcAft>
                <a:buClrTx/>
                <a:buSzTx/>
                <a:buFontTx/>
                <a:buNone/>
                <a:tabLst/>
                <a:defRPr/>
              </a:pPr>
              <a:r>
                <a:rPr kumimoji="0" lang="en-US" sz="1050" b="0" i="0" u="none" strike="noStrike" kern="1200" cap="none" spc="0" normalizeH="0" baseline="0" noProof="0" dirty="0">
                  <a:ln>
                    <a:noFill/>
                  </a:ln>
                  <a:solidFill>
                    <a:prstClr val="black">
                      <a:lumMod val="75000"/>
                      <a:lumOff val="25000"/>
                    </a:prstClr>
                  </a:solidFill>
                  <a:effectLst/>
                  <a:uLnTx/>
                  <a:uFillTx/>
                  <a:latin typeface="Calibri Light" panose="020F0302020204030204"/>
                  <a:ea typeface="+mn-ea"/>
                  <a:cs typeface="+mn-cs"/>
                </a:rPr>
                <a:t>To asses and realign product strategy with overarching brand vision</a:t>
              </a:r>
            </a:p>
          </p:txBody>
        </p:sp>
      </p:grpSp>
      <p:grpSp>
        <p:nvGrpSpPr>
          <p:cNvPr id="52" name="Group 32">
            <a:extLst>
              <a:ext uri="{FF2B5EF4-FFF2-40B4-BE49-F238E27FC236}">
                <a16:creationId xmlns:a16="http://schemas.microsoft.com/office/drawing/2014/main" id="{4A68B31E-0A89-45BF-86F5-E59C9A4D97D8}"/>
              </a:ext>
            </a:extLst>
          </p:cNvPr>
          <p:cNvGrpSpPr/>
          <p:nvPr/>
        </p:nvGrpSpPr>
        <p:grpSpPr>
          <a:xfrm>
            <a:off x="2194197" y="4073738"/>
            <a:ext cx="2649924" cy="577428"/>
            <a:chOff x="5570132" y="1386749"/>
            <a:chExt cx="2649924" cy="577428"/>
          </a:xfrm>
        </p:grpSpPr>
        <p:sp>
          <p:nvSpPr>
            <p:cNvPr id="53" name="TextBox 52">
              <a:extLst>
                <a:ext uri="{FF2B5EF4-FFF2-40B4-BE49-F238E27FC236}">
                  <a16:creationId xmlns:a16="http://schemas.microsoft.com/office/drawing/2014/main" id="{AE9AA8F4-F419-4EE3-88C4-F5238BE8785F}"/>
                </a:ext>
              </a:extLst>
            </p:cNvPr>
            <p:cNvSpPr txBox="1"/>
            <p:nvPr/>
          </p:nvSpPr>
          <p:spPr>
            <a:xfrm>
              <a:off x="5570132" y="1386749"/>
              <a:ext cx="964110" cy="246221"/>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chemeClr val="accent3"/>
                  </a:solidFill>
                  <a:effectLst/>
                  <a:uLnTx/>
                  <a:uFillTx/>
                  <a:latin typeface="Calibri Light" panose="020F0302020204030204"/>
                  <a:ea typeface="+mn-ea"/>
                  <a:cs typeface="+mn-cs"/>
                </a:rPr>
                <a:t>Sales Teams</a:t>
              </a:r>
            </a:p>
          </p:txBody>
        </p:sp>
        <p:sp>
          <p:nvSpPr>
            <p:cNvPr id="54" name="TextBox 53">
              <a:extLst>
                <a:ext uri="{FF2B5EF4-FFF2-40B4-BE49-F238E27FC236}">
                  <a16:creationId xmlns:a16="http://schemas.microsoft.com/office/drawing/2014/main" id="{B700C26B-33C3-4A61-B4B8-85F4C3C5DFB2}"/>
                </a:ext>
              </a:extLst>
            </p:cNvPr>
            <p:cNvSpPr txBox="1"/>
            <p:nvPr/>
          </p:nvSpPr>
          <p:spPr>
            <a:xfrm>
              <a:off x="5570133" y="1641012"/>
              <a:ext cx="2649923" cy="323165"/>
            </a:xfrm>
            <a:prstGeom prst="rect">
              <a:avLst/>
            </a:prstGeom>
            <a:noFill/>
          </p:spPr>
          <p:txBody>
            <a:bodyPr wrap="square" lIns="0" tIns="0" rIns="0" bIns="0" rtlCol="0" anchor="t">
              <a:spAutoFit/>
            </a:bodyPr>
            <a:lstStyle/>
            <a:p>
              <a:pPr marL="0" marR="0" lvl="0" indent="0" algn="l" defTabSz="914400" rtl="0" eaLnBrk="1" fontAlgn="auto" latinLnBrk="0" hangingPunct="1">
                <a:lnSpc>
                  <a:spcPct val="100000"/>
                </a:lnSpc>
                <a:spcBef>
                  <a:spcPct val="20000"/>
                </a:spcBef>
                <a:spcAft>
                  <a:spcPts val="0"/>
                </a:spcAft>
                <a:buClrTx/>
                <a:buSzTx/>
                <a:buFontTx/>
                <a:buNone/>
                <a:tabLst/>
                <a:defRPr/>
              </a:pPr>
              <a:r>
                <a:rPr kumimoji="0" lang="en-US" sz="1050" b="0" i="0" u="none" strike="noStrike" kern="1200" cap="none" spc="0" normalizeH="0" baseline="0" noProof="0" dirty="0">
                  <a:ln>
                    <a:noFill/>
                  </a:ln>
                  <a:solidFill>
                    <a:prstClr val="black">
                      <a:lumMod val="75000"/>
                      <a:lumOff val="25000"/>
                    </a:prstClr>
                  </a:solidFill>
                  <a:effectLst/>
                  <a:uLnTx/>
                  <a:uFillTx/>
                  <a:latin typeface="Calibri Light" panose="020F0302020204030204"/>
                  <a:ea typeface="+mn-ea"/>
                  <a:cs typeface="+mn-cs"/>
                </a:rPr>
                <a:t>To understand the sales drivers at a granular level and optimization trade promotion</a:t>
              </a:r>
            </a:p>
          </p:txBody>
        </p:sp>
      </p:grpSp>
      <p:sp>
        <p:nvSpPr>
          <p:cNvPr id="59" name="Oval 58">
            <a:hlinkClick r:id="rId3" action="ppaction://hlinksldjump"/>
            <a:extLst>
              <a:ext uri="{FF2B5EF4-FFF2-40B4-BE49-F238E27FC236}">
                <a16:creationId xmlns:a16="http://schemas.microsoft.com/office/drawing/2014/main" id="{E1AF58EF-49DC-4FD1-AF00-97E881193AB5}"/>
              </a:ext>
            </a:extLst>
          </p:cNvPr>
          <p:cNvSpPr/>
          <p:nvPr/>
        </p:nvSpPr>
        <p:spPr>
          <a:xfrm>
            <a:off x="1438770" y="2466820"/>
            <a:ext cx="501355" cy="486999"/>
          </a:xfrm>
          <a:prstGeom prst="ellipse">
            <a:avLst/>
          </a:prstGeom>
          <a:solidFill>
            <a:srgbClr val="80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a:ln>
                <a:noFill/>
              </a:ln>
              <a:solidFill>
                <a:srgbClr val="4472C4">
                  <a:lumMod val="50000"/>
                </a:srgbClr>
              </a:solidFill>
              <a:effectLst/>
              <a:uLnTx/>
              <a:uFillTx/>
              <a:latin typeface="FontAwesome" pitchFamily="2" charset="0"/>
              <a:ea typeface="+mn-ea"/>
              <a:cs typeface="+mn-cs"/>
            </a:endParaRPr>
          </a:p>
        </p:txBody>
      </p:sp>
      <p:grpSp>
        <p:nvGrpSpPr>
          <p:cNvPr id="61" name="Group 68">
            <a:extLst>
              <a:ext uri="{FF2B5EF4-FFF2-40B4-BE49-F238E27FC236}">
                <a16:creationId xmlns:a16="http://schemas.microsoft.com/office/drawing/2014/main" id="{B155F3CB-D363-40F3-B25B-9D0A90C0C445}"/>
              </a:ext>
            </a:extLst>
          </p:cNvPr>
          <p:cNvGrpSpPr>
            <a:grpSpLocks noChangeAspect="1"/>
          </p:cNvGrpSpPr>
          <p:nvPr/>
        </p:nvGrpSpPr>
        <p:grpSpPr>
          <a:xfrm>
            <a:off x="1439116" y="2603249"/>
            <a:ext cx="501361" cy="2007204"/>
            <a:chOff x="6595471" y="281850"/>
            <a:chExt cx="723797" cy="2897756"/>
          </a:xfrm>
        </p:grpSpPr>
        <p:sp>
          <p:nvSpPr>
            <p:cNvPr id="62" name="Oval 61">
              <a:extLst>
                <a:ext uri="{FF2B5EF4-FFF2-40B4-BE49-F238E27FC236}">
                  <a16:creationId xmlns:a16="http://schemas.microsoft.com/office/drawing/2014/main" id="{91419CBF-361B-4F73-AABF-71002BF673CE}"/>
                </a:ext>
              </a:extLst>
            </p:cNvPr>
            <p:cNvSpPr/>
            <p:nvPr/>
          </p:nvSpPr>
          <p:spPr>
            <a:xfrm>
              <a:off x="6595471" y="2476529"/>
              <a:ext cx="723797" cy="703077"/>
            </a:xfrm>
            <a:prstGeom prst="ellipse">
              <a:avLst/>
            </a:prstGeom>
            <a:solidFill>
              <a:schemeClr val="accent3"/>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A5A5A5">
                    <a:lumMod val="50000"/>
                  </a:srgbClr>
                </a:solidFill>
                <a:effectLst/>
                <a:uLnTx/>
                <a:uFillTx/>
                <a:latin typeface="Calibri" panose="020F0502020204030204"/>
                <a:ea typeface="+mn-ea"/>
                <a:cs typeface="+mn-cs"/>
              </a:endParaRPr>
            </a:p>
          </p:txBody>
        </p:sp>
        <p:sp>
          <p:nvSpPr>
            <p:cNvPr id="63" name="Freeform 245">
              <a:extLst>
                <a:ext uri="{FF2B5EF4-FFF2-40B4-BE49-F238E27FC236}">
                  <a16:creationId xmlns:a16="http://schemas.microsoft.com/office/drawing/2014/main" id="{1975F42A-329F-4BD7-82D8-9DC62A986AA1}"/>
                </a:ext>
              </a:extLst>
            </p:cNvPr>
            <p:cNvSpPr>
              <a:spLocks/>
            </p:cNvSpPr>
            <p:nvPr/>
          </p:nvSpPr>
          <p:spPr bwMode="auto">
            <a:xfrm>
              <a:off x="6765897" y="281850"/>
              <a:ext cx="331613" cy="331611"/>
            </a:xfrm>
            <a:custGeom>
              <a:avLst/>
              <a:gdLst/>
              <a:ahLst/>
              <a:cxnLst>
                <a:cxn ang="0">
                  <a:pos x="68" y="3"/>
                </a:cxn>
                <a:cxn ang="0">
                  <a:pos x="58" y="61"/>
                </a:cxn>
                <a:cxn ang="0">
                  <a:pos x="57" y="63"/>
                </a:cxn>
                <a:cxn ang="0">
                  <a:pos x="56" y="63"/>
                </a:cxn>
                <a:cxn ang="0">
                  <a:pos x="55" y="63"/>
                </a:cxn>
                <a:cxn ang="0">
                  <a:pos x="38" y="56"/>
                </a:cxn>
                <a:cxn ang="0">
                  <a:pos x="28" y="67"/>
                </a:cxn>
                <a:cxn ang="0">
                  <a:pos x="26" y="68"/>
                </a:cxn>
                <a:cxn ang="0">
                  <a:pos x="26" y="68"/>
                </a:cxn>
                <a:cxn ang="0">
                  <a:pos x="24" y="65"/>
                </a:cxn>
                <a:cxn ang="0">
                  <a:pos x="24" y="52"/>
                </a:cxn>
                <a:cxn ang="0">
                  <a:pos x="57" y="12"/>
                </a:cxn>
                <a:cxn ang="0">
                  <a:pos x="16" y="47"/>
                </a:cxn>
                <a:cxn ang="0">
                  <a:pos x="1" y="41"/>
                </a:cxn>
                <a:cxn ang="0">
                  <a:pos x="0" y="39"/>
                </a:cxn>
                <a:cxn ang="0">
                  <a:pos x="1" y="36"/>
                </a:cxn>
                <a:cxn ang="0">
                  <a:pos x="64" y="0"/>
                </a:cxn>
                <a:cxn ang="0">
                  <a:pos x="65" y="0"/>
                </a:cxn>
                <a:cxn ang="0">
                  <a:pos x="67" y="0"/>
                </a:cxn>
                <a:cxn ang="0">
                  <a:pos x="68" y="3"/>
                </a:cxn>
              </a:cxnLst>
              <a:rect l="0" t="0" r="r" b="b"/>
              <a:pathLst>
                <a:path w="68" h="68">
                  <a:moveTo>
                    <a:pt x="68" y="3"/>
                  </a:moveTo>
                  <a:cubicBezTo>
                    <a:pt x="58" y="61"/>
                    <a:pt x="58" y="61"/>
                    <a:pt x="58" y="61"/>
                  </a:cubicBezTo>
                  <a:cubicBezTo>
                    <a:pt x="58" y="62"/>
                    <a:pt x="57" y="62"/>
                    <a:pt x="57" y="63"/>
                  </a:cubicBezTo>
                  <a:cubicBezTo>
                    <a:pt x="56" y="63"/>
                    <a:pt x="56" y="63"/>
                    <a:pt x="56" y="63"/>
                  </a:cubicBezTo>
                  <a:cubicBezTo>
                    <a:pt x="55" y="63"/>
                    <a:pt x="55" y="63"/>
                    <a:pt x="55" y="63"/>
                  </a:cubicBezTo>
                  <a:cubicBezTo>
                    <a:pt x="38" y="56"/>
                    <a:pt x="38" y="56"/>
                    <a:pt x="38" y="56"/>
                  </a:cubicBezTo>
                  <a:cubicBezTo>
                    <a:pt x="28" y="67"/>
                    <a:pt x="28" y="67"/>
                    <a:pt x="28" y="67"/>
                  </a:cubicBezTo>
                  <a:cubicBezTo>
                    <a:pt x="28" y="67"/>
                    <a:pt x="27" y="68"/>
                    <a:pt x="26" y="68"/>
                  </a:cubicBezTo>
                  <a:cubicBezTo>
                    <a:pt x="26" y="68"/>
                    <a:pt x="26" y="68"/>
                    <a:pt x="26" y="68"/>
                  </a:cubicBezTo>
                  <a:cubicBezTo>
                    <a:pt x="25" y="67"/>
                    <a:pt x="24" y="66"/>
                    <a:pt x="24" y="65"/>
                  </a:cubicBezTo>
                  <a:cubicBezTo>
                    <a:pt x="24" y="52"/>
                    <a:pt x="24" y="52"/>
                    <a:pt x="24" y="52"/>
                  </a:cubicBezTo>
                  <a:cubicBezTo>
                    <a:pt x="57" y="12"/>
                    <a:pt x="57" y="12"/>
                    <a:pt x="57" y="12"/>
                  </a:cubicBezTo>
                  <a:cubicBezTo>
                    <a:pt x="16" y="47"/>
                    <a:pt x="16" y="47"/>
                    <a:pt x="16" y="47"/>
                  </a:cubicBezTo>
                  <a:cubicBezTo>
                    <a:pt x="1" y="41"/>
                    <a:pt x="1" y="41"/>
                    <a:pt x="1" y="41"/>
                  </a:cubicBezTo>
                  <a:cubicBezTo>
                    <a:pt x="0" y="40"/>
                    <a:pt x="0" y="40"/>
                    <a:pt x="0" y="39"/>
                  </a:cubicBezTo>
                  <a:cubicBezTo>
                    <a:pt x="0" y="38"/>
                    <a:pt x="0" y="37"/>
                    <a:pt x="1" y="36"/>
                  </a:cubicBezTo>
                  <a:cubicBezTo>
                    <a:pt x="64" y="0"/>
                    <a:pt x="64" y="0"/>
                    <a:pt x="64" y="0"/>
                  </a:cubicBezTo>
                  <a:cubicBezTo>
                    <a:pt x="65" y="0"/>
                    <a:pt x="65" y="0"/>
                    <a:pt x="65" y="0"/>
                  </a:cubicBezTo>
                  <a:cubicBezTo>
                    <a:pt x="66" y="0"/>
                    <a:pt x="66" y="0"/>
                    <a:pt x="67" y="0"/>
                  </a:cubicBezTo>
                  <a:cubicBezTo>
                    <a:pt x="68" y="1"/>
                    <a:pt x="68" y="2"/>
                    <a:pt x="68" y="3"/>
                  </a:cubicBezTo>
                  <a:close/>
                </a:path>
              </a:pathLst>
            </a:custGeom>
            <a:solidFill>
              <a:schemeClr val="bg1"/>
            </a:solidFill>
            <a:ln w="19050">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64" name="Group 69">
            <a:extLst>
              <a:ext uri="{FF2B5EF4-FFF2-40B4-BE49-F238E27FC236}">
                <a16:creationId xmlns:a16="http://schemas.microsoft.com/office/drawing/2014/main" id="{BA4AD50D-ADA3-4A2C-AF05-F52008B4FEAE}"/>
              </a:ext>
            </a:extLst>
          </p:cNvPr>
          <p:cNvGrpSpPr>
            <a:grpSpLocks noChangeAspect="1"/>
          </p:cNvGrpSpPr>
          <p:nvPr/>
        </p:nvGrpSpPr>
        <p:grpSpPr>
          <a:xfrm>
            <a:off x="1438764" y="5780083"/>
            <a:ext cx="501361" cy="487004"/>
            <a:chOff x="6595471" y="3484651"/>
            <a:chExt cx="723797" cy="703077"/>
          </a:xfrm>
        </p:grpSpPr>
        <p:sp>
          <p:nvSpPr>
            <p:cNvPr id="65" name="Oval 64">
              <a:extLst>
                <a:ext uri="{FF2B5EF4-FFF2-40B4-BE49-F238E27FC236}">
                  <a16:creationId xmlns:a16="http://schemas.microsoft.com/office/drawing/2014/main" id="{54F21566-CEDA-41DA-9A2C-5C6425B665B5}"/>
                </a:ext>
              </a:extLst>
            </p:cNvPr>
            <p:cNvSpPr/>
            <p:nvPr/>
          </p:nvSpPr>
          <p:spPr>
            <a:xfrm>
              <a:off x="6595471" y="3484651"/>
              <a:ext cx="723797" cy="703077"/>
            </a:xfrm>
            <a:prstGeom prst="ellipse">
              <a:avLst/>
            </a:prstGeom>
            <a:solidFill>
              <a:srgbClr val="FF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dirty="0">
                <a:ln>
                  <a:noFill/>
                </a:ln>
                <a:solidFill>
                  <a:srgbClr val="5B9BD5">
                    <a:lumMod val="50000"/>
                  </a:srgbClr>
                </a:solidFill>
                <a:effectLst/>
                <a:uLnTx/>
                <a:uFillTx/>
                <a:latin typeface="Calibri" panose="020F0502020204030204"/>
                <a:ea typeface="+mn-ea"/>
                <a:cs typeface="+mn-cs"/>
              </a:endParaRPr>
            </a:p>
          </p:txBody>
        </p:sp>
        <p:sp>
          <p:nvSpPr>
            <p:cNvPr id="66" name="Freeform 63">
              <a:extLst>
                <a:ext uri="{FF2B5EF4-FFF2-40B4-BE49-F238E27FC236}">
                  <a16:creationId xmlns:a16="http://schemas.microsoft.com/office/drawing/2014/main" id="{81A086B4-C567-45A8-8A9D-19738E28FEC4}"/>
                </a:ext>
              </a:extLst>
            </p:cNvPr>
            <p:cNvSpPr>
              <a:spLocks noEditPoints="1"/>
            </p:cNvSpPr>
            <p:nvPr/>
          </p:nvSpPr>
          <p:spPr bwMode="auto">
            <a:xfrm>
              <a:off x="6809049" y="3619502"/>
              <a:ext cx="296640" cy="433374"/>
            </a:xfrm>
            <a:custGeom>
              <a:avLst/>
              <a:gdLst/>
              <a:ahLst/>
              <a:cxnLst>
                <a:cxn ang="0">
                  <a:pos x="35" y="0"/>
                </a:cxn>
                <a:cxn ang="0">
                  <a:pos x="0" y="35"/>
                </a:cxn>
                <a:cxn ang="0">
                  <a:pos x="16" y="74"/>
                </a:cxn>
                <a:cxn ang="0">
                  <a:pos x="35" y="102"/>
                </a:cxn>
                <a:cxn ang="0">
                  <a:pos x="54" y="74"/>
                </a:cxn>
                <a:cxn ang="0">
                  <a:pos x="70" y="35"/>
                </a:cxn>
                <a:cxn ang="0">
                  <a:pos x="35" y="0"/>
                </a:cxn>
                <a:cxn ang="0">
                  <a:pos x="43" y="87"/>
                </a:cxn>
                <a:cxn ang="0">
                  <a:pos x="27" y="89"/>
                </a:cxn>
                <a:cxn ang="0">
                  <a:pos x="26" y="83"/>
                </a:cxn>
                <a:cxn ang="0">
                  <a:pos x="26" y="83"/>
                </a:cxn>
                <a:cxn ang="0">
                  <a:pos x="45" y="80"/>
                </a:cxn>
                <a:cxn ang="0">
                  <a:pos x="44" y="83"/>
                </a:cxn>
                <a:cxn ang="0">
                  <a:pos x="43" y="87"/>
                </a:cxn>
                <a:cxn ang="0">
                  <a:pos x="25" y="79"/>
                </a:cxn>
                <a:cxn ang="0">
                  <a:pos x="23" y="73"/>
                </a:cxn>
                <a:cxn ang="0">
                  <a:pos x="47" y="73"/>
                </a:cxn>
                <a:cxn ang="0">
                  <a:pos x="46" y="77"/>
                </a:cxn>
                <a:cxn ang="0">
                  <a:pos x="25" y="79"/>
                </a:cxn>
                <a:cxn ang="0">
                  <a:pos x="35" y="96"/>
                </a:cxn>
                <a:cxn ang="0">
                  <a:pos x="29" y="92"/>
                </a:cxn>
                <a:cxn ang="0">
                  <a:pos x="42" y="90"/>
                </a:cxn>
                <a:cxn ang="0">
                  <a:pos x="35" y="96"/>
                </a:cxn>
                <a:cxn ang="0">
                  <a:pos x="50" y="67"/>
                </a:cxn>
                <a:cxn ang="0">
                  <a:pos x="20" y="67"/>
                </a:cxn>
                <a:cxn ang="0">
                  <a:pos x="15" y="57"/>
                </a:cxn>
                <a:cxn ang="0">
                  <a:pos x="6" y="35"/>
                </a:cxn>
                <a:cxn ang="0">
                  <a:pos x="35" y="6"/>
                </a:cxn>
                <a:cxn ang="0">
                  <a:pos x="64" y="35"/>
                </a:cxn>
                <a:cxn ang="0">
                  <a:pos x="55" y="57"/>
                </a:cxn>
                <a:cxn ang="0">
                  <a:pos x="50" y="67"/>
                </a:cxn>
                <a:cxn ang="0">
                  <a:pos x="50" y="67"/>
                </a:cxn>
                <a:cxn ang="0">
                  <a:pos x="50" y="67"/>
                </a:cxn>
              </a:cxnLst>
              <a:rect l="0" t="0" r="r" b="b"/>
              <a:pathLst>
                <a:path w="70" h="102">
                  <a:moveTo>
                    <a:pt x="35" y="0"/>
                  </a:moveTo>
                  <a:cubicBezTo>
                    <a:pt x="16" y="0"/>
                    <a:pt x="0" y="16"/>
                    <a:pt x="0" y="35"/>
                  </a:cubicBezTo>
                  <a:cubicBezTo>
                    <a:pt x="0" y="48"/>
                    <a:pt x="12" y="62"/>
                    <a:pt x="16" y="74"/>
                  </a:cubicBezTo>
                  <a:cubicBezTo>
                    <a:pt x="22" y="91"/>
                    <a:pt x="22" y="102"/>
                    <a:pt x="35" y="102"/>
                  </a:cubicBezTo>
                  <a:cubicBezTo>
                    <a:pt x="49" y="102"/>
                    <a:pt x="48" y="92"/>
                    <a:pt x="54" y="74"/>
                  </a:cubicBezTo>
                  <a:cubicBezTo>
                    <a:pt x="58" y="62"/>
                    <a:pt x="70" y="48"/>
                    <a:pt x="70" y="35"/>
                  </a:cubicBezTo>
                  <a:cubicBezTo>
                    <a:pt x="70" y="16"/>
                    <a:pt x="54" y="0"/>
                    <a:pt x="35" y="0"/>
                  </a:cubicBezTo>
                  <a:close/>
                  <a:moveTo>
                    <a:pt x="43" y="87"/>
                  </a:moveTo>
                  <a:cubicBezTo>
                    <a:pt x="27" y="89"/>
                    <a:pt x="27" y="89"/>
                    <a:pt x="27" y="89"/>
                  </a:cubicBezTo>
                  <a:cubicBezTo>
                    <a:pt x="27" y="87"/>
                    <a:pt x="26" y="85"/>
                    <a:pt x="26" y="83"/>
                  </a:cubicBezTo>
                  <a:cubicBezTo>
                    <a:pt x="26" y="83"/>
                    <a:pt x="26" y="83"/>
                    <a:pt x="26" y="83"/>
                  </a:cubicBezTo>
                  <a:cubicBezTo>
                    <a:pt x="45" y="80"/>
                    <a:pt x="45" y="80"/>
                    <a:pt x="45" y="80"/>
                  </a:cubicBezTo>
                  <a:cubicBezTo>
                    <a:pt x="45" y="81"/>
                    <a:pt x="45" y="82"/>
                    <a:pt x="44" y="83"/>
                  </a:cubicBezTo>
                  <a:cubicBezTo>
                    <a:pt x="44" y="84"/>
                    <a:pt x="44" y="86"/>
                    <a:pt x="43" y="87"/>
                  </a:cubicBezTo>
                  <a:close/>
                  <a:moveTo>
                    <a:pt x="25" y="79"/>
                  </a:moveTo>
                  <a:cubicBezTo>
                    <a:pt x="24" y="78"/>
                    <a:pt x="23" y="76"/>
                    <a:pt x="23" y="73"/>
                  </a:cubicBezTo>
                  <a:cubicBezTo>
                    <a:pt x="47" y="73"/>
                    <a:pt x="47" y="73"/>
                    <a:pt x="47" y="73"/>
                  </a:cubicBezTo>
                  <a:cubicBezTo>
                    <a:pt x="47" y="75"/>
                    <a:pt x="47" y="76"/>
                    <a:pt x="46" y="77"/>
                  </a:cubicBezTo>
                  <a:lnTo>
                    <a:pt x="25" y="79"/>
                  </a:lnTo>
                  <a:close/>
                  <a:moveTo>
                    <a:pt x="35" y="96"/>
                  </a:moveTo>
                  <a:cubicBezTo>
                    <a:pt x="32" y="96"/>
                    <a:pt x="30" y="95"/>
                    <a:pt x="29" y="92"/>
                  </a:cubicBezTo>
                  <a:cubicBezTo>
                    <a:pt x="42" y="90"/>
                    <a:pt x="42" y="90"/>
                    <a:pt x="42" y="90"/>
                  </a:cubicBezTo>
                  <a:cubicBezTo>
                    <a:pt x="40" y="95"/>
                    <a:pt x="39" y="96"/>
                    <a:pt x="35" y="96"/>
                  </a:cubicBezTo>
                  <a:close/>
                  <a:moveTo>
                    <a:pt x="50" y="67"/>
                  </a:moveTo>
                  <a:cubicBezTo>
                    <a:pt x="20" y="67"/>
                    <a:pt x="20" y="67"/>
                    <a:pt x="20" y="67"/>
                  </a:cubicBezTo>
                  <a:cubicBezTo>
                    <a:pt x="19" y="64"/>
                    <a:pt x="17" y="60"/>
                    <a:pt x="15" y="57"/>
                  </a:cubicBezTo>
                  <a:cubicBezTo>
                    <a:pt x="11" y="49"/>
                    <a:pt x="6" y="41"/>
                    <a:pt x="6" y="35"/>
                  </a:cubicBezTo>
                  <a:cubicBezTo>
                    <a:pt x="6" y="19"/>
                    <a:pt x="19" y="6"/>
                    <a:pt x="35" y="6"/>
                  </a:cubicBezTo>
                  <a:cubicBezTo>
                    <a:pt x="51" y="6"/>
                    <a:pt x="64" y="19"/>
                    <a:pt x="64" y="35"/>
                  </a:cubicBezTo>
                  <a:cubicBezTo>
                    <a:pt x="64" y="41"/>
                    <a:pt x="60" y="49"/>
                    <a:pt x="55" y="57"/>
                  </a:cubicBezTo>
                  <a:cubicBezTo>
                    <a:pt x="53" y="60"/>
                    <a:pt x="52" y="64"/>
                    <a:pt x="50" y="67"/>
                  </a:cubicBezTo>
                  <a:close/>
                  <a:moveTo>
                    <a:pt x="50" y="67"/>
                  </a:moveTo>
                  <a:cubicBezTo>
                    <a:pt x="50" y="67"/>
                    <a:pt x="50" y="67"/>
                    <a:pt x="50" y="67"/>
                  </a:cubicBezTo>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68" name="Oval 67">
            <a:extLst>
              <a:ext uri="{FF2B5EF4-FFF2-40B4-BE49-F238E27FC236}">
                <a16:creationId xmlns:a16="http://schemas.microsoft.com/office/drawing/2014/main" id="{8780E56F-7F3C-446E-8B4D-0569D2EE8D80}"/>
              </a:ext>
            </a:extLst>
          </p:cNvPr>
          <p:cNvSpPr/>
          <p:nvPr/>
        </p:nvSpPr>
        <p:spPr>
          <a:xfrm>
            <a:off x="1444742" y="3295132"/>
            <a:ext cx="501361" cy="487004"/>
          </a:xfrm>
          <a:prstGeom prst="ellipse">
            <a:avLst/>
          </a:prstGeom>
          <a:solidFill>
            <a:srgbClr val="006666"/>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1" i="0" u="none" strike="noStrike" kern="1200" cap="none" spc="0" normalizeH="0" baseline="0" noProof="0" dirty="0">
              <a:ln>
                <a:noFill/>
              </a:ln>
              <a:solidFill>
                <a:srgbClr val="ED7D31">
                  <a:lumMod val="50000"/>
                </a:srgbClr>
              </a:solidFill>
              <a:effectLst/>
              <a:uLnTx/>
              <a:uFillTx/>
              <a:latin typeface="FontAwesome" pitchFamily="2" charset="0"/>
              <a:ea typeface="+mn-ea"/>
              <a:cs typeface="+mn-cs"/>
            </a:endParaRPr>
          </a:p>
        </p:txBody>
      </p:sp>
      <p:grpSp>
        <p:nvGrpSpPr>
          <p:cNvPr id="73" name="Group 36">
            <a:extLst>
              <a:ext uri="{FF2B5EF4-FFF2-40B4-BE49-F238E27FC236}">
                <a16:creationId xmlns:a16="http://schemas.microsoft.com/office/drawing/2014/main" id="{E48E1BA0-46D3-4461-947A-F0CADF6587DA}"/>
              </a:ext>
            </a:extLst>
          </p:cNvPr>
          <p:cNvGrpSpPr/>
          <p:nvPr/>
        </p:nvGrpSpPr>
        <p:grpSpPr>
          <a:xfrm>
            <a:off x="2184186" y="3253893"/>
            <a:ext cx="2950680" cy="582054"/>
            <a:chOff x="5533182" y="2693340"/>
            <a:chExt cx="2950680" cy="582054"/>
          </a:xfrm>
        </p:grpSpPr>
        <p:sp>
          <p:nvSpPr>
            <p:cNvPr id="74" name="TextBox 73">
              <a:extLst>
                <a:ext uri="{FF2B5EF4-FFF2-40B4-BE49-F238E27FC236}">
                  <a16:creationId xmlns:a16="http://schemas.microsoft.com/office/drawing/2014/main" id="{F9899F1E-D9A6-4DF8-9D50-0A99DF5FF47B}"/>
                </a:ext>
              </a:extLst>
            </p:cNvPr>
            <p:cNvSpPr txBox="1"/>
            <p:nvPr/>
          </p:nvSpPr>
          <p:spPr>
            <a:xfrm>
              <a:off x="5533182" y="2693340"/>
              <a:ext cx="2950680" cy="246221"/>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6666"/>
                  </a:solidFill>
                  <a:effectLst/>
                  <a:uLnTx/>
                  <a:uFillTx/>
                  <a:latin typeface="Calibri Light" panose="020F0302020204030204"/>
                  <a:ea typeface="+mn-ea"/>
                  <a:cs typeface="+mn-cs"/>
                </a:rPr>
                <a:t>Revenue Growth Management Team</a:t>
              </a:r>
            </a:p>
          </p:txBody>
        </p:sp>
        <p:sp>
          <p:nvSpPr>
            <p:cNvPr id="75" name="TextBox 74">
              <a:extLst>
                <a:ext uri="{FF2B5EF4-FFF2-40B4-BE49-F238E27FC236}">
                  <a16:creationId xmlns:a16="http://schemas.microsoft.com/office/drawing/2014/main" id="{D4AF6486-1C84-4673-A391-9CCAA57FB25C}"/>
                </a:ext>
              </a:extLst>
            </p:cNvPr>
            <p:cNvSpPr txBox="1"/>
            <p:nvPr/>
          </p:nvSpPr>
          <p:spPr>
            <a:xfrm>
              <a:off x="5533182" y="2952229"/>
              <a:ext cx="2649923" cy="323165"/>
            </a:xfrm>
            <a:prstGeom prst="rect">
              <a:avLst/>
            </a:prstGeom>
            <a:noFill/>
          </p:spPr>
          <p:txBody>
            <a:bodyPr wrap="square" lIns="0" tIns="0" rIns="0" bIns="0" rtlCol="0" anchor="t">
              <a:spAutoFit/>
            </a:bodyPr>
            <a:lstStyle/>
            <a:p>
              <a:pPr marL="0" marR="0" lvl="0" indent="0" algn="l" defTabSz="914400" rtl="0" eaLnBrk="1" fontAlgn="auto" latinLnBrk="0" hangingPunct="1">
                <a:lnSpc>
                  <a:spcPct val="100000"/>
                </a:lnSpc>
                <a:spcBef>
                  <a:spcPct val="20000"/>
                </a:spcBef>
                <a:spcAft>
                  <a:spcPts val="0"/>
                </a:spcAft>
                <a:buClrTx/>
                <a:buSzTx/>
                <a:buFontTx/>
                <a:buNone/>
                <a:tabLst/>
                <a:defRPr/>
              </a:pPr>
              <a:r>
                <a:rPr kumimoji="0" lang="en-US" sz="1050" b="0" i="0" u="none" strike="noStrike" kern="1200" cap="none" spc="0" normalizeH="0" baseline="0" noProof="0" dirty="0">
                  <a:ln>
                    <a:noFill/>
                  </a:ln>
                  <a:solidFill>
                    <a:prstClr val="black">
                      <a:lumMod val="75000"/>
                      <a:lumOff val="25000"/>
                    </a:prstClr>
                  </a:solidFill>
                  <a:effectLst/>
                  <a:uLnTx/>
                  <a:uFillTx/>
                  <a:latin typeface="Calibri Light" panose="020F0302020204030204"/>
                  <a:ea typeface="+mn-ea"/>
                  <a:cs typeface="+mn-cs"/>
                </a:rPr>
                <a:t>To optimize marketing spend, price, and product availability</a:t>
              </a:r>
            </a:p>
          </p:txBody>
        </p:sp>
      </p:grpSp>
      <p:sp>
        <p:nvSpPr>
          <p:cNvPr id="77" name="Oval 76">
            <a:extLst>
              <a:ext uri="{FF2B5EF4-FFF2-40B4-BE49-F238E27FC236}">
                <a16:creationId xmlns:a16="http://schemas.microsoft.com/office/drawing/2014/main" id="{DA733406-045E-41E4-AC1E-6584B2176350}"/>
              </a:ext>
            </a:extLst>
          </p:cNvPr>
          <p:cNvSpPr/>
          <p:nvPr/>
        </p:nvSpPr>
        <p:spPr>
          <a:xfrm>
            <a:off x="1442155" y="4951766"/>
            <a:ext cx="501361" cy="487004"/>
          </a:xfrm>
          <a:prstGeom prst="ellipse">
            <a:avLst/>
          </a:prstGeom>
          <a:solidFill>
            <a:schemeClr val="tx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C000">
                  <a:lumMod val="50000"/>
                </a:srgbClr>
              </a:solidFill>
              <a:effectLst/>
              <a:uLnTx/>
              <a:uFillTx/>
              <a:latin typeface="FontAwesome" pitchFamily="2" charset="0"/>
              <a:ea typeface="+mn-ea"/>
              <a:cs typeface="+mn-cs"/>
            </a:endParaRPr>
          </a:p>
        </p:txBody>
      </p:sp>
      <p:sp>
        <p:nvSpPr>
          <p:cNvPr id="78" name="Freeform 56">
            <a:extLst>
              <a:ext uri="{FF2B5EF4-FFF2-40B4-BE49-F238E27FC236}">
                <a16:creationId xmlns:a16="http://schemas.microsoft.com/office/drawing/2014/main" id="{634D2472-2199-4D45-95E5-5E947F304602}"/>
              </a:ext>
            </a:extLst>
          </p:cNvPr>
          <p:cNvSpPr>
            <a:spLocks noEditPoints="1"/>
          </p:cNvSpPr>
          <p:nvPr/>
        </p:nvSpPr>
        <p:spPr bwMode="auto">
          <a:xfrm>
            <a:off x="1581030" y="5075559"/>
            <a:ext cx="239420" cy="239418"/>
          </a:xfrm>
          <a:custGeom>
            <a:avLst/>
            <a:gdLst/>
            <a:ahLst/>
            <a:cxnLst>
              <a:cxn ang="0">
                <a:pos x="64" y="42"/>
              </a:cxn>
              <a:cxn ang="0">
                <a:pos x="63" y="44"/>
              </a:cxn>
              <a:cxn ang="0">
                <a:pos x="33" y="64"/>
              </a:cxn>
              <a:cxn ang="0">
                <a:pos x="32" y="64"/>
              </a:cxn>
              <a:cxn ang="0">
                <a:pos x="30" y="64"/>
              </a:cxn>
              <a:cxn ang="0">
                <a:pos x="1" y="44"/>
              </a:cxn>
              <a:cxn ang="0">
                <a:pos x="0" y="42"/>
              </a:cxn>
              <a:cxn ang="0">
                <a:pos x="0" y="23"/>
              </a:cxn>
              <a:cxn ang="0">
                <a:pos x="1" y="20"/>
              </a:cxn>
              <a:cxn ang="0">
                <a:pos x="30" y="1"/>
              </a:cxn>
              <a:cxn ang="0">
                <a:pos x="32" y="0"/>
              </a:cxn>
              <a:cxn ang="0">
                <a:pos x="33" y="1"/>
              </a:cxn>
              <a:cxn ang="0">
                <a:pos x="63" y="20"/>
              </a:cxn>
              <a:cxn ang="0">
                <a:pos x="64" y="23"/>
              </a:cxn>
              <a:cxn ang="0">
                <a:pos x="64" y="42"/>
              </a:cxn>
              <a:cxn ang="0">
                <a:pos x="12" y="32"/>
              </a:cxn>
              <a:cxn ang="0">
                <a:pos x="5" y="28"/>
              </a:cxn>
              <a:cxn ang="0">
                <a:pos x="5" y="37"/>
              </a:cxn>
              <a:cxn ang="0">
                <a:pos x="12" y="32"/>
              </a:cxn>
              <a:cxn ang="0">
                <a:pos x="29" y="21"/>
              </a:cxn>
              <a:cxn ang="0">
                <a:pos x="29" y="8"/>
              </a:cxn>
              <a:cxn ang="0">
                <a:pos x="7" y="23"/>
              </a:cxn>
              <a:cxn ang="0">
                <a:pos x="17" y="29"/>
              </a:cxn>
              <a:cxn ang="0">
                <a:pos x="29" y="21"/>
              </a:cxn>
              <a:cxn ang="0">
                <a:pos x="29" y="56"/>
              </a:cxn>
              <a:cxn ang="0">
                <a:pos x="29" y="44"/>
              </a:cxn>
              <a:cxn ang="0">
                <a:pos x="17" y="36"/>
              </a:cxn>
              <a:cxn ang="0">
                <a:pos x="7" y="42"/>
              </a:cxn>
              <a:cxn ang="0">
                <a:pos x="29" y="56"/>
              </a:cxn>
              <a:cxn ang="0">
                <a:pos x="41" y="32"/>
              </a:cxn>
              <a:cxn ang="0">
                <a:pos x="32" y="26"/>
              </a:cxn>
              <a:cxn ang="0">
                <a:pos x="22" y="32"/>
              </a:cxn>
              <a:cxn ang="0">
                <a:pos x="32" y="39"/>
              </a:cxn>
              <a:cxn ang="0">
                <a:pos x="41" y="32"/>
              </a:cxn>
              <a:cxn ang="0">
                <a:pos x="56" y="23"/>
              </a:cxn>
              <a:cxn ang="0">
                <a:pos x="35" y="8"/>
              </a:cxn>
              <a:cxn ang="0">
                <a:pos x="35" y="21"/>
              </a:cxn>
              <a:cxn ang="0">
                <a:pos x="46" y="29"/>
              </a:cxn>
              <a:cxn ang="0">
                <a:pos x="56" y="23"/>
              </a:cxn>
              <a:cxn ang="0">
                <a:pos x="56" y="42"/>
              </a:cxn>
              <a:cxn ang="0">
                <a:pos x="46" y="36"/>
              </a:cxn>
              <a:cxn ang="0">
                <a:pos x="35" y="44"/>
              </a:cxn>
              <a:cxn ang="0">
                <a:pos x="35" y="56"/>
              </a:cxn>
              <a:cxn ang="0">
                <a:pos x="56" y="42"/>
              </a:cxn>
              <a:cxn ang="0">
                <a:pos x="58" y="37"/>
              </a:cxn>
              <a:cxn ang="0">
                <a:pos x="58" y="28"/>
              </a:cxn>
              <a:cxn ang="0">
                <a:pos x="51" y="32"/>
              </a:cxn>
              <a:cxn ang="0">
                <a:pos x="58" y="37"/>
              </a:cxn>
            </a:cxnLst>
            <a:rect l="0" t="0" r="r" b="b"/>
            <a:pathLst>
              <a:path w="64" h="64">
                <a:moveTo>
                  <a:pt x="64" y="42"/>
                </a:moveTo>
                <a:cubicBezTo>
                  <a:pt x="64" y="43"/>
                  <a:pt x="63" y="44"/>
                  <a:pt x="63" y="44"/>
                </a:cubicBezTo>
                <a:cubicBezTo>
                  <a:pt x="33" y="64"/>
                  <a:pt x="33" y="64"/>
                  <a:pt x="33" y="64"/>
                </a:cubicBezTo>
                <a:cubicBezTo>
                  <a:pt x="33" y="64"/>
                  <a:pt x="32" y="64"/>
                  <a:pt x="32" y="64"/>
                </a:cubicBezTo>
                <a:cubicBezTo>
                  <a:pt x="31" y="64"/>
                  <a:pt x="31" y="64"/>
                  <a:pt x="30" y="64"/>
                </a:cubicBezTo>
                <a:cubicBezTo>
                  <a:pt x="1" y="44"/>
                  <a:pt x="1" y="44"/>
                  <a:pt x="1" y="44"/>
                </a:cubicBezTo>
                <a:cubicBezTo>
                  <a:pt x="0" y="44"/>
                  <a:pt x="0" y="43"/>
                  <a:pt x="0" y="42"/>
                </a:cubicBezTo>
                <a:cubicBezTo>
                  <a:pt x="0" y="23"/>
                  <a:pt x="0" y="23"/>
                  <a:pt x="0" y="23"/>
                </a:cubicBezTo>
                <a:cubicBezTo>
                  <a:pt x="0" y="22"/>
                  <a:pt x="0" y="21"/>
                  <a:pt x="1" y="20"/>
                </a:cubicBezTo>
                <a:cubicBezTo>
                  <a:pt x="30" y="1"/>
                  <a:pt x="30" y="1"/>
                  <a:pt x="30" y="1"/>
                </a:cubicBezTo>
                <a:cubicBezTo>
                  <a:pt x="31" y="1"/>
                  <a:pt x="31" y="0"/>
                  <a:pt x="32" y="0"/>
                </a:cubicBezTo>
                <a:cubicBezTo>
                  <a:pt x="32" y="0"/>
                  <a:pt x="33" y="1"/>
                  <a:pt x="33" y="1"/>
                </a:cubicBezTo>
                <a:cubicBezTo>
                  <a:pt x="63" y="20"/>
                  <a:pt x="63" y="20"/>
                  <a:pt x="63" y="20"/>
                </a:cubicBezTo>
                <a:cubicBezTo>
                  <a:pt x="63" y="21"/>
                  <a:pt x="64" y="22"/>
                  <a:pt x="64" y="23"/>
                </a:cubicBezTo>
                <a:lnTo>
                  <a:pt x="64" y="42"/>
                </a:lnTo>
                <a:close/>
                <a:moveTo>
                  <a:pt x="12" y="32"/>
                </a:moveTo>
                <a:cubicBezTo>
                  <a:pt x="5" y="28"/>
                  <a:pt x="5" y="28"/>
                  <a:pt x="5" y="28"/>
                </a:cubicBezTo>
                <a:cubicBezTo>
                  <a:pt x="5" y="37"/>
                  <a:pt x="5" y="37"/>
                  <a:pt x="5" y="37"/>
                </a:cubicBezTo>
                <a:lnTo>
                  <a:pt x="12" y="32"/>
                </a:lnTo>
                <a:close/>
                <a:moveTo>
                  <a:pt x="29" y="21"/>
                </a:moveTo>
                <a:cubicBezTo>
                  <a:pt x="29" y="8"/>
                  <a:pt x="29" y="8"/>
                  <a:pt x="29" y="8"/>
                </a:cubicBezTo>
                <a:cubicBezTo>
                  <a:pt x="7" y="23"/>
                  <a:pt x="7" y="23"/>
                  <a:pt x="7" y="23"/>
                </a:cubicBezTo>
                <a:cubicBezTo>
                  <a:pt x="17" y="29"/>
                  <a:pt x="17" y="29"/>
                  <a:pt x="17" y="29"/>
                </a:cubicBezTo>
                <a:lnTo>
                  <a:pt x="29" y="21"/>
                </a:lnTo>
                <a:close/>
                <a:moveTo>
                  <a:pt x="29" y="56"/>
                </a:moveTo>
                <a:cubicBezTo>
                  <a:pt x="29" y="44"/>
                  <a:pt x="29" y="44"/>
                  <a:pt x="29" y="44"/>
                </a:cubicBezTo>
                <a:cubicBezTo>
                  <a:pt x="17" y="36"/>
                  <a:pt x="17" y="36"/>
                  <a:pt x="17" y="36"/>
                </a:cubicBezTo>
                <a:cubicBezTo>
                  <a:pt x="7" y="42"/>
                  <a:pt x="7" y="42"/>
                  <a:pt x="7" y="42"/>
                </a:cubicBezTo>
                <a:lnTo>
                  <a:pt x="29" y="56"/>
                </a:lnTo>
                <a:close/>
                <a:moveTo>
                  <a:pt x="41" y="32"/>
                </a:moveTo>
                <a:cubicBezTo>
                  <a:pt x="32" y="26"/>
                  <a:pt x="32" y="26"/>
                  <a:pt x="32" y="26"/>
                </a:cubicBezTo>
                <a:cubicBezTo>
                  <a:pt x="22" y="32"/>
                  <a:pt x="22" y="32"/>
                  <a:pt x="22" y="32"/>
                </a:cubicBezTo>
                <a:cubicBezTo>
                  <a:pt x="32" y="39"/>
                  <a:pt x="32" y="39"/>
                  <a:pt x="32" y="39"/>
                </a:cubicBezTo>
                <a:lnTo>
                  <a:pt x="41" y="32"/>
                </a:lnTo>
                <a:close/>
                <a:moveTo>
                  <a:pt x="56" y="23"/>
                </a:moveTo>
                <a:cubicBezTo>
                  <a:pt x="35" y="8"/>
                  <a:pt x="35" y="8"/>
                  <a:pt x="35" y="8"/>
                </a:cubicBezTo>
                <a:cubicBezTo>
                  <a:pt x="35" y="21"/>
                  <a:pt x="35" y="21"/>
                  <a:pt x="35" y="21"/>
                </a:cubicBezTo>
                <a:cubicBezTo>
                  <a:pt x="46" y="29"/>
                  <a:pt x="46" y="29"/>
                  <a:pt x="46" y="29"/>
                </a:cubicBezTo>
                <a:lnTo>
                  <a:pt x="56" y="23"/>
                </a:lnTo>
                <a:close/>
                <a:moveTo>
                  <a:pt x="56" y="42"/>
                </a:moveTo>
                <a:cubicBezTo>
                  <a:pt x="46" y="36"/>
                  <a:pt x="46" y="36"/>
                  <a:pt x="46" y="36"/>
                </a:cubicBezTo>
                <a:cubicBezTo>
                  <a:pt x="35" y="44"/>
                  <a:pt x="35" y="44"/>
                  <a:pt x="35" y="44"/>
                </a:cubicBezTo>
                <a:cubicBezTo>
                  <a:pt x="35" y="56"/>
                  <a:pt x="35" y="56"/>
                  <a:pt x="35" y="56"/>
                </a:cubicBezTo>
                <a:lnTo>
                  <a:pt x="56" y="42"/>
                </a:lnTo>
                <a:close/>
                <a:moveTo>
                  <a:pt x="58" y="37"/>
                </a:moveTo>
                <a:cubicBezTo>
                  <a:pt x="58" y="28"/>
                  <a:pt x="58" y="28"/>
                  <a:pt x="58" y="28"/>
                </a:cubicBezTo>
                <a:cubicBezTo>
                  <a:pt x="51" y="32"/>
                  <a:pt x="51" y="32"/>
                  <a:pt x="51" y="32"/>
                </a:cubicBezTo>
                <a:lnTo>
                  <a:pt x="58" y="37"/>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9" name="Freeform 217">
            <a:extLst>
              <a:ext uri="{FF2B5EF4-FFF2-40B4-BE49-F238E27FC236}">
                <a16:creationId xmlns:a16="http://schemas.microsoft.com/office/drawing/2014/main" id="{3D95575B-69DE-4125-8B95-9608E6B76633}"/>
              </a:ext>
            </a:extLst>
          </p:cNvPr>
          <p:cNvSpPr>
            <a:spLocks noEditPoints="1"/>
          </p:cNvSpPr>
          <p:nvPr/>
        </p:nvSpPr>
        <p:spPr bwMode="auto">
          <a:xfrm>
            <a:off x="1559514" y="3454025"/>
            <a:ext cx="262443" cy="196831"/>
          </a:xfrm>
          <a:custGeom>
            <a:avLst/>
            <a:gdLst/>
            <a:ahLst/>
            <a:cxnLst>
              <a:cxn ang="0">
                <a:pos x="78" y="58"/>
              </a:cxn>
              <a:cxn ang="0">
                <a:pos x="0" y="58"/>
              </a:cxn>
              <a:cxn ang="0">
                <a:pos x="0" y="0"/>
              </a:cxn>
              <a:cxn ang="0">
                <a:pos x="5" y="0"/>
              </a:cxn>
              <a:cxn ang="0">
                <a:pos x="5" y="53"/>
              </a:cxn>
              <a:cxn ang="0">
                <a:pos x="78" y="53"/>
              </a:cxn>
              <a:cxn ang="0">
                <a:pos x="78" y="58"/>
              </a:cxn>
              <a:cxn ang="0">
                <a:pos x="73" y="22"/>
              </a:cxn>
              <a:cxn ang="0">
                <a:pos x="71" y="23"/>
              </a:cxn>
              <a:cxn ang="0">
                <a:pos x="66" y="18"/>
              </a:cxn>
              <a:cxn ang="0">
                <a:pos x="42" y="42"/>
              </a:cxn>
              <a:cxn ang="0">
                <a:pos x="40" y="42"/>
              </a:cxn>
              <a:cxn ang="0">
                <a:pos x="31" y="34"/>
              </a:cxn>
              <a:cxn ang="0">
                <a:pos x="16" y="49"/>
              </a:cxn>
              <a:cxn ang="0">
                <a:pos x="8" y="42"/>
              </a:cxn>
              <a:cxn ang="0">
                <a:pos x="30" y="20"/>
              </a:cxn>
              <a:cxn ang="0">
                <a:pos x="32" y="20"/>
              </a:cxn>
              <a:cxn ang="0">
                <a:pos x="41" y="29"/>
              </a:cxn>
              <a:cxn ang="0">
                <a:pos x="59" y="11"/>
              </a:cxn>
              <a:cxn ang="0">
                <a:pos x="54" y="6"/>
              </a:cxn>
              <a:cxn ang="0">
                <a:pos x="55" y="4"/>
              </a:cxn>
              <a:cxn ang="0">
                <a:pos x="71" y="4"/>
              </a:cxn>
              <a:cxn ang="0">
                <a:pos x="73" y="6"/>
              </a:cxn>
              <a:cxn ang="0">
                <a:pos x="73" y="22"/>
              </a:cxn>
            </a:cxnLst>
            <a:rect l="0" t="0" r="r" b="b"/>
            <a:pathLst>
              <a:path w="78" h="58">
                <a:moveTo>
                  <a:pt x="78" y="58"/>
                </a:moveTo>
                <a:cubicBezTo>
                  <a:pt x="0" y="58"/>
                  <a:pt x="0" y="58"/>
                  <a:pt x="0" y="58"/>
                </a:cubicBezTo>
                <a:cubicBezTo>
                  <a:pt x="0" y="0"/>
                  <a:pt x="0" y="0"/>
                  <a:pt x="0" y="0"/>
                </a:cubicBezTo>
                <a:cubicBezTo>
                  <a:pt x="5" y="0"/>
                  <a:pt x="5" y="0"/>
                  <a:pt x="5" y="0"/>
                </a:cubicBezTo>
                <a:cubicBezTo>
                  <a:pt x="5" y="53"/>
                  <a:pt x="5" y="53"/>
                  <a:pt x="5" y="53"/>
                </a:cubicBezTo>
                <a:cubicBezTo>
                  <a:pt x="78" y="53"/>
                  <a:pt x="78" y="53"/>
                  <a:pt x="78" y="53"/>
                </a:cubicBezTo>
                <a:lnTo>
                  <a:pt x="78" y="58"/>
                </a:lnTo>
                <a:close/>
                <a:moveTo>
                  <a:pt x="73" y="22"/>
                </a:moveTo>
                <a:cubicBezTo>
                  <a:pt x="73" y="23"/>
                  <a:pt x="71" y="24"/>
                  <a:pt x="71" y="23"/>
                </a:cubicBezTo>
                <a:cubicBezTo>
                  <a:pt x="66" y="18"/>
                  <a:pt x="66" y="18"/>
                  <a:pt x="66" y="18"/>
                </a:cubicBezTo>
                <a:cubicBezTo>
                  <a:pt x="42" y="42"/>
                  <a:pt x="42" y="42"/>
                  <a:pt x="42" y="42"/>
                </a:cubicBezTo>
                <a:cubicBezTo>
                  <a:pt x="41" y="43"/>
                  <a:pt x="41" y="43"/>
                  <a:pt x="40" y="42"/>
                </a:cubicBezTo>
                <a:cubicBezTo>
                  <a:pt x="31" y="34"/>
                  <a:pt x="31" y="34"/>
                  <a:pt x="31" y="34"/>
                </a:cubicBezTo>
                <a:cubicBezTo>
                  <a:pt x="16" y="49"/>
                  <a:pt x="16" y="49"/>
                  <a:pt x="16" y="49"/>
                </a:cubicBezTo>
                <a:cubicBezTo>
                  <a:pt x="8" y="42"/>
                  <a:pt x="8" y="42"/>
                  <a:pt x="8" y="42"/>
                </a:cubicBezTo>
                <a:cubicBezTo>
                  <a:pt x="30" y="20"/>
                  <a:pt x="30" y="20"/>
                  <a:pt x="30" y="20"/>
                </a:cubicBezTo>
                <a:cubicBezTo>
                  <a:pt x="31" y="19"/>
                  <a:pt x="32" y="19"/>
                  <a:pt x="32" y="20"/>
                </a:cubicBezTo>
                <a:cubicBezTo>
                  <a:pt x="41" y="29"/>
                  <a:pt x="41" y="29"/>
                  <a:pt x="41" y="29"/>
                </a:cubicBezTo>
                <a:cubicBezTo>
                  <a:pt x="59" y="11"/>
                  <a:pt x="59" y="11"/>
                  <a:pt x="59" y="11"/>
                </a:cubicBezTo>
                <a:cubicBezTo>
                  <a:pt x="54" y="6"/>
                  <a:pt x="54" y="6"/>
                  <a:pt x="54" y="6"/>
                </a:cubicBezTo>
                <a:cubicBezTo>
                  <a:pt x="53" y="6"/>
                  <a:pt x="54" y="4"/>
                  <a:pt x="55" y="4"/>
                </a:cubicBezTo>
                <a:cubicBezTo>
                  <a:pt x="71" y="4"/>
                  <a:pt x="71" y="4"/>
                  <a:pt x="71" y="4"/>
                </a:cubicBezTo>
                <a:cubicBezTo>
                  <a:pt x="72" y="4"/>
                  <a:pt x="73" y="5"/>
                  <a:pt x="73" y="6"/>
                </a:cubicBezTo>
                <a:lnTo>
                  <a:pt x="73" y="22"/>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9" name="TextBox 18">
            <a:extLst>
              <a:ext uri="{FF2B5EF4-FFF2-40B4-BE49-F238E27FC236}">
                <a16:creationId xmlns:a16="http://schemas.microsoft.com/office/drawing/2014/main" id="{60FB5925-ED40-44C7-9483-2632B5549163}"/>
              </a:ext>
            </a:extLst>
          </p:cNvPr>
          <p:cNvSpPr txBox="1"/>
          <p:nvPr/>
        </p:nvSpPr>
        <p:spPr>
          <a:xfrm>
            <a:off x="1186150" y="1590226"/>
            <a:ext cx="3657971"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Light" panose="020F0302020204030204"/>
                <a:ea typeface="+mn-ea"/>
                <a:cs typeface="+mn-cs"/>
              </a:rPr>
              <a:t>With continuous enhancements ABM can support a wide range of business units:</a:t>
            </a:r>
          </a:p>
        </p:txBody>
      </p:sp>
      <p:sp>
        <p:nvSpPr>
          <p:cNvPr id="29" name="TextBox 28">
            <a:extLst>
              <a:ext uri="{FF2B5EF4-FFF2-40B4-BE49-F238E27FC236}">
                <a16:creationId xmlns:a16="http://schemas.microsoft.com/office/drawing/2014/main" id="{69E7BABC-F552-4EF1-9A85-15587C985C06}"/>
              </a:ext>
            </a:extLst>
          </p:cNvPr>
          <p:cNvSpPr txBox="1"/>
          <p:nvPr/>
        </p:nvSpPr>
        <p:spPr>
          <a:xfrm>
            <a:off x="8065479" y="3415890"/>
            <a:ext cx="156991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Light" panose="020F0302020204030204"/>
                <a:ea typeface="+mn-ea"/>
                <a:cs typeface="+mn-cs"/>
              </a:rPr>
              <a:t>Strategy Check</a:t>
            </a:r>
          </a:p>
        </p:txBody>
      </p:sp>
      <p:sp>
        <p:nvSpPr>
          <p:cNvPr id="83" name="TextBox 82">
            <a:extLst>
              <a:ext uri="{FF2B5EF4-FFF2-40B4-BE49-F238E27FC236}">
                <a16:creationId xmlns:a16="http://schemas.microsoft.com/office/drawing/2014/main" id="{05A72513-6DA3-43C0-BFA6-F2996E94D3B6}"/>
              </a:ext>
            </a:extLst>
          </p:cNvPr>
          <p:cNvSpPr txBox="1"/>
          <p:nvPr/>
        </p:nvSpPr>
        <p:spPr>
          <a:xfrm>
            <a:off x="8075539" y="5124301"/>
            <a:ext cx="172784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Light" panose="020F0302020204030204"/>
                <a:ea typeface="+mn-ea"/>
                <a:cs typeface="+mn-cs"/>
              </a:rPr>
              <a:t>Causation Check</a:t>
            </a:r>
          </a:p>
        </p:txBody>
      </p:sp>
      <p:pic>
        <p:nvPicPr>
          <p:cNvPr id="91" name="Graphic 90" descr="Call center">
            <a:extLst>
              <a:ext uri="{FF2B5EF4-FFF2-40B4-BE49-F238E27FC236}">
                <a16:creationId xmlns:a16="http://schemas.microsoft.com/office/drawing/2014/main" id="{6845C76A-6DCD-4012-B387-531AA1C796A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541251" y="4204561"/>
            <a:ext cx="296998" cy="296998"/>
          </a:xfrm>
          <a:prstGeom prst="rect">
            <a:avLst/>
          </a:prstGeom>
        </p:spPr>
      </p:pic>
      <p:sp>
        <p:nvSpPr>
          <p:cNvPr id="92" name="TextBox 91">
            <a:extLst>
              <a:ext uri="{FF2B5EF4-FFF2-40B4-BE49-F238E27FC236}">
                <a16:creationId xmlns:a16="http://schemas.microsoft.com/office/drawing/2014/main" id="{E286598B-E1A8-4E1C-932F-53E8D7066AD5}"/>
              </a:ext>
            </a:extLst>
          </p:cNvPr>
          <p:cNvSpPr txBox="1"/>
          <p:nvPr/>
        </p:nvSpPr>
        <p:spPr>
          <a:xfrm>
            <a:off x="8065479" y="3888685"/>
            <a:ext cx="2495883"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Check the robustness of your actions based on the possible scenarios established through simulation</a:t>
            </a:r>
          </a:p>
        </p:txBody>
      </p:sp>
      <p:sp>
        <p:nvSpPr>
          <p:cNvPr id="93" name="TextBox 92">
            <a:extLst>
              <a:ext uri="{FF2B5EF4-FFF2-40B4-BE49-F238E27FC236}">
                <a16:creationId xmlns:a16="http://schemas.microsoft.com/office/drawing/2014/main" id="{15659957-1007-4C91-8387-239228320D7C}"/>
              </a:ext>
            </a:extLst>
          </p:cNvPr>
          <p:cNvSpPr txBox="1"/>
          <p:nvPr/>
        </p:nvSpPr>
        <p:spPr>
          <a:xfrm>
            <a:off x="8075539" y="5594186"/>
            <a:ext cx="2495883"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Test different hypothesis of trend causation factors allowing for proactive decision making</a:t>
            </a:r>
          </a:p>
        </p:txBody>
      </p:sp>
      <p:pic>
        <p:nvPicPr>
          <p:cNvPr id="95" name="Picture 94">
            <a:extLst>
              <a:ext uri="{FF2B5EF4-FFF2-40B4-BE49-F238E27FC236}">
                <a16:creationId xmlns:a16="http://schemas.microsoft.com/office/drawing/2014/main" id="{9589384C-8880-46FB-B9B8-00335E5656D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86176" y="3626376"/>
            <a:ext cx="728623" cy="728623"/>
          </a:xfrm>
          <a:prstGeom prst="rect">
            <a:avLst/>
          </a:prstGeom>
        </p:spPr>
      </p:pic>
      <p:pic>
        <p:nvPicPr>
          <p:cNvPr id="97" name="Picture 96">
            <a:extLst>
              <a:ext uri="{FF2B5EF4-FFF2-40B4-BE49-F238E27FC236}">
                <a16:creationId xmlns:a16="http://schemas.microsoft.com/office/drawing/2014/main" id="{A5037BF1-6229-4316-92E7-0C664E1047F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154667" y="5409415"/>
            <a:ext cx="646331" cy="646331"/>
          </a:xfrm>
          <a:prstGeom prst="rect">
            <a:avLst/>
          </a:prstGeom>
        </p:spPr>
      </p:pic>
      <p:sp>
        <p:nvSpPr>
          <p:cNvPr id="98" name="Rectangle 97">
            <a:extLst>
              <a:ext uri="{FF2B5EF4-FFF2-40B4-BE49-F238E27FC236}">
                <a16:creationId xmlns:a16="http://schemas.microsoft.com/office/drawing/2014/main" id="{F89C9D50-5DFC-4515-B4A2-79200D3496A2}"/>
              </a:ext>
            </a:extLst>
          </p:cNvPr>
          <p:cNvSpPr/>
          <p:nvPr/>
        </p:nvSpPr>
        <p:spPr>
          <a:xfrm>
            <a:off x="6797777" y="3217951"/>
            <a:ext cx="4060723" cy="1457706"/>
          </a:xfrm>
          <a:prstGeom prst="rect">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9" name="Rectangle 98">
            <a:extLst>
              <a:ext uri="{FF2B5EF4-FFF2-40B4-BE49-F238E27FC236}">
                <a16:creationId xmlns:a16="http://schemas.microsoft.com/office/drawing/2014/main" id="{2D9AC283-88C9-44A1-92E3-48E55EF09225}"/>
              </a:ext>
            </a:extLst>
          </p:cNvPr>
          <p:cNvSpPr/>
          <p:nvPr/>
        </p:nvSpPr>
        <p:spPr>
          <a:xfrm>
            <a:off x="6797777" y="5009518"/>
            <a:ext cx="4060723" cy="1457706"/>
          </a:xfrm>
          <a:prstGeom prst="rect">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4" name="TextBox 43">
            <a:extLst>
              <a:ext uri="{FF2B5EF4-FFF2-40B4-BE49-F238E27FC236}">
                <a16:creationId xmlns:a16="http://schemas.microsoft.com/office/drawing/2014/main" id="{C3885153-50A8-4F2D-9914-D784F172D75D}"/>
              </a:ext>
            </a:extLst>
          </p:cNvPr>
          <p:cNvSpPr txBox="1"/>
          <p:nvPr/>
        </p:nvSpPr>
        <p:spPr>
          <a:xfrm>
            <a:off x="8075539" y="1621224"/>
            <a:ext cx="171553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Light" panose="020F0302020204030204"/>
                <a:ea typeface="+mn-ea"/>
                <a:cs typeface="+mn-cs"/>
              </a:rPr>
              <a:t>Consumer Check</a:t>
            </a:r>
          </a:p>
        </p:txBody>
      </p:sp>
      <p:sp>
        <p:nvSpPr>
          <p:cNvPr id="55" name="TextBox 54">
            <a:extLst>
              <a:ext uri="{FF2B5EF4-FFF2-40B4-BE49-F238E27FC236}">
                <a16:creationId xmlns:a16="http://schemas.microsoft.com/office/drawing/2014/main" id="{EA908EA1-7C1B-422B-9A8A-033C8EC9E6A7}"/>
              </a:ext>
            </a:extLst>
          </p:cNvPr>
          <p:cNvSpPr txBox="1"/>
          <p:nvPr/>
        </p:nvSpPr>
        <p:spPr>
          <a:xfrm>
            <a:off x="8065479" y="2094019"/>
            <a:ext cx="2495883"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Develop consumer level insights into market levers and factors that affect the purchase decision</a:t>
            </a:r>
          </a:p>
        </p:txBody>
      </p:sp>
      <p:sp>
        <p:nvSpPr>
          <p:cNvPr id="57" name="Rectangle 56">
            <a:extLst>
              <a:ext uri="{FF2B5EF4-FFF2-40B4-BE49-F238E27FC236}">
                <a16:creationId xmlns:a16="http://schemas.microsoft.com/office/drawing/2014/main" id="{05C075CE-3B08-4FC1-801B-3A3ACD41E9ED}"/>
              </a:ext>
            </a:extLst>
          </p:cNvPr>
          <p:cNvSpPr/>
          <p:nvPr/>
        </p:nvSpPr>
        <p:spPr>
          <a:xfrm>
            <a:off x="6797777" y="1423285"/>
            <a:ext cx="4060723" cy="1457706"/>
          </a:xfrm>
          <a:prstGeom prst="rect">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 name="Picture 2">
            <a:extLst>
              <a:ext uri="{FF2B5EF4-FFF2-40B4-BE49-F238E27FC236}">
                <a16:creationId xmlns:a16="http://schemas.microsoft.com/office/drawing/2014/main" id="{C706BFF7-11E5-4431-8917-2F11F3EF058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017179" y="1804409"/>
            <a:ext cx="809082" cy="809082"/>
          </a:xfrm>
          <a:prstGeom prst="rect">
            <a:avLst/>
          </a:prstGeom>
        </p:spPr>
      </p:pic>
    </p:spTree>
    <p:extLst>
      <p:ext uri="{BB962C8B-B14F-4D97-AF65-F5344CB8AC3E}">
        <p14:creationId xmlns:p14="http://schemas.microsoft.com/office/powerpoint/2010/main" val="27103119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A74A886-BA53-4AB7-AC15-15960815D18F}"/>
              </a:ext>
            </a:extLst>
          </p:cNvPr>
          <p:cNvSpPr txBox="1"/>
          <p:nvPr/>
        </p:nvSpPr>
        <p:spPr>
          <a:xfrm>
            <a:off x="4599552" y="2907113"/>
            <a:ext cx="2740325" cy="769441"/>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prstClr val="white"/>
                </a:solidFill>
                <a:effectLst/>
                <a:uLnTx/>
                <a:uFillTx/>
                <a:latin typeface="+mj-lt"/>
                <a:ea typeface="+mn-ea"/>
                <a:cs typeface="+mn-cs"/>
              </a:rPr>
              <a:t>Fuze POC</a:t>
            </a:r>
          </a:p>
        </p:txBody>
      </p:sp>
    </p:spTree>
    <p:extLst>
      <p:ext uri="{BB962C8B-B14F-4D97-AF65-F5344CB8AC3E}">
        <p14:creationId xmlns:p14="http://schemas.microsoft.com/office/powerpoint/2010/main" val="9301959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extBox 43">
            <a:extLst>
              <a:ext uri="{FF2B5EF4-FFF2-40B4-BE49-F238E27FC236}">
                <a16:creationId xmlns:a16="http://schemas.microsoft.com/office/drawing/2014/main" id="{F6087AB3-DD7F-44DF-87BA-48FDF70B1539}"/>
              </a:ext>
            </a:extLst>
          </p:cNvPr>
          <p:cNvSpPr txBox="1"/>
          <p:nvPr/>
        </p:nvSpPr>
        <p:spPr>
          <a:xfrm>
            <a:off x="10060333" y="3608066"/>
            <a:ext cx="2427575"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lumMod val="65000"/>
                  </a:prstClr>
                </a:solidFill>
                <a:effectLst/>
                <a:uLnTx/>
                <a:uFillTx/>
                <a:latin typeface="Calibri" panose="020F0502020204030204"/>
                <a:ea typeface="+mn-ea"/>
                <a:cs typeface="+mn-cs"/>
              </a:rPr>
              <a:t>Levers: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white">
                    <a:lumMod val="65000"/>
                  </a:prstClr>
                </a:solidFill>
                <a:effectLst/>
                <a:uLnTx/>
                <a:uFillTx/>
                <a:latin typeface="Calibri" panose="020F0502020204030204"/>
                <a:ea typeface="+mn-ea"/>
                <a:cs typeface="+mn-cs"/>
              </a:rPr>
              <a:t>Product Price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a:solidFill>
                  <a:prstClr val="white">
                    <a:lumMod val="65000"/>
                  </a:prstClr>
                </a:solidFill>
                <a:latin typeface="Calibri" panose="020F0502020204030204"/>
              </a:rPr>
              <a:t>Competitor Price</a:t>
            </a:r>
            <a:endParaRPr kumimoji="0" lang="en-US" sz="1400" b="0" i="0" u="none" strike="noStrike" kern="1200" cap="none" spc="0" normalizeH="0" baseline="0" noProof="0" dirty="0">
              <a:ln>
                <a:noFill/>
              </a:ln>
              <a:solidFill>
                <a:prstClr val="white">
                  <a:lumMod val="65000"/>
                </a:prstClr>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white">
                    <a:lumMod val="65000"/>
                  </a:prstClr>
                </a:solidFill>
                <a:effectLst/>
                <a:uLnTx/>
                <a:uFillTx/>
                <a:latin typeface="Calibri" panose="020F0502020204030204"/>
                <a:ea typeface="+mn-ea"/>
                <a:cs typeface="+mn-cs"/>
              </a:rPr>
              <a:t>Promotions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white">
                    <a:lumMod val="65000"/>
                  </a:prstClr>
                </a:solidFill>
                <a:effectLst/>
                <a:uLnTx/>
                <a:uFillTx/>
                <a:latin typeface="Calibri" panose="020F0502020204030204"/>
                <a:ea typeface="+mn-ea"/>
                <a:cs typeface="+mn-cs"/>
              </a:rPr>
              <a:t>Marketing Spends</a:t>
            </a:r>
          </a:p>
        </p:txBody>
      </p:sp>
      <p:sp>
        <p:nvSpPr>
          <p:cNvPr id="45" name="Speech Bubble: Rectangle 44">
            <a:extLst>
              <a:ext uri="{FF2B5EF4-FFF2-40B4-BE49-F238E27FC236}">
                <a16:creationId xmlns:a16="http://schemas.microsoft.com/office/drawing/2014/main" id="{C8FD5B6B-466D-42FA-84CE-6E0963F4928A}"/>
              </a:ext>
            </a:extLst>
          </p:cNvPr>
          <p:cNvSpPr/>
          <p:nvPr/>
        </p:nvSpPr>
        <p:spPr>
          <a:xfrm>
            <a:off x="4853942" y="2502865"/>
            <a:ext cx="4477228" cy="1432534"/>
          </a:xfrm>
          <a:prstGeom prst="wedgeRectCallout">
            <a:avLst>
              <a:gd name="adj1" fmla="val -9571"/>
              <a:gd name="adj2" fmla="val 65931"/>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7" name="Arc 26">
            <a:extLst>
              <a:ext uri="{FF2B5EF4-FFF2-40B4-BE49-F238E27FC236}">
                <a16:creationId xmlns:a16="http://schemas.microsoft.com/office/drawing/2014/main" id="{E11E20DF-89AB-414F-BE33-A208786B246C}"/>
              </a:ext>
            </a:extLst>
          </p:cNvPr>
          <p:cNvSpPr/>
          <p:nvPr/>
        </p:nvSpPr>
        <p:spPr>
          <a:xfrm rot="19120639">
            <a:off x="5435161" y="2859384"/>
            <a:ext cx="1024591" cy="945682"/>
          </a:xfrm>
          <a:prstGeom prst="arc">
            <a:avLst/>
          </a:prstGeom>
          <a:ln w="28575">
            <a:solidFill>
              <a:schemeClr val="bg1">
                <a:lumMod val="65000"/>
              </a:schemeClr>
            </a:solidFill>
            <a:prstDash val="sysDot"/>
            <a:tailEnd type="stealt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28" name="Picture 27">
            <a:extLst>
              <a:ext uri="{FF2B5EF4-FFF2-40B4-BE49-F238E27FC236}">
                <a16:creationId xmlns:a16="http://schemas.microsoft.com/office/drawing/2014/main" id="{E06E61FA-9551-4E6E-BC2D-0E1279FABA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12382" y="2968123"/>
            <a:ext cx="522628" cy="482379"/>
          </a:xfrm>
          <a:prstGeom prst="rect">
            <a:avLst/>
          </a:prstGeom>
        </p:spPr>
      </p:pic>
      <p:grpSp>
        <p:nvGrpSpPr>
          <p:cNvPr id="29" name="Group 28">
            <a:extLst>
              <a:ext uri="{FF2B5EF4-FFF2-40B4-BE49-F238E27FC236}">
                <a16:creationId xmlns:a16="http://schemas.microsoft.com/office/drawing/2014/main" id="{581197A4-BDA9-44E3-8C0F-572BC589675B}"/>
              </a:ext>
            </a:extLst>
          </p:cNvPr>
          <p:cNvGrpSpPr/>
          <p:nvPr/>
        </p:nvGrpSpPr>
        <p:grpSpPr>
          <a:xfrm>
            <a:off x="6221835" y="4056464"/>
            <a:ext cx="3514847" cy="2200808"/>
            <a:chOff x="6680110" y="3457649"/>
            <a:chExt cx="4189027" cy="2841800"/>
          </a:xfrm>
        </p:grpSpPr>
        <p:pic>
          <p:nvPicPr>
            <p:cNvPr id="30" name="Picture 29">
              <a:extLst>
                <a:ext uri="{FF2B5EF4-FFF2-40B4-BE49-F238E27FC236}">
                  <a16:creationId xmlns:a16="http://schemas.microsoft.com/office/drawing/2014/main" id="{0F1F7DC0-4EEF-4366-AB94-33BB53520CB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80110" y="3514522"/>
              <a:ext cx="4189027" cy="2784927"/>
            </a:xfrm>
            <a:prstGeom prst="rect">
              <a:avLst/>
            </a:prstGeom>
          </p:spPr>
        </p:pic>
        <p:pic>
          <p:nvPicPr>
            <p:cNvPr id="31" name="Picture 30">
              <a:extLst>
                <a:ext uri="{FF2B5EF4-FFF2-40B4-BE49-F238E27FC236}">
                  <a16:creationId xmlns:a16="http://schemas.microsoft.com/office/drawing/2014/main" id="{8EEA000E-5325-42F2-BC2E-355C8D1DA88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23984" y="4706011"/>
              <a:ext cx="836051" cy="836051"/>
            </a:xfrm>
            <a:prstGeom prst="rect">
              <a:avLst/>
            </a:prstGeom>
          </p:spPr>
        </p:pic>
        <p:pic>
          <p:nvPicPr>
            <p:cNvPr id="32" name="Picture 31">
              <a:extLst>
                <a:ext uri="{FF2B5EF4-FFF2-40B4-BE49-F238E27FC236}">
                  <a16:creationId xmlns:a16="http://schemas.microsoft.com/office/drawing/2014/main" id="{30D58C42-B1BE-44B9-BFBB-D8BC49A7754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96762" y="5032291"/>
              <a:ext cx="836051" cy="836051"/>
            </a:xfrm>
            <a:prstGeom prst="rect">
              <a:avLst/>
            </a:prstGeom>
          </p:spPr>
        </p:pic>
        <p:pic>
          <p:nvPicPr>
            <p:cNvPr id="33" name="Picture 32">
              <a:extLst>
                <a:ext uri="{FF2B5EF4-FFF2-40B4-BE49-F238E27FC236}">
                  <a16:creationId xmlns:a16="http://schemas.microsoft.com/office/drawing/2014/main" id="{023FB8D3-BBEA-4652-A860-DBCB7E2047E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38534" y="4331593"/>
              <a:ext cx="836051" cy="836051"/>
            </a:xfrm>
            <a:prstGeom prst="rect">
              <a:avLst/>
            </a:prstGeom>
          </p:spPr>
        </p:pic>
        <p:pic>
          <p:nvPicPr>
            <p:cNvPr id="34" name="Picture 33">
              <a:extLst>
                <a:ext uri="{FF2B5EF4-FFF2-40B4-BE49-F238E27FC236}">
                  <a16:creationId xmlns:a16="http://schemas.microsoft.com/office/drawing/2014/main" id="{841F72E5-953F-4CC9-A574-6DDAD9B8747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07414" y="3457649"/>
              <a:ext cx="836051" cy="836051"/>
            </a:xfrm>
            <a:prstGeom prst="rect">
              <a:avLst/>
            </a:prstGeom>
          </p:spPr>
        </p:pic>
        <p:pic>
          <p:nvPicPr>
            <p:cNvPr id="35" name="Picture 34">
              <a:extLst>
                <a:ext uri="{FF2B5EF4-FFF2-40B4-BE49-F238E27FC236}">
                  <a16:creationId xmlns:a16="http://schemas.microsoft.com/office/drawing/2014/main" id="{980CE829-8669-423E-AA1D-367300B7E98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15342" y="3537876"/>
              <a:ext cx="836051" cy="836051"/>
            </a:xfrm>
            <a:prstGeom prst="rect">
              <a:avLst/>
            </a:prstGeom>
          </p:spPr>
        </p:pic>
        <p:pic>
          <p:nvPicPr>
            <p:cNvPr id="36" name="Picture 35">
              <a:extLst>
                <a:ext uri="{FF2B5EF4-FFF2-40B4-BE49-F238E27FC236}">
                  <a16:creationId xmlns:a16="http://schemas.microsoft.com/office/drawing/2014/main" id="{F05A8665-B110-480C-BA9A-A2981A00E31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722079" y="4218851"/>
              <a:ext cx="836051" cy="836051"/>
            </a:xfrm>
            <a:prstGeom prst="rect">
              <a:avLst/>
            </a:prstGeom>
          </p:spPr>
        </p:pic>
        <p:pic>
          <p:nvPicPr>
            <p:cNvPr id="37" name="Picture 36">
              <a:extLst>
                <a:ext uri="{FF2B5EF4-FFF2-40B4-BE49-F238E27FC236}">
                  <a16:creationId xmlns:a16="http://schemas.microsoft.com/office/drawing/2014/main" id="{8B18E094-6623-4C1F-ACA7-B3CDEFD6CAF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684637" y="3800825"/>
              <a:ext cx="836051" cy="836051"/>
            </a:xfrm>
            <a:prstGeom prst="rect">
              <a:avLst/>
            </a:prstGeom>
          </p:spPr>
        </p:pic>
        <p:pic>
          <p:nvPicPr>
            <p:cNvPr id="38" name="Picture 37">
              <a:extLst>
                <a:ext uri="{FF2B5EF4-FFF2-40B4-BE49-F238E27FC236}">
                  <a16:creationId xmlns:a16="http://schemas.microsoft.com/office/drawing/2014/main" id="{5632F6AE-F605-43B7-8587-00D9A33B93B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55446" y="4870550"/>
              <a:ext cx="836051" cy="836051"/>
            </a:xfrm>
            <a:prstGeom prst="rect">
              <a:avLst/>
            </a:prstGeom>
          </p:spPr>
        </p:pic>
      </p:grpSp>
      <p:pic>
        <p:nvPicPr>
          <p:cNvPr id="39" name="Picture 38">
            <a:extLst>
              <a:ext uri="{FF2B5EF4-FFF2-40B4-BE49-F238E27FC236}">
                <a16:creationId xmlns:a16="http://schemas.microsoft.com/office/drawing/2014/main" id="{EED11993-FD45-4DBF-8D7E-CCB852FBDC6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53942" y="2925367"/>
            <a:ext cx="908076" cy="838140"/>
          </a:xfrm>
          <a:prstGeom prst="rect">
            <a:avLst/>
          </a:prstGeom>
        </p:spPr>
      </p:pic>
      <p:pic>
        <p:nvPicPr>
          <p:cNvPr id="41" name="Picture 40">
            <a:extLst>
              <a:ext uri="{FF2B5EF4-FFF2-40B4-BE49-F238E27FC236}">
                <a16:creationId xmlns:a16="http://schemas.microsoft.com/office/drawing/2014/main" id="{0F02E498-D02C-4F77-99F3-0E102A922EFC}"/>
              </a:ext>
            </a:extLst>
          </p:cNvPr>
          <p:cNvPicPr>
            <a:picLocks noChangeAspect="1"/>
          </p:cNvPicPr>
          <p:nvPr/>
        </p:nvPicPr>
        <p:blipFill rotWithShape="1">
          <a:blip r:embed="rId7">
            <a:extLst>
              <a:ext uri="{28A0092B-C50C-407E-A947-70E740481C1C}">
                <a14:useLocalDpi xmlns:a14="http://schemas.microsoft.com/office/drawing/2010/main" val="0"/>
              </a:ext>
            </a:extLst>
          </a:blip>
          <a:srcRect r="39264" b="1905"/>
          <a:stretch/>
        </p:blipFill>
        <p:spPr>
          <a:xfrm>
            <a:off x="7755095" y="2555734"/>
            <a:ext cx="1521354" cy="1281087"/>
          </a:xfrm>
          <a:prstGeom prst="rect">
            <a:avLst/>
          </a:prstGeom>
        </p:spPr>
      </p:pic>
      <p:sp>
        <p:nvSpPr>
          <p:cNvPr id="46" name="Text Placeholder 3">
            <a:extLst>
              <a:ext uri="{FF2B5EF4-FFF2-40B4-BE49-F238E27FC236}">
                <a16:creationId xmlns:a16="http://schemas.microsoft.com/office/drawing/2014/main" id="{570492D8-8035-4F13-9D6D-A10BCC643932}"/>
              </a:ext>
            </a:extLst>
          </p:cNvPr>
          <p:cNvSpPr txBox="1">
            <a:spLocks/>
          </p:cNvSpPr>
          <p:nvPr/>
        </p:nvSpPr>
        <p:spPr>
          <a:xfrm>
            <a:off x="5182048" y="1351286"/>
            <a:ext cx="3821015" cy="1138773"/>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C00000"/>
                </a:solidFill>
                <a:effectLst/>
                <a:uLnTx/>
                <a:uFillTx/>
                <a:latin typeface="Calibri" panose="020F0502020204030204"/>
                <a:ea typeface="+mn-ea"/>
                <a:cs typeface="+mn-cs"/>
              </a:rPr>
              <a:t>Bayesian Network – Brain of the agent</a:t>
            </a:r>
            <a:br>
              <a:rPr kumimoji="0" lang="en-US" sz="1400" b="0" i="0" u="none" strike="noStrike" kern="1200" cap="none" spc="0" normalizeH="0" baseline="0" noProof="0" dirty="0">
                <a:ln>
                  <a:noFill/>
                </a:ln>
                <a:solidFill>
                  <a:srgbClr val="44546A">
                    <a:lumMod val="50000"/>
                    <a:lumOff val="50000"/>
                  </a:srgbClr>
                </a:solidFill>
                <a:effectLst/>
                <a:uLnTx/>
                <a:uFillTx/>
                <a:latin typeface="Calibri" panose="020F0502020204030204"/>
                <a:ea typeface="+mn-ea"/>
                <a:cs typeface="+mn-cs"/>
              </a:rPr>
            </a:br>
            <a:r>
              <a:rPr kumimoji="0" lang="en-US" sz="1400" b="0"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rPr>
              <a:t>The graphical structure of the Bayesian network combined with the conditional probabilities forms the brain of an agent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endParaRPr>
          </a:p>
        </p:txBody>
      </p:sp>
      <p:sp>
        <p:nvSpPr>
          <p:cNvPr id="47" name="Text Placeholder 3">
            <a:extLst>
              <a:ext uri="{FF2B5EF4-FFF2-40B4-BE49-F238E27FC236}">
                <a16:creationId xmlns:a16="http://schemas.microsoft.com/office/drawing/2014/main" id="{6FBD5015-CDE6-49A6-96AA-2DC09956E277}"/>
              </a:ext>
            </a:extLst>
          </p:cNvPr>
          <p:cNvSpPr txBox="1">
            <a:spLocks/>
          </p:cNvSpPr>
          <p:nvPr/>
        </p:nvSpPr>
        <p:spPr>
          <a:xfrm>
            <a:off x="579724" y="1311709"/>
            <a:ext cx="3905144" cy="1138773"/>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C00000"/>
                </a:solidFill>
                <a:effectLst/>
                <a:uLnTx/>
                <a:uFillTx/>
                <a:latin typeface="Calibri" panose="020F0502020204030204"/>
                <a:ea typeface="+mn-ea"/>
                <a:cs typeface="+mn-cs"/>
              </a:rPr>
              <a:t>Agent Based Modeling – Simulation of the real world</a:t>
            </a:r>
            <a:br>
              <a:rPr kumimoji="0" lang="en-US" sz="1400" b="0" i="0" u="none" strike="noStrike" kern="1200" cap="none" spc="0" normalizeH="0" baseline="0" noProof="0" dirty="0">
                <a:ln>
                  <a:noFill/>
                </a:ln>
                <a:solidFill>
                  <a:srgbClr val="44546A">
                    <a:lumMod val="50000"/>
                    <a:lumOff val="50000"/>
                  </a:srgbClr>
                </a:solidFill>
                <a:effectLst/>
                <a:uLnTx/>
                <a:uFillTx/>
                <a:latin typeface="Calibri" panose="020F0502020204030204"/>
                <a:ea typeface="+mn-ea"/>
                <a:cs typeface="+mn-cs"/>
              </a:rPr>
            </a:br>
            <a:r>
              <a:rPr kumimoji="0" lang="en-US" sz="1400" b="0"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rPr>
              <a:t>Interacting individual agents use their personalized properties and behaviors to simulate real world scenarios</a:t>
            </a:r>
          </a:p>
        </p:txBody>
      </p:sp>
      <p:pic>
        <p:nvPicPr>
          <p:cNvPr id="48" name="Picture 47">
            <a:extLst>
              <a:ext uri="{FF2B5EF4-FFF2-40B4-BE49-F238E27FC236}">
                <a16:creationId xmlns:a16="http://schemas.microsoft.com/office/drawing/2014/main" id="{C8C9DDD2-F9EA-41B1-A1D6-E9833D35906E}"/>
              </a:ext>
            </a:extLst>
          </p:cNvPr>
          <p:cNvPicPr>
            <a:picLocks noChangeAspect="1"/>
          </p:cNvPicPr>
          <p:nvPr/>
        </p:nvPicPr>
        <p:blipFill>
          <a:blip r:embed="rId8"/>
          <a:stretch>
            <a:fillRect/>
          </a:stretch>
        </p:blipFill>
        <p:spPr>
          <a:xfrm>
            <a:off x="10441856" y="2785104"/>
            <a:ext cx="701291" cy="614440"/>
          </a:xfrm>
          <a:prstGeom prst="rect">
            <a:avLst/>
          </a:prstGeom>
        </p:spPr>
      </p:pic>
      <p:sp>
        <p:nvSpPr>
          <p:cNvPr id="57" name="Text Placeholder 3">
            <a:extLst>
              <a:ext uri="{FF2B5EF4-FFF2-40B4-BE49-F238E27FC236}">
                <a16:creationId xmlns:a16="http://schemas.microsoft.com/office/drawing/2014/main" id="{8EE69984-0631-466D-974D-5514D6A7D547}"/>
              </a:ext>
            </a:extLst>
          </p:cNvPr>
          <p:cNvSpPr txBox="1">
            <a:spLocks/>
          </p:cNvSpPr>
          <p:nvPr/>
        </p:nvSpPr>
        <p:spPr>
          <a:xfrm>
            <a:off x="9903710" y="1351202"/>
            <a:ext cx="1862560" cy="1107996"/>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C00000"/>
                </a:solidFill>
                <a:effectLst/>
                <a:uLnTx/>
                <a:uFillTx/>
                <a:latin typeface="Calibri" panose="020F0502020204030204"/>
                <a:ea typeface="+mn-ea"/>
                <a:cs typeface="+mn-cs"/>
              </a:rPr>
              <a:t>What-if scenarios </a:t>
            </a:r>
            <a:endParaRPr kumimoji="0" lang="en-US" sz="1400" b="0"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rPr>
              <a:t>Multiple what-if scenarios can be performed by tweaking the levers provided</a:t>
            </a:r>
          </a:p>
        </p:txBody>
      </p:sp>
      <p:sp>
        <p:nvSpPr>
          <p:cNvPr id="67" name="Oval 66">
            <a:extLst>
              <a:ext uri="{FF2B5EF4-FFF2-40B4-BE49-F238E27FC236}">
                <a16:creationId xmlns:a16="http://schemas.microsoft.com/office/drawing/2014/main" id="{0B94149C-3E5C-4050-8D5B-F33ECF6A3BB8}"/>
              </a:ext>
            </a:extLst>
          </p:cNvPr>
          <p:cNvSpPr/>
          <p:nvPr/>
        </p:nvSpPr>
        <p:spPr>
          <a:xfrm>
            <a:off x="427213" y="2465172"/>
            <a:ext cx="4328249" cy="4345936"/>
          </a:xfrm>
          <a:prstGeom prst="ellipse">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8" name="Rectangle 67">
            <a:extLst>
              <a:ext uri="{FF2B5EF4-FFF2-40B4-BE49-F238E27FC236}">
                <a16:creationId xmlns:a16="http://schemas.microsoft.com/office/drawing/2014/main" id="{A6BCCDBC-DB43-466D-B8DF-F6678019EE95}"/>
              </a:ext>
            </a:extLst>
          </p:cNvPr>
          <p:cNvSpPr/>
          <p:nvPr/>
        </p:nvSpPr>
        <p:spPr>
          <a:xfrm>
            <a:off x="2045916" y="2450482"/>
            <a:ext cx="1069273" cy="255364"/>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Exogenous Environment</a:t>
            </a:r>
          </a:p>
        </p:txBody>
      </p:sp>
      <p:grpSp>
        <p:nvGrpSpPr>
          <p:cNvPr id="69" name="Group 68">
            <a:extLst>
              <a:ext uri="{FF2B5EF4-FFF2-40B4-BE49-F238E27FC236}">
                <a16:creationId xmlns:a16="http://schemas.microsoft.com/office/drawing/2014/main" id="{35A6634F-EA12-4B51-9436-5C761C64AB33}"/>
              </a:ext>
            </a:extLst>
          </p:cNvPr>
          <p:cNvGrpSpPr/>
          <p:nvPr/>
        </p:nvGrpSpPr>
        <p:grpSpPr>
          <a:xfrm>
            <a:off x="1854022" y="3913204"/>
            <a:ext cx="1494227" cy="1455618"/>
            <a:chOff x="2060250" y="3044459"/>
            <a:chExt cx="2208030" cy="2134307"/>
          </a:xfrm>
        </p:grpSpPr>
        <p:pic>
          <p:nvPicPr>
            <p:cNvPr id="92" name="Picture 91">
              <a:extLst>
                <a:ext uri="{FF2B5EF4-FFF2-40B4-BE49-F238E27FC236}">
                  <a16:creationId xmlns:a16="http://schemas.microsoft.com/office/drawing/2014/main" id="{B28B7A60-D70C-48F2-8F59-5371ED6E261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78195" y="3249126"/>
              <a:ext cx="798044" cy="798044"/>
            </a:xfrm>
            <a:prstGeom prst="rect">
              <a:avLst/>
            </a:prstGeom>
          </p:spPr>
        </p:pic>
        <p:sp>
          <p:nvSpPr>
            <p:cNvPr id="93" name="TextBox 92">
              <a:extLst>
                <a:ext uri="{FF2B5EF4-FFF2-40B4-BE49-F238E27FC236}">
                  <a16:creationId xmlns:a16="http://schemas.microsoft.com/office/drawing/2014/main" id="{587CE869-426A-42C8-8996-D8334E75D0AA}"/>
                </a:ext>
              </a:extLst>
            </p:cNvPr>
            <p:cNvSpPr txBox="1"/>
            <p:nvPr/>
          </p:nvSpPr>
          <p:spPr>
            <a:xfrm>
              <a:off x="2257180" y="4028005"/>
              <a:ext cx="1867324" cy="115076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sng" strike="noStrike" kern="1200" cap="none" spc="0" normalizeH="0" baseline="0" noProof="0" dirty="0">
                  <a:ln>
                    <a:noFill/>
                  </a:ln>
                  <a:solidFill>
                    <a:srgbClr val="002060"/>
                  </a:solidFill>
                  <a:effectLst/>
                  <a:uLnTx/>
                  <a:uFillTx/>
                  <a:latin typeface="Calibri" panose="020F0502020204030204"/>
                  <a:ea typeface="+mn-ea"/>
                  <a:cs typeface="+mn-cs"/>
                </a:rPr>
                <a:t>Who is an agent?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2060"/>
                  </a:solidFill>
                  <a:effectLst/>
                  <a:uLnTx/>
                  <a:uFillTx/>
                  <a:latin typeface="Calibri" panose="020F0502020204030204"/>
                  <a:ea typeface="+mn-ea"/>
                  <a:cs typeface="+mn-cs"/>
                </a:rPr>
                <a:t>- A US Household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2060"/>
                  </a:solidFill>
                  <a:effectLst/>
                  <a:uLnTx/>
                  <a:uFillTx/>
                  <a:latin typeface="Calibri" panose="020F0502020204030204"/>
                  <a:ea typeface="+mn-ea"/>
                  <a:cs typeface="+mn-cs"/>
                </a:rPr>
                <a:t>- Belongs </a:t>
              </a:r>
              <a:r>
                <a:rPr kumimoji="0" lang="en-US" sz="700" b="0" i="0" u="none" strike="noStrike" kern="1200" cap="none" spc="0" normalizeH="0" baseline="0" noProof="0" dirty="0">
                  <a:ln>
                    <a:noFill/>
                  </a:ln>
                  <a:solidFill>
                    <a:srgbClr val="002060"/>
                  </a:solidFill>
                  <a:effectLst/>
                  <a:uLnTx/>
                  <a:uFillTx/>
                  <a:latin typeface="Calibri" panose="020F0502020204030204"/>
                  <a:ea typeface="+mn-ea"/>
                  <a:cs typeface="+mn-cs"/>
                </a:rPr>
                <a:t>to</a:t>
              </a:r>
              <a:r>
                <a:rPr kumimoji="0" lang="en-US" sz="900" b="0" i="0" u="none" strike="noStrike" kern="1200" cap="none" spc="0" normalizeH="0" baseline="0" noProof="0" dirty="0">
                  <a:ln>
                    <a:noFill/>
                  </a:ln>
                  <a:solidFill>
                    <a:srgbClr val="002060"/>
                  </a:solidFill>
                  <a:effectLst/>
                  <a:uLnTx/>
                  <a:uFillTx/>
                  <a:latin typeface="Calibri" panose="020F0502020204030204"/>
                  <a:ea typeface="+mn-ea"/>
                  <a:cs typeface="+mn-cs"/>
                </a:rPr>
                <a:t> a zipcode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2060"/>
                  </a:solidFill>
                  <a:effectLst/>
                  <a:uLnTx/>
                  <a:uFillTx/>
                  <a:latin typeface="Calibri" panose="020F0502020204030204"/>
                  <a:ea typeface="+mn-ea"/>
                  <a:cs typeface="+mn-cs"/>
                </a:rPr>
                <a:t>- Belongs to a segment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002060"/>
                </a:solidFill>
                <a:effectLst/>
                <a:uLnTx/>
                <a:uFillTx/>
                <a:latin typeface="Calibri" panose="020F0502020204030204"/>
                <a:ea typeface="+mn-ea"/>
                <a:cs typeface="+mn-cs"/>
              </a:endParaRPr>
            </a:p>
          </p:txBody>
        </p:sp>
        <p:sp>
          <p:nvSpPr>
            <p:cNvPr id="94" name="Oval 93">
              <a:extLst>
                <a:ext uri="{FF2B5EF4-FFF2-40B4-BE49-F238E27FC236}">
                  <a16:creationId xmlns:a16="http://schemas.microsoft.com/office/drawing/2014/main" id="{BE4D0A91-A297-44DF-A7CB-79F8FF10E2C4}"/>
                </a:ext>
              </a:extLst>
            </p:cNvPr>
            <p:cNvSpPr/>
            <p:nvPr/>
          </p:nvSpPr>
          <p:spPr>
            <a:xfrm>
              <a:off x="2060250" y="3044459"/>
              <a:ext cx="2208030" cy="2118776"/>
            </a:xfrm>
            <a:prstGeom prst="ellipse">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pic>
        <p:nvPicPr>
          <p:cNvPr id="70" name="Picture 69">
            <a:extLst>
              <a:ext uri="{FF2B5EF4-FFF2-40B4-BE49-F238E27FC236}">
                <a16:creationId xmlns:a16="http://schemas.microsoft.com/office/drawing/2014/main" id="{77CF6BBC-613A-466A-9CEC-22136C1D35E1}"/>
              </a:ext>
            </a:extLst>
          </p:cNvPr>
          <p:cNvPicPr>
            <a:picLocks noChangeAspect="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683877" y="3084904"/>
            <a:ext cx="388133" cy="399575"/>
          </a:xfrm>
          <a:prstGeom prst="rect">
            <a:avLst/>
          </a:prstGeom>
        </p:spPr>
      </p:pic>
      <p:pic>
        <p:nvPicPr>
          <p:cNvPr id="71" name="Picture 70">
            <a:extLst>
              <a:ext uri="{FF2B5EF4-FFF2-40B4-BE49-F238E27FC236}">
                <a16:creationId xmlns:a16="http://schemas.microsoft.com/office/drawing/2014/main" id="{6E55159F-8591-4DBB-BCDD-6B57CFA0AA62}"/>
              </a:ext>
            </a:extLst>
          </p:cNvPr>
          <p:cNvPicPr>
            <a:picLocks noChangeAspect="1"/>
          </p:cNvPicPr>
          <p:nvPr/>
        </p:nvPicPr>
        <p:blipFill>
          <a:blip r:embed="rId10">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82140" y="3163491"/>
            <a:ext cx="401695" cy="413538"/>
          </a:xfrm>
          <a:prstGeom prst="rect">
            <a:avLst/>
          </a:prstGeom>
        </p:spPr>
      </p:pic>
      <p:pic>
        <p:nvPicPr>
          <p:cNvPr id="72" name="Picture 71">
            <a:extLst>
              <a:ext uri="{FF2B5EF4-FFF2-40B4-BE49-F238E27FC236}">
                <a16:creationId xmlns:a16="http://schemas.microsoft.com/office/drawing/2014/main" id="{85FBEA8E-D2D8-4A77-B592-448E8A9B7124}"/>
              </a:ext>
            </a:extLst>
          </p:cNvPr>
          <p:cNvPicPr>
            <a:picLocks noChangeAspect="1"/>
          </p:cNvPicPr>
          <p:nvPr/>
        </p:nvPicPr>
        <p:blipFill>
          <a:blip r:embed="rId11">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37040" y="5293951"/>
            <a:ext cx="376452" cy="292493"/>
          </a:xfrm>
          <a:prstGeom prst="rect">
            <a:avLst/>
          </a:prstGeom>
        </p:spPr>
      </p:pic>
      <p:pic>
        <p:nvPicPr>
          <p:cNvPr id="73" name="Picture 72">
            <a:extLst>
              <a:ext uri="{FF2B5EF4-FFF2-40B4-BE49-F238E27FC236}">
                <a16:creationId xmlns:a16="http://schemas.microsoft.com/office/drawing/2014/main" id="{122681A6-0D59-4AC1-9488-82B584CA836B}"/>
              </a:ext>
            </a:extLst>
          </p:cNvPr>
          <p:cNvPicPr>
            <a:picLocks noChangeAspect="1"/>
          </p:cNvPicPr>
          <p:nvPr/>
        </p:nvPicPr>
        <p:blipFill>
          <a:blip r:embed="rId1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188383" y="6203890"/>
            <a:ext cx="346537" cy="311867"/>
          </a:xfrm>
          <a:prstGeom prst="rect">
            <a:avLst/>
          </a:prstGeom>
        </p:spPr>
      </p:pic>
      <p:sp>
        <p:nvSpPr>
          <p:cNvPr id="74" name="Rectangle 73">
            <a:extLst>
              <a:ext uri="{FF2B5EF4-FFF2-40B4-BE49-F238E27FC236}">
                <a16:creationId xmlns:a16="http://schemas.microsoft.com/office/drawing/2014/main" id="{72115261-3AB9-4B73-91D6-0F09967D6CA5}"/>
              </a:ext>
            </a:extLst>
          </p:cNvPr>
          <p:cNvSpPr/>
          <p:nvPr/>
        </p:nvSpPr>
        <p:spPr>
          <a:xfrm>
            <a:off x="2259446" y="3803550"/>
            <a:ext cx="642389" cy="172468"/>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Agent</a:t>
            </a:r>
          </a:p>
        </p:txBody>
      </p:sp>
      <p:sp>
        <p:nvSpPr>
          <p:cNvPr id="75" name="TextBox 74">
            <a:extLst>
              <a:ext uri="{FF2B5EF4-FFF2-40B4-BE49-F238E27FC236}">
                <a16:creationId xmlns:a16="http://schemas.microsoft.com/office/drawing/2014/main" id="{166C8D1C-037B-4BCD-A73A-A4E6D3406E7A}"/>
              </a:ext>
            </a:extLst>
          </p:cNvPr>
          <p:cNvSpPr txBox="1"/>
          <p:nvPr/>
        </p:nvSpPr>
        <p:spPr>
          <a:xfrm>
            <a:off x="461491" y="3587573"/>
            <a:ext cx="836508" cy="73866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1" u="none" strike="noStrike" kern="1200" cap="none" spc="0" normalizeH="0" baseline="0" noProof="0" dirty="0">
                <a:ln>
                  <a:noFill/>
                </a:ln>
                <a:solidFill>
                  <a:prstClr val="black"/>
                </a:solidFill>
                <a:effectLst/>
                <a:uLnTx/>
                <a:uFillTx/>
                <a:latin typeface="Calibri" panose="020F0502020204030204"/>
                <a:ea typeface="+mn-ea"/>
                <a:cs typeface="+mn-cs"/>
              </a:rPr>
              <a:t>Price reductions and promotions</a:t>
            </a:r>
          </a:p>
        </p:txBody>
      </p:sp>
      <p:sp>
        <p:nvSpPr>
          <p:cNvPr id="76" name="TextBox 75">
            <a:extLst>
              <a:ext uri="{FF2B5EF4-FFF2-40B4-BE49-F238E27FC236}">
                <a16:creationId xmlns:a16="http://schemas.microsoft.com/office/drawing/2014/main" id="{D25B233A-8E07-414A-91BA-1372B04D0E42}"/>
              </a:ext>
            </a:extLst>
          </p:cNvPr>
          <p:cNvSpPr txBox="1"/>
          <p:nvPr/>
        </p:nvSpPr>
        <p:spPr>
          <a:xfrm>
            <a:off x="3467313" y="3460372"/>
            <a:ext cx="981133" cy="41549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1" u="none" strike="noStrike" kern="1200" cap="none" spc="0" normalizeH="0" baseline="0" noProof="0" dirty="0">
                <a:ln>
                  <a:noFill/>
                </a:ln>
                <a:solidFill>
                  <a:prstClr val="black"/>
                </a:solidFill>
                <a:effectLst/>
                <a:uLnTx/>
                <a:uFillTx/>
                <a:latin typeface="Calibri" panose="020F0502020204030204"/>
                <a:ea typeface="+mn-ea"/>
                <a:cs typeface="+mn-cs"/>
              </a:rPr>
              <a:t>Competitor price </a:t>
            </a:r>
          </a:p>
        </p:txBody>
      </p:sp>
      <p:sp>
        <p:nvSpPr>
          <p:cNvPr id="77" name="TextBox 76">
            <a:extLst>
              <a:ext uri="{FF2B5EF4-FFF2-40B4-BE49-F238E27FC236}">
                <a16:creationId xmlns:a16="http://schemas.microsoft.com/office/drawing/2014/main" id="{11A9A1FD-D4F9-4245-9F0A-22126D8077C7}"/>
              </a:ext>
            </a:extLst>
          </p:cNvPr>
          <p:cNvSpPr txBox="1"/>
          <p:nvPr/>
        </p:nvSpPr>
        <p:spPr>
          <a:xfrm>
            <a:off x="2475783" y="6282558"/>
            <a:ext cx="1044427" cy="25391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1" u="none" strike="noStrike" kern="1200" cap="none" spc="0" normalizeH="0" baseline="0" noProof="0" dirty="0">
                <a:ln>
                  <a:noFill/>
                </a:ln>
                <a:solidFill>
                  <a:prstClr val="black"/>
                </a:solidFill>
                <a:effectLst/>
                <a:uLnTx/>
                <a:uFillTx/>
                <a:latin typeface="Calibri" panose="020F0502020204030204"/>
                <a:ea typeface="+mn-ea"/>
                <a:cs typeface="+mn-cs"/>
              </a:rPr>
              <a:t>Time of the day</a:t>
            </a:r>
          </a:p>
        </p:txBody>
      </p:sp>
      <p:sp>
        <p:nvSpPr>
          <p:cNvPr id="78" name="Oval 77">
            <a:extLst>
              <a:ext uri="{FF2B5EF4-FFF2-40B4-BE49-F238E27FC236}">
                <a16:creationId xmlns:a16="http://schemas.microsoft.com/office/drawing/2014/main" id="{D9110CD1-C5D5-4FFF-A0C3-2B1FF616C4FD}"/>
              </a:ext>
            </a:extLst>
          </p:cNvPr>
          <p:cNvSpPr/>
          <p:nvPr/>
        </p:nvSpPr>
        <p:spPr>
          <a:xfrm>
            <a:off x="1123746" y="3238568"/>
            <a:ext cx="2855537" cy="2812215"/>
          </a:xfrm>
          <a:prstGeom prst="ellipse">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9" name="Rectangle 78">
            <a:extLst>
              <a:ext uri="{FF2B5EF4-FFF2-40B4-BE49-F238E27FC236}">
                <a16:creationId xmlns:a16="http://schemas.microsoft.com/office/drawing/2014/main" id="{2854510B-31F6-46E1-AA7B-AF7FCF91902E}"/>
              </a:ext>
            </a:extLst>
          </p:cNvPr>
          <p:cNvSpPr/>
          <p:nvPr/>
        </p:nvSpPr>
        <p:spPr>
          <a:xfrm>
            <a:off x="1893480" y="3088261"/>
            <a:ext cx="1431908" cy="26807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Endogenous Environment</a:t>
            </a:r>
          </a:p>
        </p:txBody>
      </p:sp>
      <p:pic>
        <p:nvPicPr>
          <p:cNvPr id="80" name="Picture 79">
            <a:extLst>
              <a:ext uri="{FF2B5EF4-FFF2-40B4-BE49-F238E27FC236}">
                <a16:creationId xmlns:a16="http://schemas.microsoft.com/office/drawing/2014/main" id="{DEF174A0-AA14-4547-8144-D6C1823272CB}"/>
              </a:ext>
            </a:extLst>
          </p:cNvPr>
          <p:cNvPicPr>
            <a:picLocks noChangeAspect="1"/>
          </p:cNvPicPr>
          <p:nvPr/>
        </p:nvPicPr>
        <p:blipFill>
          <a:blip r:embed="rId1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471804" y="4839403"/>
            <a:ext cx="313381" cy="312714"/>
          </a:xfrm>
          <a:prstGeom prst="rect">
            <a:avLst/>
          </a:prstGeom>
        </p:spPr>
      </p:pic>
      <p:pic>
        <p:nvPicPr>
          <p:cNvPr id="81" name="Picture 80">
            <a:extLst>
              <a:ext uri="{FF2B5EF4-FFF2-40B4-BE49-F238E27FC236}">
                <a16:creationId xmlns:a16="http://schemas.microsoft.com/office/drawing/2014/main" id="{C83C308A-2E45-49B2-B04D-947AF4AFD65B}"/>
              </a:ext>
            </a:extLst>
          </p:cNvPr>
          <p:cNvPicPr>
            <a:picLocks noChangeAspect="1"/>
          </p:cNvPicPr>
          <p:nvPr/>
        </p:nvPicPr>
        <p:blipFill>
          <a:blip r:embed="rId1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429726" y="3865807"/>
            <a:ext cx="238762" cy="280916"/>
          </a:xfrm>
          <a:prstGeom prst="rect">
            <a:avLst/>
          </a:prstGeom>
        </p:spPr>
      </p:pic>
      <p:pic>
        <p:nvPicPr>
          <p:cNvPr id="82" name="Picture 81">
            <a:extLst>
              <a:ext uri="{FF2B5EF4-FFF2-40B4-BE49-F238E27FC236}">
                <a16:creationId xmlns:a16="http://schemas.microsoft.com/office/drawing/2014/main" id="{B5D7191E-E1BF-406F-8528-CDAEABBBC661}"/>
              </a:ext>
            </a:extLst>
          </p:cNvPr>
          <p:cNvPicPr>
            <a:picLocks noChangeAspect="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613839" y="5380756"/>
            <a:ext cx="461334" cy="474935"/>
          </a:xfrm>
          <a:prstGeom prst="rect">
            <a:avLst/>
          </a:prstGeom>
        </p:spPr>
      </p:pic>
      <p:pic>
        <p:nvPicPr>
          <p:cNvPr id="83" name="Picture 82">
            <a:extLst>
              <a:ext uri="{FF2B5EF4-FFF2-40B4-BE49-F238E27FC236}">
                <a16:creationId xmlns:a16="http://schemas.microsoft.com/office/drawing/2014/main" id="{19BA8F7D-EEDD-4887-B8F3-D5C86D334668}"/>
              </a:ext>
            </a:extLst>
          </p:cNvPr>
          <p:cNvPicPr>
            <a:picLocks noChangeAspect="1"/>
          </p:cNvPicPr>
          <p:nvPr/>
        </p:nvPicPr>
        <p:blipFill>
          <a:blip r:embed="rId1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732141" y="3489137"/>
            <a:ext cx="376824" cy="387933"/>
          </a:xfrm>
          <a:prstGeom prst="rect">
            <a:avLst/>
          </a:prstGeom>
        </p:spPr>
      </p:pic>
      <p:sp>
        <p:nvSpPr>
          <p:cNvPr id="84" name="TextBox 83">
            <a:extLst>
              <a:ext uri="{FF2B5EF4-FFF2-40B4-BE49-F238E27FC236}">
                <a16:creationId xmlns:a16="http://schemas.microsoft.com/office/drawing/2014/main" id="{890AE1A5-B3FA-4054-AD5F-031037747217}"/>
              </a:ext>
            </a:extLst>
          </p:cNvPr>
          <p:cNvSpPr txBox="1"/>
          <p:nvPr/>
        </p:nvSpPr>
        <p:spPr>
          <a:xfrm>
            <a:off x="2878032" y="5207007"/>
            <a:ext cx="870212" cy="57708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1" u="none" strike="noStrike" kern="1200" cap="none" spc="0" normalizeH="0" baseline="0" noProof="0" dirty="0">
                <a:ln>
                  <a:noFill/>
                </a:ln>
                <a:solidFill>
                  <a:srgbClr val="E61D2B"/>
                </a:solidFill>
                <a:effectLst/>
                <a:uLnTx/>
                <a:uFillTx/>
                <a:latin typeface="Calibri" panose="020F0502020204030204"/>
                <a:ea typeface="+mn-ea"/>
                <a:cs typeface="+mn-cs"/>
              </a:rPr>
              <a:t>Drinking Moment of an agent</a:t>
            </a:r>
          </a:p>
        </p:txBody>
      </p:sp>
      <p:sp>
        <p:nvSpPr>
          <p:cNvPr id="85" name="TextBox 84">
            <a:extLst>
              <a:ext uri="{FF2B5EF4-FFF2-40B4-BE49-F238E27FC236}">
                <a16:creationId xmlns:a16="http://schemas.microsoft.com/office/drawing/2014/main" id="{B3A481EE-4F4A-4AB4-B7DA-C3E7840D6918}"/>
              </a:ext>
            </a:extLst>
          </p:cNvPr>
          <p:cNvSpPr txBox="1"/>
          <p:nvPr/>
        </p:nvSpPr>
        <p:spPr>
          <a:xfrm>
            <a:off x="1429132" y="3815381"/>
            <a:ext cx="836508" cy="57708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1" u="none" strike="noStrike" kern="1200" cap="none" spc="0" normalizeH="0" baseline="0" noProof="0" dirty="0">
                <a:ln>
                  <a:noFill/>
                </a:ln>
                <a:solidFill>
                  <a:srgbClr val="E61D2B"/>
                </a:solidFill>
                <a:effectLst/>
                <a:uLnTx/>
                <a:uFillTx/>
                <a:latin typeface="Calibri" panose="020F0502020204030204"/>
                <a:ea typeface="+mn-ea"/>
                <a:cs typeface="+mn-cs"/>
              </a:rPr>
              <a:t>Product Adoption stage</a:t>
            </a:r>
          </a:p>
        </p:txBody>
      </p:sp>
      <p:sp>
        <p:nvSpPr>
          <p:cNvPr id="86" name="TextBox 85">
            <a:extLst>
              <a:ext uri="{FF2B5EF4-FFF2-40B4-BE49-F238E27FC236}">
                <a16:creationId xmlns:a16="http://schemas.microsoft.com/office/drawing/2014/main" id="{74D01848-DA0F-4A46-AB8F-D9660B8492A5}"/>
              </a:ext>
            </a:extLst>
          </p:cNvPr>
          <p:cNvSpPr txBox="1"/>
          <p:nvPr/>
        </p:nvSpPr>
        <p:spPr>
          <a:xfrm>
            <a:off x="1482785" y="5122457"/>
            <a:ext cx="836508" cy="57708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1" u="none" strike="noStrike" kern="1200" cap="none" spc="0" normalizeH="0" baseline="0" noProof="0" dirty="0">
                <a:ln>
                  <a:noFill/>
                </a:ln>
                <a:solidFill>
                  <a:srgbClr val="E61D2B"/>
                </a:solidFill>
                <a:effectLst/>
                <a:uLnTx/>
                <a:uFillTx/>
                <a:latin typeface="Calibri" panose="020F0502020204030204"/>
                <a:ea typeface="+mn-ea"/>
                <a:cs typeface="+mn-cs"/>
              </a:rPr>
              <a:t>Brand Awareness Index</a:t>
            </a:r>
          </a:p>
        </p:txBody>
      </p:sp>
      <p:sp>
        <p:nvSpPr>
          <p:cNvPr id="87" name="TextBox 86">
            <a:extLst>
              <a:ext uri="{FF2B5EF4-FFF2-40B4-BE49-F238E27FC236}">
                <a16:creationId xmlns:a16="http://schemas.microsoft.com/office/drawing/2014/main" id="{7F9DBEDC-EC20-4048-B04A-7C970729D77F}"/>
              </a:ext>
            </a:extLst>
          </p:cNvPr>
          <p:cNvSpPr txBox="1"/>
          <p:nvPr/>
        </p:nvSpPr>
        <p:spPr>
          <a:xfrm>
            <a:off x="3287711" y="4165184"/>
            <a:ext cx="836507" cy="41549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1" u="none" strike="noStrike" kern="1200" cap="none" spc="0" normalizeH="0" baseline="0" noProof="0" dirty="0">
                <a:ln>
                  <a:noFill/>
                </a:ln>
                <a:solidFill>
                  <a:srgbClr val="E61D2B"/>
                </a:solidFill>
                <a:effectLst/>
                <a:uLnTx/>
                <a:uFillTx/>
                <a:latin typeface="Calibri" panose="020F0502020204030204"/>
                <a:ea typeface="+mn-ea"/>
                <a:cs typeface="+mn-cs"/>
              </a:rPr>
              <a:t>Novelty Index</a:t>
            </a:r>
          </a:p>
        </p:txBody>
      </p:sp>
      <p:grpSp>
        <p:nvGrpSpPr>
          <p:cNvPr id="8" name="Group 7">
            <a:extLst>
              <a:ext uri="{FF2B5EF4-FFF2-40B4-BE49-F238E27FC236}">
                <a16:creationId xmlns:a16="http://schemas.microsoft.com/office/drawing/2014/main" id="{125B27DB-A97B-4C46-984F-67F112A5462B}"/>
              </a:ext>
            </a:extLst>
          </p:cNvPr>
          <p:cNvGrpSpPr/>
          <p:nvPr/>
        </p:nvGrpSpPr>
        <p:grpSpPr>
          <a:xfrm>
            <a:off x="4020055" y="4899530"/>
            <a:ext cx="471823" cy="353588"/>
            <a:chOff x="4020055" y="4899530"/>
            <a:chExt cx="471823" cy="353588"/>
          </a:xfrm>
        </p:grpSpPr>
        <p:pic>
          <p:nvPicPr>
            <p:cNvPr id="88" name="Picture 87">
              <a:extLst>
                <a:ext uri="{FF2B5EF4-FFF2-40B4-BE49-F238E27FC236}">
                  <a16:creationId xmlns:a16="http://schemas.microsoft.com/office/drawing/2014/main" id="{DD1FA8C3-0DA1-4365-9DC7-8B61BD96442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20055" y="5015406"/>
              <a:ext cx="230905" cy="237712"/>
            </a:xfrm>
            <a:prstGeom prst="rect">
              <a:avLst/>
            </a:prstGeom>
          </p:spPr>
        </p:pic>
        <p:pic>
          <p:nvPicPr>
            <p:cNvPr id="89" name="Picture 88">
              <a:extLst>
                <a:ext uri="{FF2B5EF4-FFF2-40B4-BE49-F238E27FC236}">
                  <a16:creationId xmlns:a16="http://schemas.microsoft.com/office/drawing/2014/main" id="{2273CB36-7F4C-48F1-A508-3422AAD5DFF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40517" y="4899530"/>
              <a:ext cx="230905" cy="237712"/>
            </a:xfrm>
            <a:prstGeom prst="rect">
              <a:avLst/>
            </a:prstGeom>
          </p:spPr>
        </p:pic>
        <p:pic>
          <p:nvPicPr>
            <p:cNvPr id="90" name="Picture 89">
              <a:extLst>
                <a:ext uri="{FF2B5EF4-FFF2-40B4-BE49-F238E27FC236}">
                  <a16:creationId xmlns:a16="http://schemas.microsoft.com/office/drawing/2014/main" id="{33E5A73F-B48C-445B-B2F5-E59D158A2B4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60973" y="5013595"/>
              <a:ext cx="230905" cy="237712"/>
            </a:xfrm>
            <a:prstGeom prst="rect">
              <a:avLst/>
            </a:prstGeom>
          </p:spPr>
        </p:pic>
      </p:grpSp>
      <p:sp>
        <p:nvSpPr>
          <p:cNvPr id="91" name="TextBox 90">
            <a:extLst>
              <a:ext uri="{FF2B5EF4-FFF2-40B4-BE49-F238E27FC236}">
                <a16:creationId xmlns:a16="http://schemas.microsoft.com/office/drawing/2014/main" id="{FE705976-1197-432F-BC6D-18B8E259CBDC}"/>
              </a:ext>
            </a:extLst>
          </p:cNvPr>
          <p:cNvSpPr txBox="1"/>
          <p:nvPr/>
        </p:nvSpPr>
        <p:spPr>
          <a:xfrm>
            <a:off x="3781770" y="5299216"/>
            <a:ext cx="770504" cy="41549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1" u="none" strike="noStrike" kern="1200" cap="none" spc="0" normalizeH="0" baseline="0" noProof="0" dirty="0">
                <a:ln>
                  <a:noFill/>
                </a:ln>
                <a:solidFill>
                  <a:prstClr val="black"/>
                </a:solidFill>
                <a:effectLst/>
                <a:uLnTx/>
                <a:uFillTx/>
                <a:latin typeface="Calibri" panose="020F0502020204030204"/>
                <a:ea typeface="+mn-ea"/>
                <a:cs typeface="+mn-cs"/>
              </a:rPr>
              <a:t>Other agents</a:t>
            </a:r>
          </a:p>
        </p:txBody>
      </p:sp>
      <p:sp>
        <p:nvSpPr>
          <p:cNvPr id="104" name="TextBox 103">
            <a:extLst>
              <a:ext uri="{FF2B5EF4-FFF2-40B4-BE49-F238E27FC236}">
                <a16:creationId xmlns:a16="http://schemas.microsoft.com/office/drawing/2014/main" id="{2F0939D6-AE34-4787-B9C6-CA692D693452}"/>
              </a:ext>
            </a:extLst>
          </p:cNvPr>
          <p:cNvSpPr txBox="1"/>
          <p:nvPr/>
        </p:nvSpPr>
        <p:spPr>
          <a:xfrm>
            <a:off x="607632" y="5542064"/>
            <a:ext cx="1044427" cy="25391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1" u="none" strike="noStrike" kern="1200" cap="none" spc="0" normalizeH="0" baseline="0" noProof="0" dirty="0">
                <a:ln>
                  <a:noFill/>
                </a:ln>
                <a:solidFill>
                  <a:prstClr val="black"/>
                </a:solidFill>
                <a:effectLst/>
                <a:uLnTx/>
                <a:uFillTx/>
                <a:latin typeface="Calibri" panose="020F0502020204030204"/>
                <a:ea typeface="+mn-ea"/>
                <a:cs typeface="+mn-cs"/>
              </a:rPr>
              <a:t>Temperature</a:t>
            </a:r>
          </a:p>
        </p:txBody>
      </p:sp>
      <p:sp>
        <p:nvSpPr>
          <p:cNvPr id="40" name="Arc 39">
            <a:extLst>
              <a:ext uri="{FF2B5EF4-FFF2-40B4-BE49-F238E27FC236}">
                <a16:creationId xmlns:a16="http://schemas.microsoft.com/office/drawing/2014/main" id="{5CF23B72-48CB-4D4F-8402-E1E532244B75}"/>
              </a:ext>
            </a:extLst>
          </p:cNvPr>
          <p:cNvSpPr/>
          <p:nvPr/>
        </p:nvSpPr>
        <p:spPr>
          <a:xfrm rot="19120639">
            <a:off x="6844152" y="2883494"/>
            <a:ext cx="1024591" cy="945682"/>
          </a:xfrm>
          <a:prstGeom prst="arc">
            <a:avLst/>
          </a:prstGeom>
          <a:ln w="28575">
            <a:solidFill>
              <a:schemeClr val="bg1">
                <a:lumMod val="65000"/>
              </a:schemeClr>
            </a:solidFill>
            <a:prstDash val="sysDot"/>
            <a:tailEnd type="stealt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5" name="TextBox 54">
            <a:extLst>
              <a:ext uri="{FF2B5EF4-FFF2-40B4-BE49-F238E27FC236}">
                <a16:creationId xmlns:a16="http://schemas.microsoft.com/office/drawing/2014/main" id="{AE197D32-05AB-4119-BEF9-2A6DF2070363}"/>
              </a:ext>
            </a:extLst>
          </p:cNvPr>
          <p:cNvSpPr txBox="1"/>
          <p:nvPr/>
        </p:nvSpPr>
        <p:spPr>
          <a:xfrm>
            <a:off x="439019" y="384883"/>
            <a:ext cx="10978661" cy="1015663"/>
          </a:xfrm>
          <a:prstGeom prst="rect">
            <a:avLst/>
          </a:prstGeom>
          <a:noFill/>
        </p:spPr>
        <p:txBody>
          <a:bodyPr wrap="square" rtlCol="0" anchor="ctr">
            <a:spAutoFit/>
          </a:bodyPr>
          <a:lstStyle/>
          <a:p>
            <a:pPr lvl="0">
              <a:defRPr/>
            </a:pPr>
            <a:r>
              <a:rPr kumimoji="0" lang="en-US" sz="2000" b="1" i="0" u="none" strike="noStrike" kern="1200" cap="none" spc="0" normalizeH="0" baseline="0" noProof="0" dirty="0">
                <a:ln>
                  <a:noFill/>
                </a:ln>
                <a:solidFill>
                  <a:srgbClr val="800000"/>
                </a:solidFill>
                <a:effectLst/>
                <a:uLnTx/>
                <a:uFillTx/>
                <a:latin typeface="Calibri" panose="020F0502020204030204"/>
                <a:ea typeface="Segoe UI Historic" panose="020B0502040204020203" pitchFamily="34" charset="0"/>
                <a:cs typeface="Segoe UI Historic" panose="020B0502040204020203" pitchFamily="34" charset="0"/>
              </a:rPr>
              <a:t>Proof of Concept Approach</a:t>
            </a:r>
            <a:r>
              <a:rPr kumimoji="0" lang="en-US" sz="2000" b="1" i="0" u="none" strike="noStrike" kern="1200" cap="none" spc="0" normalizeH="0" baseline="0" noProof="0" dirty="0">
                <a:ln>
                  <a:noFill/>
                </a:ln>
                <a:solidFill>
                  <a:srgbClr val="002060"/>
                </a:solidFill>
                <a:effectLst/>
                <a:uLnTx/>
                <a:uFillTx/>
                <a:latin typeface="Calibri" panose="020F0502020204030204"/>
                <a:ea typeface="+mn-ea"/>
                <a:cs typeface="+mn-cs"/>
              </a:rPr>
              <a:t>|</a:t>
            </a:r>
            <a:r>
              <a:rPr kumimoji="0" lang="en-US" sz="2000" b="1" i="0" u="none" strike="noStrike" kern="1200" cap="none" spc="0" normalizeH="0" baseline="0" noProof="0" dirty="0">
                <a:ln>
                  <a:noFill/>
                </a:ln>
                <a:solidFill>
                  <a:srgbClr val="800000"/>
                </a:solidFill>
                <a:effectLst/>
                <a:uLnTx/>
                <a:uFillTx/>
                <a:latin typeface="Calibri" panose="020F0502020204030204"/>
                <a:ea typeface="+mn-ea"/>
                <a:cs typeface="+mn-cs"/>
              </a:rPr>
              <a:t> </a:t>
            </a:r>
            <a:r>
              <a:rPr lang="en-US" sz="2000" dirty="0">
                <a:solidFill>
                  <a:prstClr val="black"/>
                </a:solidFill>
                <a:latin typeface="Calibri" panose="020F0502020204030204"/>
              </a:rPr>
              <a:t>U</a:t>
            </a:r>
            <a:r>
              <a:rPr lang="en-US" sz="2000" dirty="0">
                <a:solidFill>
                  <a:prstClr val="black"/>
                </a:solidFill>
              </a:rPr>
              <a:t>nderstand the purchase patterns of consumers from 2012 launch of Fuze Tea and leverage the learnings to provide prescriptive, pre-launch insights for a similar market/product</a:t>
            </a:r>
            <a:endParaRPr kumimoji="0" lang="en-US" sz="2000" b="0" i="0" u="none" strike="noStrike" kern="1200" cap="none" spc="0" normalizeH="0" baseline="0" noProof="0" dirty="0">
              <a:ln>
                <a:noFill/>
              </a:ln>
              <a:solidFill>
                <a:srgbClr val="A5A5A5">
                  <a:lumMod val="50000"/>
                </a:srgbClr>
              </a:solidFill>
              <a:effectLst/>
              <a:uLnTx/>
              <a:uFillTx/>
              <a:latin typeface="Calibri Light" panose="020F03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A5A5A5">
                  <a:lumMod val="50000"/>
                </a:srgbClr>
              </a:solidFill>
              <a:effectLst/>
              <a:uLnTx/>
              <a:uFillTx/>
              <a:latin typeface="Calibri Light" panose="020F0302020204030204"/>
              <a:ea typeface="+mn-ea"/>
              <a:cs typeface="+mn-cs"/>
            </a:endParaRPr>
          </a:p>
        </p:txBody>
      </p:sp>
    </p:spTree>
    <p:extLst>
      <p:ext uri="{BB962C8B-B14F-4D97-AF65-F5344CB8AC3E}">
        <p14:creationId xmlns:p14="http://schemas.microsoft.com/office/powerpoint/2010/main" val="32992057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7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9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7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7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04"/>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72"/>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75"/>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71"/>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70"/>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76"/>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68"/>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67"/>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46"/>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29"/>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27"/>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28"/>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39"/>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41"/>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45"/>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40"/>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48"/>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57"/>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5" grpId="0" animBg="1"/>
      <p:bldP spid="27" grpId="0" animBg="1"/>
      <p:bldP spid="46" grpId="0"/>
      <p:bldP spid="47" grpId="0"/>
      <p:bldP spid="57" grpId="0"/>
      <p:bldP spid="67" grpId="0" animBg="1"/>
      <p:bldP spid="68" grpId="0" animBg="1"/>
      <p:bldP spid="74" grpId="0" animBg="1"/>
      <p:bldP spid="75" grpId="0"/>
      <p:bldP spid="76" grpId="0"/>
      <p:bldP spid="77" grpId="0"/>
      <p:bldP spid="78" grpId="0" animBg="1"/>
      <p:bldP spid="79" grpId="0" animBg="1"/>
      <p:bldP spid="84" grpId="0"/>
      <p:bldP spid="85" grpId="0"/>
      <p:bldP spid="86" grpId="0"/>
      <p:bldP spid="87" grpId="0"/>
      <p:bldP spid="91" grpId="0"/>
      <p:bldP spid="104" grpId="0"/>
      <p:bldP spid="40"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5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w="19050">
          <a:solidFill>
            <a:srgbClr val="006666"/>
          </a:solidFill>
          <a:prstDash val="sysDot"/>
          <a:tailEnd type="triangle"/>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4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80238261E73C88439BB98AF91E7C8BB9" ma:contentTypeVersion="12" ma:contentTypeDescription="Create a new document." ma:contentTypeScope="" ma:versionID="ce24275585ad6faa1994631f599f0ad0">
  <xsd:schema xmlns:xsd="http://www.w3.org/2001/XMLSchema" xmlns:xs="http://www.w3.org/2001/XMLSchema" xmlns:p="http://schemas.microsoft.com/office/2006/metadata/properties" xmlns:ns2="df96cac6-5edc-4d96-a14f-21dec8cebb64" xmlns:ns3="e6f9aa0a-a4db-4c69-b1fa-f7c559ce6762" targetNamespace="http://schemas.microsoft.com/office/2006/metadata/properties" ma:root="true" ma:fieldsID="e48c4e51891a7ad7a9848e84a11e2199" ns2:_="" ns3:_="">
    <xsd:import namespace="df96cac6-5edc-4d96-a14f-21dec8cebb64"/>
    <xsd:import namespace="e6f9aa0a-a4db-4c69-b1fa-f7c559ce6762"/>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Location" minOccurs="0"/>
                <xsd:element ref="ns3:SharedWithUsers" minOccurs="0"/>
                <xsd:element ref="ns3:SharedWithDetails" minOccurs="0"/>
                <xsd:element ref="ns2:MediaServiceGenerationTime" minOccurs="0"/>
                <xsd:element ref="ns2:MediaServiceEventHashCode"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f96cac6-5edc-4d96-a14f-21dec8cebb6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Location" ma:index="13" nillable="true" ma:displayName="Location" ma:internalName="MediaServiceLocation"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e6f9aa0a-a4db-4c69-b1fa-f7c559ce6762"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CF115137-0446-4624-86E7-EB1AB0781404}"/>
</file>

<file path=customXml/itemProps2.xml><?xml version="1.0" encoding="utf-8"?>
<ds:datastoreItem xmlns:ds="http://schemas.openxmlformats.org/officeDocument/2006/customXml" ds:itemID="{315A0C5A-AD1C-46FD-B6DC-9516EDADCD00}"/>
</file>

<file path=customXml/itemProps3.xml><?xml version="1.0" encoding="utf-8"?>
<ds:datastoreItem xmlns:ds="http://schemas.openxmlformats.org/officeDocument/2006/customXml" ds:itemID="{9BE2E090-4AD8-4540-AB0C-501E9A3AB301}"/>
</file>

<file path=docProps/app.xml><?xml version="1.0" encoding="utf-8"?>
<Properties xmlns="http://schemas.openxmlformats.org/officeDocument/2006/extended-properties" xmlns:vt="http://schemas.openxmlformats.org/officeDocument/2006/docPropsVTypes">
  <TotalTime>35925</TotalTime>
  <Words>4279</Words>
  <Application>Microsoft Office PowerPoint</Application>
  <PresentationFormat>Widescreen</PresentationFormat>
  <Paragraphs>606</Paragraphs>
  <Slides>29</Slides>
  <Notes>12</Notes>
  <HiddenSlides>0</HiddenSlides>
  <MMClips>0</MMClips>
  <ScaleCrop>false</ScaleCrop>
  <HeadingPairs>
    <vt:vector size="8" baseType="variant">
      <vt:variant>
        <vt:lpstr>Fonts Used</vt:lpstr>
      </vt:variant>
      <vt:variant>
        <vt:i4>13</vt:i4>
      </vt:variant>
      <vt:variant>
        <vt:lpstr>Theme</vt:lpstr>
      </vt:variant>
      <vt:variant>
        <vt:i4>5</vt:i4>
      </vt:variant>
      <vt:variant>
        <vt:lpstr>Embedded OLE Servers</vt:lpstr>
      </vt:variant>
      <vt:variant>
        <vt:i4>0</vt:i4>
      </vt:variant>
      <vt:variant>
        <vt:lpstr>Slide Titles</vt:lpstr>
      </vt:variant>
      <vt:variant>
        <vt:i4>29</vt:i4>
      </vt:variant>
    </vt:vector>
  </HeadingPairs>
  <TitlesOfParts>
    <vt:vector size="47" baseType="lpstr">
      <vt:lpstr>Arial</vt:lpstr>
      <vt:lpstr>Arial Nova Light</vt:lpstr>
      <vt:lpstr>Calibri</vt:lpstr>
      <vt:lpstr>Calibri Light</vt:lpstr>
      <vt:lpstr>Courier New</vt:lpstr>
      <vt:lpstr>FontAwesome</vt:lpstr>
      <vt:lpstr>Roboto Condensed</vt:lpstr>
      <vt:lpstr>Segoe UI</vt:lpstr>
      <vt:lpstr>Selawik</vt:lpstr>
      <vt:lpstr>Selawik Light</vt:lpstr>
      <vt:lpstr>Times New Roman</vt:lpstr>
      <vt:lpstr>Webdings</vt:lpstr>
      <vt:lpstr>Wingdings</vt:lpstr>
      <vt:lpstr>Office Theme</vt:lpstr>
      <vt:lpstr>2_Office Theme</vt:lpstr>
      <vt:lpstr>5_Office Theme</vt:lpstr>
      <vt:lpstr>3_Office Theme</vt:lpstr>
      <vt:lpstr>4_Office Theme</vt:lpstr>
      <vt:lpstr>PowerPoint Presentation</vt:lpstr>
      <vt:lpstr>PowerPoint Presentation</vt:lpstr>
      <vt:lpstr>PowerPoint Presentation</vt:lpstr>
      <vt:lpstr>PowerPoint Presentation</vt:lpstr>
      <vt:lpstr>Why ABM?| Compared to traditional models, ABM delivers an all encompassing decision making engine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NETWORK INPUT| A number of data sources along with heuristics were fused to create conditional probability tables for the Bayesian Network nodes</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Fahim Ahmed</dc:creator>
  <cp:lastModifiedBy>Fahim Ahmed</cp:lastModifiedBy>
  <cp:revision>440</cp:revision>
  <dcterms:created xsi:type="dcterms:W3CDTF">2019-05-30T01:01:55Z</dcterms:created>
  <dcterms:modified xsi:type="dcterms:W3CDTF">2019-09-20T19:58:28Z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0702bf62-88e6-456d-b298-e2abb13de1ea_Enabled">
    <vt:lpwstr>True</vt:lpwstr>
  </property>
  <property fmtid="{D5CDD505-2E9C-101B-9397-08002B2CF9AE}" pid="3" name="MSIP_Label_0702bf62-88e6-456d-b298-e2abb13de1ea_SiteId">
    <vt:lpwstr>548d26ab-8caa-49e1-97c2-a1b1a06cc39c</vt:lpwstr>
  </property>
  <property fmtid="{D5CDD505-2E9C-101B-9397-08002B2CF9AE}" pid="4" name="MSIP_Label_0702bf62-88e6-456d-b298-e2abb13de1ea_Owner">
    <vt:lpwstr>vgumaste@coca-cola.com</vt:lpwstr>
  </property>
  <property fmtid="{D5CDD505-2E9C-101B-9397-08002B2CF9AE}" pid="5" name="MSIP_Label_0702bf62-88e6-456d-b298-e2abb13de1ea_SetDate">
    <vt:lpwstr>2019-06-06T02:43:34.4165141Z</vt:lpwstr>
  </property>
  <property fmtid="{D5CDD505-2E9C-101B-9397-08002B2CF9AE}" pid="6" name="MSIP_Label_0702bf62-88e6-456d-b298-e2abb13de1ea_Name">
    <vt:lpwstr>Confidential (not protected)</vt:lpwstr>
  </property>
  <property fmtid="{D5CDD505-2E9C-101B-9397-08002B2CF9AE}" pid="7" name="MSIP_Label_0702bf62-88e6-456d-b298-e2abb13de1ea_Application">
    <vt:lpwstr>Microsoft Azure Information Protection</vt:lpwstr>
  </property>
  <property fmtid="{D5CDD505-2E9C-101B-9397-08002B2CF9AE}" pid="8" name="MSIP_Label_0702bf62-88e6-456d-b298-e2abb13de1ea_Extended_MSFT_Method">
    <vt:lpwstr>Automatic</vt:lpwstr>
  </property>
  <property fmtid="{D5CDD505-2E9C-101B-9397-08002B2CF9AE}" pid="9" name="Sensitivity">
    <vt:lpwstr>Confidential (not protected)</vt:lpwstr>
  </property>
  <property fmtid="{D5CDD505-2E9C-101B-9397-08002B2CF9AE}" pid="10" name="ContentTypeId">
    <vt:lpwstr>0x01010080238261E73C88439BB98AF91E7C8BB9</vt:lpwstr>
  </property>
</Properties>
</file>